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617931575_1991x1322.jpg"/>
          <p:cNvSpPr/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740627569_2880x1920.jpg"/>
          <p:cNvSpPr/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996267730_2880x1920.jpg"/>
          <p:cNvSpPr/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/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17931575_1991x1322.jpg"/>
          <p:cNvSpPr/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Kate Kandasamy   July 2021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Kate Kandasamy   July 2021</a:t>
            </a:r>
          </a:p>
        </p:txBody>
      </p:sp>
      <p:sp>
        <p:nvSpPr>
          <p:cNvPr id="152" name="Paramedics and CMC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Paramedics and CMC</a:t>
            </a:r>
          </a:p>
        </p:txBody>
      </p:sp>
      <p:sp>
        <p:nvSpPr>
          <p:cNvPr id="153" name="Using the wider Healthcare Team to deliver ACP conversation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Using the wider Healthcare Team to deliver ACP conversations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Formal end of project assessment…"/>
          <p:cNvSpPr txBox="1"/>
          <p:nvPr>
            <p:ph type="body" idx="1"/>
          </p:nvPr>
        </p:nvSpPr>
        <p:spPr>
          <a:xfrm>
            <a:off x="1206500" y="2729994"/>
            <a:ext cx="21971000" cy="8256012"/>
          </a:xfrm>
          <a:prstGeom prst="rect">
            <a:avLst/>
          </a:prstGeom>
          <a:ln w="9525">
            <a:round/>
          </a:ln>
        </p:spPr>
        <p:txBody>
          <a:bodyPr numCol="1" spcCol="38100"/>
          <a:lstStyle/>
          <a:p>
            <a:pPr/>
            <a:r>
              <a:t>Formal end of project assessment </a:t>
            </a:r>
          </a:p>
          <a:p>
            <a:pPr lvl="1"/>
            <a:r>
              <a:t>Quality, Patient and PCN feedback</a:t>
            </a:r>
          </a:p>
          <a:p>
            <a:pPr/>
            <a:r>
              <a:t>Roll out to other PCNs - initially planned for September</a:t>
            </a:r>
          </a:p>
          <a:p>
            <a:pPr/>
            <a:r>
              <a:t>Engagement with adjacent Borough</a:t>
            </a:r>
          </a:p>
          <a:p>
            <a:pPr/>
            <a:r>
              <a:t>Training plan to link with Paramedic Roadmap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Wandsworth created over 2000 CMC records over Wave 1…"/>
          <p:cNvSpPr txBox="1"/>
          <p:nvPr>
            <p:ph type="body" idx="1"/>
          </p:nvPr>
        </p:nvSpPr>
        <p:spPr>
          <a:xfrm>
            <a:off x="1206500" y="2212604"/>
            <a:ext cx="21971000" cy="8256012"/>
          </a:xfrm>
          <a:prstGeom prst="rect">
            <a:avLst/>
          </a:prstGeom>
          <a:ln w="9525">
            <a:round/>
          </a:ln>
        </p:spPr>
        <p:txBody>
          <a:bodyPr numCol="1" spcCol="38100"/>
          <a:lstStyle/>
          <a:p>
            <a:pPr/>
            <a:r>
              <a:t>Wandsworth created over 2000 CMC records over Wave 1</a:t>
            </a:r>
          </a:p>
          <a:p>
            <a:pPr/>
            <a:r>
              <a:t>Some uncertainty about quality - particularly patient wishes, contact details and Treatment escalation plans</a:t>
            </a:r>
          </a:p>
          <a:p>
            <a:pPr/>
            <a:r>
              <a:t>PCN debriefs after Wave 1 highlighted issues around sustainability</a:t>
            </a:r>
          </a:p>
          <a:p>
            <a:pPr/>
            <a:r>
              <a:t>Expansion of Additional Roles in PCNs already happening and increasing in 2022</a:t>
            </a:r>
          </a:p>
          <a:p>
            <a:pPr/>
            <a:r>
              <a:t>How could we encourage a broader approach to having ACP conversations?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uld using Paramedics be a solution?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Could using Paramedics be a solution?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Already independent Practitioners…"/>
          <p:cNvSpPr txBox="1"/>
          <p:nvPr>
            <p:ph type="body" idx="1"/>
          </p:nvPr>
        </p:nvSpPr>
        <p:spPr>
          <a:xfrm>
            <a:off x="1206500" y="2729994"/>
            <a:ext cx="21971000" cy="8256012"/>
          </a:xfrm>
          <a:prstGeom prst="rect">
            <a:avLst/>
          </a:prstGeom>
          <a:ln w="63500">
            <a:solidFill>
              <a:srgbClr val="000000"/>
            </a:solidFill>
          </a:ln>
        </p:spPr>
        <p:txBody>
          <a:bodyPr numCol="1" spcCol="38100"/>
          <a:lstStyle/>
          <a:p>
            <a:pPr/>
            <a:r>
              <a:t>Already independent Practitioners</a:t>
            </a:r>
          </a:p>
          <a:p>
            <a:pPr/>
            <a:r>
              <a:t>Already providing both acute and chronic home visiting services </a:t>
            </a:r>
          </a:p>
          <a:p>
            <a:pPr/>
            <a:r>
              <a:t>Probably already seeing patients we might not be identifying</a:t>
            </a:r>
          </a:p>
          <a:p>
            <a:pPr/>
            <a:r>
              <a:t>Experience of using CMC in an emergency so good insight into what is helpful </a:t>
            </a:r>
          </a:p>
          <a:p>
            <a:pPr/>
            <a:r>
              <a:t>More time than GPs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What has gone well?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has gone well?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uccessful recuited an experienced Paramedic…"/>
          <p:cNvSpPr txBox="1"/>
          <p:nvPr>
            <p:ph type="body" idx="1"/>
          </p:nvPr>
        </p:nvSpPr>
        <p:spPr>
          <a:xfrm>
            <a:off x="1206500" y="2729994"/>
            <a:ext cx="21971000" cy="8256012"/>
          </a:xfrm>
          <a:prstGeom prst="rect">
            <a:avLst/>
          </a:prstGeom>
          <a:ln w="9525">
            <a:round/>
          </a:ln>
        </p:spPr>
        <p:txBody>
          <a:bodyPr numCol="1" spcCol="38100"/>
          <a:lstStyle/>
          <a:p>
            <a:pPr/>
            <a:r>
              <a:t>Successful recuited an experienced Paramedic</a:t>
            </a:r>
          </a:p>
          <a:p>
            <a:pPr/>
            <a:r>
              <a:t>Identified and engaged with a PCN to host the Paramedic </a:t>
            </a:r>
          </a:p>
          <a:p>
            <a:pPr/>
            <a:r>
              <a:t>Training and Supervision organised</a:t>
            </a:r>
          </a:p>
          <a:p>
            <a:pPr/>
            <a:r>
              <a:t>Rolled out Early Identification Toolkit across the PCN</a:t>
            </a:r>
          </a:p>
          <a:p>
            <a:pPr/>
            <a:r>
              <a:t>To date 30 new CMC records created</a:t>
            </a:r>
          </a:p>
          <a:p>
            <a:pPr/>
            <a:r>
              <a:t>Upskilling of other staff members within the PCN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What have we learned?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have we learned?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Very positive feedback from Patients and Families…"/>
          <p:cNvSpPr txBox="1"/>
          <p:nvPr>
            <p:ph type="body" idx="1"/>
          </p:nvPr>
        </p:nvSpPr>
        <p:spPr>
          <a:xfrm>
            <a:off x="1206500" y="3242255"/>
            <a:ext cx="21971000" cy="8256011"/>
          </a:xfrm>
          <a:prstGeom prst="rect">
            <a:avLst/>
          </a:prstGeom>
          <a:ln w="9525">
            <a:round/>
          </a:ln>
        </p:spPr>
        <p:txBody>
          <a:bodyPr numCol="1" spcCol="38100"/>
          <a:lstStyle/>
          <a:p>
            <a:pPr/>
            <a:r>
              <a:t>Very positive feedback from Patients and Families</a:t>
            </a:r>
          </a:p>
          <a:p>
            <a:pPr/>
            <a:r>
              <a:t>Very positive feedback from GPs and Staff</a:t>
            </a:r>
          </a:p>
          <a:p>
            <a:pPr/>
            <a:r>
              <a:t>Increased awareness of ACP conversations within the PCN</a:t>
            </a:r>
          </a:p>
          <a:p>
            <a:pPr/>
            <a:r>
              <a:t>High engagement with my CMC - &gt;90%</a:t>
            </a:r>
          </a:p>
          <a:p>
            <a:pPr/>
            <a:r>
              <a:t>It takes time - most records required 2 visits</a:t>
            </a:r>
          </a:p>
          <a:p>
            <a:pPr/>
            <a:r>
              <a:t>Supervision, training and connections all take time </a:t>
            </a:r>
          </a:p>
          <a:p>
            <a:pPr/>
            <a:r>
              <a:t>Logistics - IT set up, Parking! Resource allocation across Practices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What next?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next?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