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471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>
                <a:solidFill>
                  <a:srgbClr val="FFFFFF"/>
                </a:solidFill>
              </a:defRPr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104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chemeClr val="accent1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>
                <a:solidFill>
                  <a:schemeClr val="accent1">
                    <a:hueOff val="114395"/>
                    <a:lumOff val="-24975"/>
                  </a:schemeClr>
                </a:solidFill>
              </a:defRPr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solidFill>
                  <a:schemeClr val="accent1">
                    <a:hueOff val="114395"/>
                    <a:lumOff val="-24975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617931575_1991x1322.jpg"/>
          <p:cNvSpPr/>
          <p:nvPr>
            <p:ph type="pic" sz="quarter" idx="21"/>
          </p:nvPr>
        </p:nvSpPr>
        <p:spPr>
          <a:xfrm>
            <a:off x="15436504" y="1270000"/>
            <a:ext cx="8167167" cy="5422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740627569_2880x1920.jpg"/>
          <p:cNvSpPr/>
          <p:nvPr>
            <p:ph type="pic" sz="quarter" idx="22"/>
          </p:nvPr>
        </p:nvSpPr>
        <p:spPr>
          <a:xfrm>
            <a:off x="15461772" y="7085972"/>
            <a:ext cx="8148414" cy="543227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996267730_2880x1920.jpg"/>
          <p:cNvSpPr/>
          <p:nvPr>
            <p:ph type="pic" idx="23"/>
          </p:nvPr>
        </p:nvSpPr>
        <p:spPr>
          <a:xfrm>
            <a:off x="-124635" y="1270000"/>
            <a:ext cx="16859219" cy="1123947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996267730_2880x1920.jpg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740627569_2880x1920.jpg"/>
          <p:cNvSpPr/>
          <p:nvPr>
            <p:ph type="pic" idx="21"/>
          </p:nvPr>
        </p:nvSpPr>
        <p:spPr>
          <a:xfrm>
            <a:off x="0" y="-1270000"/>
            <a:ext cx="24384000" cy="16256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>
                <a:solidFill>
                  <a:srgbClr val="FFFFFF"/>
                </a:solidFill>
              </a:defRPr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>
                <a:solidFill>
                  <a:srgbClr val="FFFFFF"/>
                </a:solidFill>
              </a:defRPr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136959463_1989x1321.jpg"/>
          <p:cNvSpPr/>
          <p:nvPr>
            <p:ph type="pic" idx="21"/>
          </p:nvPr>
        </p:nvSpPr>
        <p:spPr>
          <a:xfrm>
            <a:off x="9226574" y="1270000"/>
            <a:ext cx="16840152" cy="1118443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9779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617931575_1991x1322.jpg"/>
          <p:cNvSpPr/>
          <p:nvPr>
            <p:ph type="pic" idx="22"/>
          </p:nvPr>
        </p:nvSpPr>
        <p:spPr>
          <a:xfrm>
            <a:off x="8432800" y="1263848"/>
            <a:ext cx="16850011" cy="1118820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bg>
      <p:bgPr>
        <a:solidFill>
          <a:srgbClr val="00346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247900"/>
            <a:ext cx="21971000" cy="9347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chemeClr val="accent1">
              <a:hueOff val="114395"/>
              <a:lumOff val="-24975"/>
            </a:schemeClr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Kate Kandasamy   July 2021"/>
          <p:cNvSpPr txBox="1"/>
          <p:nvPr>
            <p:ph type="body" idx="21"/>
          </p:nvPr>
        </p:nvSpPr>
        <p:spPr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r>
              <a:t>Kate Kandasamy   July 2021</a:t>
            </a:r>
          </a:p>
        </p:txBody>
      </p:sp>
      <p:sp>
        <p:nvSpPr>
          <p:cNvPr id="152" name="Paramedics and CMC"/>
          <p:cNvSpPr txBox="1"/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Paramedics and CMC</a:t>
            </a:r>
          </a:p>
        </p:txBody>
      </p:sp>
      <p:sp>
        <p:nvSpPr>
          <p:cNvPr id="153" name="Using the wider Healthcare Team to deliver ACP conversations"/>
          <p:cNvSpPr txBox="1"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Using the wider Healthcare Team to deliver ACP conversations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Formal end of project assessment…"/>
          <p:cNvSpPr txBox="1"/>
          <p:nvPr>
            <p:ph type="body" idx="1"/>
          </p:nvPr>
        </p:nvSpPr>
        <p:spPr>
          <a:xfrm>
            <a:off x="1206500" y="2729994"/>
            <a:ext cx="21971000" cy="8256012"/>
          </a:xfrm>
          <a:prstGeom prst="rect">
            <a:avLst/>
          </a:prstGeom>
          <a:ln w="9525">
            <a:round/>
          </a:ln>
        </p:spPr>
        <p:txBody>
          <a:bodyPr numCol="1" spcCol="38100"/>
          <a:lstStyle/>
          <a:p>
            <a:pPr/>
            <a:r>
              <a:t>Formal end of project assessment </a:t>
            </a:r>
          </a:p>
          <a:p>
            <a:pPr lvl="1"/>
            <a:r>
              <a:t>Quality, Patient and PCN feedback</a:t>
            </a:r>
          </a:p>
          <a:p>
            <a:pPr/>
            <a:r>
              <a:t>Roll out to other PCNs - initially planned for September</a:t>
            </a:r>
          </a:p>
          <a:p>
            <a:pPr/>
            <a:r>
              <a:t>Engagement with adjacent Borough</a:t>
            </a:r>
          </a:p>
          <a:p>
            <a:pPr/>
            <a:r>
              <a:t>Training plan to link with Paramedic Roadmap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Wandsworth created over 2000 CMC records over Wave 1…"/>
          <p:cNvSpPr txBox="1"/>
          <p:nvPr>
            <p:ph type="body" idx="1"/>
          </p:nvPr>
        </p:nvSpPr>
        <p:spPr>
          <a:xfrm>
            <a:off x="1206500" y="2212604"/>
            <a:ext cx="21971000" cy="8256012"/>
          </a:xfrm>
          <a:prstGeom prst="rect">
            <a:avLst/>
          </a:prstGeom>
          <a:ln w="9525">
            <a:round/>
          </a:ln>
        </p:spPr>
        <p:txBody>
          <a:bodyPr numCol="1" spcCol="38100"/>
          <a:lstStyle/>
          <a:p>
            <a:pPr/>
            <a:r>
              <a:t>Wandsworth created over 2000 CMC records over Wave 1</a:t>
            </a:r>
          </a:p>
          <a:p>
            <a:pPr/>
            <a:r>
              <a:t>Some uncertainty about quality - particularly patient wishes, contact details and Treatment escalation plans</a:t>
            </a:r>
          </a:p>
          <a:p>
            <a:pPr/>
            <a:r>
              <a:t>PCN debriefs after Wave 1 highlighted issues around sustainability</a:t>
            </a:r>
          </a:p>
          <a:p>
            <a:pPr/>
            <a:r>
              <a:t>Expansion of Additional Roles in PCNs already happening and increasing in 2022</a:t>
            </a:r>
          </a:p>
          <a:p>
            <a:pPr/>
            <a:r>
              <a:t>How could we encourage a broader approach to having ACP conversations?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ould using Paramedics be a solution?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Could using Paramedics be a solution?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Already independent Practitioners…"/>
          <p:cNvSpPr txBox="1"/>
          <p:nvPr>
            <p:ph type="body" idx="1"/>
          </p:nvPr>
        </p:nvSpPr>
        <p:spPr>
          <a:xfrm>
            <a:off x="1206500" y="2729994"/>
            <a:ext cx="21971000" cy="8256012"/>
          </a:xfrm>
          <a:prstGeom prst="rect">
            <a:avLst/>
          </a:prstGeom>
          <a:ln w="63500">
            <a:solidFill>
              <a:srgbClr val="000000"/>
            </a:solidFill>
          </a:ln>
        </p:spPr>
        <p:txBody>
          <a:bodyPr numCol="1" spcCol="38100"/>
          <a:lstStyle/>
          <a:p>
            <a:pPr/>
            <a:r>
              <a:t>Already independent Practitioners</a:t>
            </a:r>
          </a:p>
          <a:p>
            <a:pPr/>
            <a:r>
              <a:t>Already providing both acute and chronic home visiting services </a:t>
            </a:r>
          </a:p>
          <a:p>
            <a:pPr/>
            <a:r>
              <a:t>Probably already seeing patients we might not be identifying</a:t>
            </a:r>
          </a:p>
          <a:p>
            <a:pPr/>
            <a:r>
              <a:t>Experience of using CMC in an emergency so good insight into what is helpful </a:t>
            </a:r>
          </a:p>
          <a:p>
            <a:pPr/>
            <a:r>
              <a:t>More time than GPs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What has gone well?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What has gone well?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uccessful recuited an experienced Paramedic…"/>
          <p:cNvSpPr txBox="1"/>
          <p:nvPr>
            <p:ph type="body" idx="1"/>
          </p:nvPr>
        </p:nvSpPr>
        <p:spPr>
          <a:xfrm>
            <a:off x="1206500" y="2729994"/>
            <a:ext cx="21971000" cy="8256012"/>
          </a:xfrm>
          <a:prstGeom prst="rect">
            <a:avLst/>
          </a:prstGeom>
          <a:ln w="9525">
            <a:round/>
          </a:ln>
        </p:spPr>
        <p:txBody>
          <a:bodyPr numCol="1" spcCol="38100"/>
          <a:lstStyle/>
          <a:p>
            <a:pPr/>
            <a:r>
              <a:t>Successful recuited an experienced Paramedic</a:t>
            </a:r>
          </a:p>
          <a:p>
            <a:pPr/>
            <a:r>
              <a:t>Identified and engaged with a PCN to host the Paramedic </a:t>
            </a:r>
          </a:p>
          <a:p>
            <a:pPr/>
            <a:r>
              <a:t>Training and Supervision organised</a:t>
            </a:r>
          </a:p>
          <a:p>
            <a:pPr/>
            <a:r>
              <a:t>Rolled out Early Identification Toolkit across the PCN</a:t>
            </a:r>
          </a:p>
          <a:p>
            <a:pPr/>
            <a:r>
              <a:t>To date 30 new CMC records created</a:t>
            </a:r>
          </a:p>
          <a:p>
            <a:pPr/>
            <a:r>
              <a:t>Upskilling of other staff members within the PCN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What have we learned?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What have we learned?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Very positive feedback from Patients and Families…"/>
          <p:cNvSpPr txBox="1"/>
          <p:nvPr>
            <p:ph type="body" idx="1"/>
          </p:nvPr>
        </p:nvSpPr>
        <p:spPr>
          <a:xfrm>
            <a:off x="1206500" y="3242255"/>
            <a:ext cx="21971000" cy="8256011"/>
          </a:xfrm>
          <a:prstGeom prst="rect">
            <a:avLst/>
          </a:prstGeom>
          <a:ln w="9525">
            <a:round/>
          </a:ln>
        </p:spPr>
        <p:txBody>
          <a:bodyPr numCol="1" spcCol="38100"/>
          <a:lstStyle/>
          <a:p>
            <a:pPr/>
            <a:r>
              <a:t>Very positive feedback from Patients and Families</a:t>
            </a:r>
          </a:p>
          <a:p>
            <a:pPr/>
            <a:r>
              <a:t>Very positive feedback from GPs and Staff</a:t>
            </a:r>
          </a:p>
          <a:p>
            <a:pPr/>
            <a:r>
              <a:t>Increased awareness of ACP conversations within the PCN</a:t>
            </a:r>
          </a:p>
          <a:p>
            <a:pPr/>
            <a:r>
              <a:t>High engagement with my CMC - &gt;90%</a:t>
            </a:r>
          </a:p>
          <a:p>
            <a:pPr/>
            <a:r>
              <a:t>It takes time - most records required 2 visits</a:t>
            </a:r>
          </a:p>
          <a:p>
            <a:pPr/>
            <a:r>
              <a:t>Supervision, training and connections all take time </a:t>
            </a:r>
          </a:p>
          <a:p>
            <a:pPr/>
            <a:r>
              <a:t>Logistics - IT set up, Parking! Resource allocation across Practices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What next?"/>
          <p:cNvSpPr txBox="1"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What next?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5E5E5E"/>
      </a:dk1>
      <a:lt1>
        <a:srgbClr val="003462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30_BasicColor">
  <a:themeElements>
    <a:clrScheme name="30_BasicColor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30_BasicColor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30_BasicCol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