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8" r:id="rId2"/>
    <p:sldId id="257" r:id="rId3"/>
    <p:sldId id="263" r:id="rId4"/>
    <p:sldId id="264" r:id="rId5"/>
    <p:sldId id="269" r:id="rId6"/>
    <p:sldId id="270" r:id="rId7"/>
    <p:sldId id="271" r:id="rId8"/>
    <p:sldId id="272" r:id="rId9"/>
    <p:sldId id="273" r:id="rId10"/>
    <p:sldId id="27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7" d="100"/>
          <a:sy n="67" d="100"/>
        </p:scale>
        <p:origin x="1260" y="44"/>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45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2F493-04E0-42BD-9AB3-B8C5BA031777}" type="datetimeFigureOut">
              <a:rPr lang="en-GB" smtClean="0"/>
              <a:t>01/07/2021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35324-FD0C-4974-8C90-E16465DCA7DE}" type="slidenum">
              <a:rPr lang="en-GB" smtClean="0"/>
              <a:t>‹#›</a:t>
            </a:fld>
            <a:endParaRPr lang="en-GB"/>
          </a:p>
        </p:txBody>
      </p:sp>
    </p:spTree>
    <p:extLst>
      <p:ext uri="{BB962C8B-B14F-4D97-AF65-F5344CB8AC3E}">
        <p14:creationId xmlns:p14="http://schemas.microsoft.com/office/powerpoint/2010/main" val="42611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708920"/>
            <a:ext cx="8099425" cy="1857344"/>
          </a:xfrm>
        </p:spPr>
        <p:txBody>
          <a:bodyPr anchor="b" anchorCtr="0"/>
          <a:lstStyle>
            <a:lvl1pPr>
              <a:lnSpc>
                <a:spcPts val="4130"/>
              </a:lnSpc>
              <a:defRPr sz="413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39750" y="4895006"/>
            <a:ext cx="6442074" cy="1198290"/>
          </a:xfrm>
        </p:spPr>
        <p:txBody>
          <a:bodyPr/>
          <a:lstStyle>
            <a:lvl1pPr marL="0" indent="0" algn="l">
              <a:lnSpc>
                <a:spcPts val="2850"/>
              </a:lnSpc>
              <a:buNone/>
              <a:defRPr sz="2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03048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6502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83285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535782"/>
            <a:ext cx="8099424" cy="936000"/>
          </a:xfrm>
        </p:spPr>
        <p:txBody>
          <a:bodyPr/>
          <a:lstStyle/>
          <a:p>
            <a:r>
              <a:rPr lang="en-US"/>
              <a:t>Click to edit Master title style</a:t>
            </a:r>
            <a:endParaRPr lang="en-GB" dirty="0"/>
          </a:p>
        </p:txBody>
      </p:sp>
      <p:sp>
        <p:nvSpPr>
          <p:cNvPr id="3" name="Content Placeholder 2"/>
          <p:cNvSpPr>
            <a:spLocks noGrp="1"/>
          </p:cNvSpPr>
          <p:nvPr>
            <p:ph idx="1"/>
          </p:nvPr>
        </p:nvSpPr>
        <p:spPr>
          <a:xfrm>
            <a:off x="539749" y="1766467"/>
            <a:ext cx="8099425" cy="4140000"/>
          </a:xfrm>
        </p:spPr>
        <p:txBody>
          <a:bodyPr/>
          <a:lstStyle>
            <a:lvl1pPr>
              <a:lnSpc>
                <a:spcPts val="2850"/>
              </a:lnSpc>
              <a:spcAft>
                <a:spcPts val="374"/>
              </a:spcAft>
              <a:defRPr sz="2700"/>
            </a:lvl1pPr>
            <a:lvl2pPr marL="237600" indent="-237600">
              <a:lnSpc>
                <a:spcPts val="2850"/>
              </a:lnSpc>
              <a:spcAft>
                <a:spcPts val="374"/>
              </a:spcAft>
              <a:defRPr sz="2700"/>
            </a:lvl2pPr>
            <a:lvl3pPr marL="474663" indent="-238125">
              <a:lnSpc>
                <a:spcPts val="2850"/>
              </a:lnSpc>
              <a:spcAft>
                <a:spcPts val="374"/>
              </a:spcAft>
              <a:buClr>
                <a:schemeClr val="accent1"/>
              </a:buClr>
              <a:defRPr sz="2700"/>
            </a:lvl3pPr>
            <a:lvl4pPr marL="723900" indent="-250825">
              <a:lnSpc>
                <a:spcPts val="2850"/>
              </a:lnSpc>
              <a:spcAft>
                <a:spcPts val="374"/>
              </a:spcAft>
              <a:buClr>
                <a:schemeClr val="accent1"/>
              </a:buClr>
              <a:buFont typeface="Arial" panose="020B0604020202020204" pitchFamily="34" charset="0"/>
              <a:buChar char="•"/>
              <a:defRPr sz="2700"/>
            </a:lvl4pPr>
            <a:lvl5pPr marL="977900" indent="-269875">
              <a:lnSpc>
                <a:spcPts val="2850"/>
              </a:lnSpc>
              <a:spcAft>
                <a:spcPts val="374"/>
              </a:spcAft>
              <a:buClr>
                <a:schemeClr val="accent1"/>
              </a:buClr>
              <a:tabLst>
                <a:tab pos="955675" algn="l"/>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507012" y="6503814"/>
            <a:ext cx="2133600" cy="198000"/>
          </a:xfrm>
        </p:spPr>
        <p:txBody>
          <a:bodyPr/>
          <a:lstStyle/>
          <a:p>
            <a:fld id="{E551C91B-C65A-4A5C-BBA8-29DE9733A937}" type="datetimeFigureOut">
              <a:rPr lang="en-GB" smtClean="0"/>
              <a:t>01/07/2021</a:t>
            </a:fld>
            <a:endParaRPr lang="en-GB" dirty="0"/>
          </a:p>
        </p:txBody>
      </p:sp>
      <p:sp>
        <p:nvSpPr>
          <p:cNvPr id="5" name="Footer Placeholder 4"/>
          <p:cNvSpPr>
            <a:spLocks noGrp="1"/>
          </p:cNvSpPr>
          <p:nvPr>
            <p:ph type="ftr" sz="quarter" idx="11"/>
          </p:nvPr>
        </p:nvSpPr>
        <p:spPr>
          <a:xfrm>
            <a:off x="3122316" y="6503814"/>
            <a:ext cx="2895600" cy="198000"/>
          </a:xfrm>
        </p:spPr>
        <p:txBody>
          <a:bodyPr/>
          <a:lstStyle/>
          <a:p>
            <a:endParaRPr lang="en-GB" dirty="0"/>
          </a:p>
        </p:txBody>
      </p:sp>
      <p:sp>
        <p:nvSpPr>
          <p:cNvPr id="6" name="Slide Number Placeholder 5"/>
          <p:cNvSpPr>
            <a:spLocks noGrp="1"/>
          </p:cNvSpPr>
          <p:nvPr>
            <p:ph type="sldNum" sz="quarter" idx="12"/>
          </p:nvPr>
        </p:nvSpPr>
        <p:spPr>
          <a:xfrm>
            <a:off x="8101013" y="6503814"/>
            <a:ext cx="536320" cy="198000"/>
          </a:xfrm>
        </p:spPr>
        <p:txBody>
          <a:bodyPr/>
          <a:lstStyle/>
          <a:p>
            <a:fld id="{9D09DB64-F804-46D7-B97F-CE00FAC863BB}" type="slidenum">
              <a:rPr lang="en-GB" smtClean="0"/>
              <a:t>‹#›</a:t>
            </a:fld>
            <a:endParaRPr lang="en-GB" dirty="0"/>
          </a:p>
        </p:txBody>
      </p:sp>
    </p:spTree>
    <p:extLst>
      <p:ext uri="{BB962C8B-B14F-4D97-AF65-F5344CB8AC3E}">
        <p14:creationId xmlns:p14="http://schemas.microsoft.com/office/powerpoint/2010/main" val="8516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780927"/>
            <a:ext cx="7391400" cy="1732955"/>
          </a:xfrm>
        </p:spPr>
        <p:txBody>
          <a:bodyPr anchor="b" anchorCtr="0"/>
          <a:lstStyle>
            <a:lvl1pPr algn="l">
              <a:lnSpc>
                <a:spcPts val="4125"/>
              </a:lnSpc>
              <a:defRPr sz="3750" b="1" cap="none" baseline="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539750" y="4706096"/>
            <a:ext cx="7391400" cy="780107"/>
          </a:xfrm>
        </p:spPr>
        <p:txBody>
          <a:bodyPr anchor="t" anchorCtr="0"/>
          <a:lstStyle>
            <a:lvl1pPr marL="0" indent="0">
              <a:buNone/>
              <a:defRPr sz="27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108567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2361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6546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1268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320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5054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107022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75" y="6166644"/>
            <a:ext cx="3948141" cy="328615"/>
          </a:xfrm>
          <a:prstGeom prst="rect">
            <a:avLst/>
          </a:prstGeom>
        </p:spPr>
      </p:pic>
      <p:sp>
        <p:nvSpPr>
          <p:cNvPr id="2" name="Title Placeholder 1"/>
          <p:cNvSpPr>
            <a:spLocks noGrp="1"/>
          </p:cNvSpPr>
          <p:nvPr>
            <p:ph type="title"/>
          </p:nvPr>
        </p:nvSpPr>
        <p:spPr>
          <a:xfrm>
            <a:off x="540428" y="535782"/>
            <a:ext cx="8098747" cy="87471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39749" y="1766467"/>
            <a:ext cx="8099425" cy="425482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08000" y="6509085"/>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fld id="{E551C91B-C65A-4A5C-BBA8-29DE9733A937}" type="datetimeFigureOut">
              <a:rPr lang="en-GB" smtClean="0"/>
              <a:pPr/>
              <a:t>01/07/2021</a:t>
            </a:fld>
            <a:endParaRPr lang="en-GB" dirty="0"/>
          </a:p>
        </p:txBody>
      </p:sp>
      <p:sp>
        <p:nvSpPr>
          <p:cNvPr id="5" name="Footer Placeholder 4"/>
          <p:cNvSpPr>
            <a:spLocks noGrp="1"/>
          </p:cNvSpPr>
          <p:nvPr>
            <p:ph type="ftr" sz="quarter" idx="3"/>
          </p:nvPr>
        </p:nvSpPr>
        <p:spPr>
          <a:xfrm>
            <a:off x="3124200" y="6520182"/>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028383" y="6525084"/>
            <a:ext cx="610791"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fld id="{9D09DB64-F804-46D7-B97F-CE00FAC863BB}" type="slidenum">
              <a:rPr lang="en-GB" smtClean="0"/>
              <a:pPr/>
              <a:t>‹#›</a:t>
            </a:fld>
            <a:endParaRPr lang="en-GB" dirty="0"/>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75" y="6166644"/>
            <a:ext cx="3948141" cy="328615"/>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6627" y="6068427"/>
            <a:ext cx="1277116" cy="476253"/>
          </a:xfrm>
          <a:prstGeom prst="rect">
            <a:avLst/>
          </a:prstGeom>
        </p:spPr>
      </p:pic>
    </p:spTree>
    <p:extLst>
      <p:ext uri="{BB962C8B-B14F-4D97-AF65-F5344CB8AC3E}">
        <p14:creationId xmlns:p14="http://schemas.microsoft.com/office/powerpoint/2010/main" val="1700634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ts val="3450"/>
        </a:lnSpc>
        <a:spcBef>
          <a:spcPct val="0"/>
        </a:spcBef>
        <a:buNone/>
        <a:defRPr sz="3750" b="1" kern="1200">
          <a:solidFill>
            <a:schemeClr val="accent1"/>
          </a:solidFill>
          <a:latin typeface="+mj-lt"/>
          <a:ea typeface="+mj-ea"/>
          <a:cs typeface="+mj-cs"/>
        </a:defRPr>
      </a:lvl1pPr>
    </p:titleStyle>
    <p:bodyStyle>
      <a:lvl1pPr marL="0" indent="0" algn="l" defTabSz="914400" rtl="0" eaLnBrk="1" latinLnBrk="0" hangingPunct="1">
        <a:lnSpc>
          <a:spcPts val="2850"/>
        </a:lnSpc>
        <a:spcBef>
          <a:spcPts val="0"/>
        </a:spcBef>
        <a:spcAft>
          <a:spcPts val="374"/>
        </a:spcAft>
        <a:buFont typeface="Arial" pitchFamily="34" charset="0"/>
        <a:buNone/>
        <a:defRPr sz="2700" kern="1200">
          <a:solidFill>
            <a:schemeClr val="tx1"/>
          </a:solidFill>
          <a:latin typeface="+mn-lt"/>
          <a:ea typeface="+mn-ea"/>
          <a:cs typeface="+mn-cs"/>
        </a:defRPr>
      </a:lvl1pPr>
      <a:lvl2pPr marL="237600" indent="-237600" algn="l" defTabSz="914400" rtl="0" eaLnBrk="1" latinLnBrk="0" hangingPunct="1">
        <a:lnSpc>
          <a:spcPts val="2850"/>
        </a:lnSpc>
        <a:spcBef>
          <a:spcPts val="0"/>
        </a:spcBef>
        <a:spcAft>
          <a:spcPts val="374"/>
        </a:spcAft>
        <a:buClr>
          <a:schemeClr val="accent1"/>
        </a:buClr>
        <a:buFont typeface="Arial" pitchFamily="34" charset="0"/>
        <a:buChar char="•"/>
        <a:defRPr sz="2700" kern="1200">
          <a:solidFill>
            <a:schemeClr val="tx1"/>
          </a:solidFill>
          <a:latin typeface="+mn-lt"/>
          <a:ea typeface="+mn-ea"/>
          <a:cs typeface="+mn-cs"/>
        </a:defRPr>
      </a:lvl2pPr>
      <a:lvl3pPr marL="475200" indent="-237600" algn="l" defTabSz="914400" rtl="0" eaLnBrk="1" latinLnBrk="0" hangingPunct="1">
        <a:lnSpc>
          <a:spcPts val="2850"/>
        </a:lnSpc>
        <a:spcBef>
          <a:spcPts val="0"/>
        </a:spcBef>
        <a:spcAft>
          <a:spcPts val="374"/>
        </a:spcAft>
        <a:buClr>
          <a:schemeClr val="accent1"/>
        </a:buClr>
        <a:buFont typeface="Arial" panose="020B0604020202020204" pitchFamily="34" charset="0"/>
        <a:buChar char="•"/>
        <a:defRPr sz="2700" kern="1200">
          <a:solidFill>
            <a:schemeClr val="tx1"/>
          </a:solidFill>
          <a:latin typeface="+mn-lt"/>
          <a:ea typeface="+mn-ea"/>
          <a:cs typeface="+mn-cs"/>
        </a:defRPr>
      </a:lvl3pPr>
      <a:lvl4pPr marL="723600" indent="-252000" algn="l" defTabSz="914400" rtl="0" eaLnBrk="1" latinLnBrk="0" hangingPunct="1">
        <a:lnSpc>
          <a:spcPts val="2850"/>
        </a:lnSpc>
        <a:spcBef>
          <a:spcPts val="0"/>
        </a:spcBef>
        <a:spcAft>
          <a:spcPts val="374"/>
        </a:spcAft>
        <a:buClr>
          <a:schemeClr val="accent1"/>
        </a:buClr>
        <a:buFont typeface="Arial" pitchFamily="34" charset="0"/>
        <a:buChar char="•"/>
        <a:defRPr sz="2700" kern="1200">
          <a:solidFill>
            <a:schemeClr val="tx1"/>
          </a:solidFill>
          <a:latin typeface="+mn-lt"/>
          <a:ea typeface="+mn-ea"/>
          <a:cs typeface="+mn-cs"/>
        </a:defRPr>
      </a:lvl4pPr>
      <a:lvl5pPr marL="979200" indent="-270000" algn="l" defTabSz="914400" rtl="0" eaLnBrk="1" latinLnBrk="0" hangingPunct="1">
        <a:lnSpc>
          <a:spcPts val="2850"/>
        </a:lnSpc>
        <a:spcBef>
          <a:spcPct val="20000"/>
        </a:spcBef>
        <a:buClr>
          <a:schemeClr val="accent1"/>
        </a:buClr>
        <a:buFont typeface="Arial"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9750" y="2708920"/>
            <a:ext cx="8099425" cy="1656184"/>
          </a:xfrm>
        </p:spPr>
        <p:txBody>
          <a:bodyPr/>
          <a:lstStyle/>
          <a:p>
            <a:r>
              <a:rPr lang="en-GB" sz="4400" b="1" dirty="0">
                <a:effectLst/>
                <a:latin typeface="Calibri" panose="020F0502020204030204" pitchFamily="34" charset="0"/>
                <a:ea typeface="Calibri" panose="020F0502020204030204" pitchFamily="34" charset="0"/>
                <a:cs typeface="Times New Roman" panose="02020603050405020304" pitchFamily="18" charset="0"/>
              </a:rPr>
              <a:t>Improving Use of CMC Using a QI Approach for Medical Patients </a:t>
            </a:r>
            <a:r>
              <a:rPr lang="en-GB" sz="4400" dirty="0">
                <a:latin typeface="Calibri" panose="020F0502020204030204" pitchFamily="34" charset="0"/>
                <a:ea typeface="Calibri" panose="020F0502020204030204" pitchFamily="34" charset="0"/>
                <a:cs typeface="Times New Roman" panose="02020603050405020304" pitchFamily="18" charset="0"/>
              </a:rPr>
              <a:t>A</a:t>
            </a:r>
            <a:r>
              <a:rPr lang="en-GB" sz="4400" b="1" dirty="0">
                <a:effectLst/>
                <a:latin typeface="Calibri" panose="020F0502020204030204" pitchFamily="34" charset="0"/>
                <a:ea typeface="Calibri" panose="020F0502020204030204" pitchFamily="34" charset="0"/>
                <a:cs typeface="Times New Roman" panose="02020603050405020304" pitchFamily="18" charset="0"/>
              </a:rPr>
              <a:t>dmitted to Barnet Hospital </a:t>
            </a:r>
            <a:endParaRPr lang="en-GB" dirty="0"/>
          </a:p>
        </p:txBody>
      </p:sp>
    </p:spTree>
    <p:extLst>
      <p:ext uri="{BB962C8B-B14F-4D97-AF65-F5344CB8AC3E}">
        <p14:creationId xmlns:p14="http://schemas.microsoft.com/office/powerpoint/2010/main" val="200373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E4B8ADCB-863B-435B-9C66-96677D88E518}"/>
              </a:ext>
            </a:extLst>
          </p:cNvPr>
          <p:cNvPicPr/>
          <p:nvPr/>
        </p:nvPicPr>
        <p:blipFill>
          <a:blip r:embed="rId2"/>
          <a:stretch>
            <a:fillRect/>
          </a:stretch>
        </p:blipFill>
        <p:spPr>
          <a:xfrm>
            <a:off x="539552" y="1196752"/>
            <a:ext cx="8064896" cy="4176464"/>
          </a:xfrm>
          <a:prstGeom prst="rect">
            <a:avLst/>
          </a:prstGeom>
          <a:ln w="3175">
            <a:solidFill>
              <a:schemeClr val="tx1"/>
            </a:solidFill>
          </a:ln>
        </p:spPr>
      </p:pic>
    </p:spTree>
    <p:extLst>
      <p:ext uri="{BB962C8B-B14F-4D97-AF65-F5344CB8AC3E}">
        <p14:creationId xmlns:p14="http://schemas.microsoft.com/office/powerpoint/2010/main" val="68902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51F-96AA-49B6-AD2D-333DB0731E20}"/>
              </a:ext>
            </a:extLst>
          </p:cNvPr>
          <p:cNvSpPr>
            <a:spLocks noGrp="1"/>
          </p:cNvSpPr>
          <p:nvPr>
            <p:ph type="title"/>
          </p:nvPr>
        </p:nvSpPr>
        <p:spPr/>
        <p:txBody>
          <a:bodyPr/>
          <a:lstStyle/>
          <a:p>
            <a:r>
              <a:rPr lang="en-GB" dirty="0"/>
              <a:t>Learning and Future Actions </a:t>
            </a:r>
          </a:p>
        </p:txBody>
      </p:sp>
      <p:sp>
        <p:nvSpPr>
          <p:cNvPr id="3" name="Content Placeholder 2">
            <a:extLst>
              <a:ext uri="{FF2B5EF4-FFF2-40B4-BE49-F238E27FC236}">
                <a16:creationId xmlns:a16="http://schemas.microsoft.com/office/drawing/2014/main" id="{97FD9DE2-D174-4040-90B1-49BF66FB8550}"/>
              </a:ext>
            </a:extLst>
          </p:cNvPr>
          <p:cNvSpPr>
            <a:spLocks noGrp="1"/>
          </p:cNvSpPr>
          <p:nvPr>
            <p:ph idx="1"/>
          </p:nvPr>
        </p:nvSpPr>
        <p:spPr>
          <a:xfrm>
            <a:off x="434340" y="1556792"/>
            <a:ext cx="3849628" cy="4320480"/>
          </a:xfrm>
          <a:ln>
            <a:solidFill>
              <a:schemeClr val="tx1"/>
            </a:solidFill>
          </a:ln>
        </p:spPr>
        <p:txBody>
          <a:bodyPr anchor="ctr">
            <a:noAutofit/>
          </a:bodyPr>
          <a:lstStyle/>
          <a:p>
            <a:pPr marL="285750" indent="-285750">
              <a:lnSpc>
                <a:spcPct val="100000"/>
              </a:lnSpc>
              <a:buFont typeface="Wingdings" panose="05000000000000000000" pitchFamily="2" charset="2"/>
              <a:buChar char="v"/>
            </a:pPr>
            <a:r>
              <a:rPr lang="en-GB" sz="1500" dirty="0">
                <a:latin typeface="Calibri" panose="020F0502020204030204" pitchFamily="34" charset="0"/>
                <a:ea typeface="Calibri" panose="020F0502020204030204" pitchFamily="34" charset="0"/>
                <a:cs typeface="Times New Roman" panose="02020603050405020304" pitchFamily="18" charset="0"/>
              </a:rPr>
              <a:t>Face-to-face training and user support</a:t>
            </a:r>
          </a:p>
          <a:p>
            <a:pPr marL="285750" indent="-285750">
              <a:lnSpc>
                <a:spcPct val="100000"/>
              </a:lnSpc>
              <a:buFont typeface="Wingdings" panose="05000000000000000000" pitchFamily="2" charset="2"/>
              <a:buChar char="v"/>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500" dirty="0">
                <a:latin typeface="Calibri" panose="020F0502020204030204" pitchFamily="34" charset="0"/>
                <a:ea typeface="Calibri" panose="020F0502020204030204" pitchFamily="34" charset="0"/>
                <a:cs typeface="Times New Roman" panose="02020603050405020304" pitchFamily="18" charset="0"/>
              </a:rPr>
              <a:t>Understanding the barriers for users</a:t>
            </a:r>
          </a:p>
          <a:p>
            <a:pPr marL="285750" indent="-285750">
              <a:lnSpc>
                <a:spcPct val="100000"/>
              </a:lnSpc>
              <a:buFont typeface="Wingdings" panose="05000000000000000000" pitchFamily="2" charset="2"/>
              <a:buChar char="v"/>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500" dirty="0">
                <a:latin typeface="Calibri" panose="020F0502020204030204" pitchFamily="34" charset="0"/>
                <a:ea typeface="Calibri" panose="020F0502020204030204" pitchFamily="34" charset="0"/>
                <a:cs typeface="Times New Roman" panose="02020603050405020304" pitchFamily="18" charset="0"/>
              </a:rPr>
              <a:t>Involving different teams and disciplines, including operations team to embed interventions </a:t>
            </a:r>
          </a:p>
          <a:p>
            <a:pPr>
              <a:lnSpc>
                <a:spcPct val="100000"/>
              </a:lnSpc>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500" dirty="0">
                <a:latin typeface="Calibri" panose="020F0502020204030204" pitchFamily="34" charset="0"/>
                <a:ea typeface="Calibri" panose="020F0502020204030204" pitchFamily="34" charset="0"/>
                <a:cs typeface="Times New Roman" panose="02020603050405020304" pitchFamily="18" charset="0"/>
              </a:rPr>
              <a:t>Extremely helpful to have funded time for this role to concentrate on such an important aspect of care for our patients. </a:t>
            </a:r>
          </a:p>
          <a:p>
            <a:pPr marL="285750" indent="-285750">
              <a:lnSpc>
                <a:spcPct val="100000"/>
              </a:lnSpc>
              <a:buFont typeface="Wingdings" panose="05000000000000000000" pitchFamily="2" charset="2"/>
              <a:buChar char="v"/>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500" dirty="0">
                <a:latin typeface="Calibri" panose="020F0502020204030204" pitchFamily="34" charset="0"/>
                <a:ea typeface="Calibri" panose="020F0502020204030204" pitchFamily="34" charset="0"/>
                <a:cs typeface="Times New Roman" panose="02020603050405020304" pitchFamily="18" charset="0"/>
              </a:rPr>
              <a:t>A complex problem needing ongoing efforts to make and sustain change. </a:t>
            </a:r>
          </a:p>
        </p:txBody>
      </p:sp>
      <p:sp>
        <p:nvSpPr>
          <p:cNvPr id="4" name="Content Placeholder 2">
            <a:extLst>
              <a:ext uri="{FF2B5EF4-FFF2-40B4-BE49-F238E27FC236}">
                <a16:creationId xmlns:a16="http://schemas.microsoft.com/office/drawing/2014/main" id="{ED03F646-DED0-45D9-99ED-0CA3CEB8FCEF}"/>
              </a:ext>
            </a:extLst>
          </p:cNvPr>
          <p:cNvSpPr txBox="1">
            <a:spLocks/>
          </p:cNvSpPr>
          <p:nvPr/>
        </p:nvSpPr>
        <p:spPr>
          <a:xfrm>
            <a:off x="4427984" y="1556791"/>
            <a:ext cx="4480560" cy="4320480"/>
          </a:xfrm>
          <a:prstGeom prst="rect">
            <a:avLst/>
          </a:prstGeom>
          <a:ln>
            <a:solidFill>
              <a:schemeClr val="tx1"/>
            </a:solidFill>
          </a:ln>
        </p:spPr>
        <p:txBody>
          <a:bodyPr vert="horz" lIns="68580" tIns="34290" rIns="68580" bIns="3429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Times New Roman" panose="02020603050405020304" pitchFamily="18" charset="0"/>
              </a:rPr>
              <a:t>Further training sessions including in the emergency department, junior doctor changeover, allied healthcare professionals </a:t>
            </a:r>
          </a:p>
          <a:p>
            <a:pPr>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Times New Roman" panose="02020603050405020304" pitchFamily="18" charset="0"/>
              </a:rPr>
              <a:t>Evaluation of new e-classroom and induction training – is this effective to sustain change?</a:t>
            </a:r>
          </a:p>
          <a:p>
            <a:pPr>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Times New Roman" panose="02020603050405020304" pitchFamily="18" charset="0"/>
              </a:rPr>
              <a:t>Mentoring and supporting CMC champions </a:t>
            </a:r>
          </a:p>
          <a:p>
            <a:pPr>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Times New Roman" panose="02020603050405020304" pitchFamily="18" charset="0"/>
              </a:rPr>
              <a:t>Exploring barriers further and patient feedback </a:t>
            </a:r>
          </a:p>
          <a:p>
            <a:pPr>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Times New Roman" panose="02020603050405020304" pitchFamily="18" charset="0"/>
              </a:rPr>
              <a:t>Simulation training courses in Advance Care Planning ‘The Elephant in the Room’ for 120 healthcare professionals. Aiming to Increase skills and confidence. An opportunity to build relationships and learning between specialties and disciplines. </a:t>
            </a:r>
          </a:p>
        </p:txBody>
      </p:sp>
    </p:spTree>
    <p:extLst>
      <p:ext uri="{BB962C8B-B14F-4D97-AF65-F5344CB8AC3E}">
        <p14:creationId xmlns:p14="http://schemas.microsoft.com/office/powerpoint/2010/main" val="43578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E283-D0BD-4C7F-88C5-006B7419D2CF}"/>
              </a:ext>
            </a:extLst>
          </p:cNvPr>
          <p:cNvSpPr>
            <a:spLocks noGrp="1"/>
          </p:cNvSpPr>
          <p:nvPr>
            <p:ph type="title"/>
          </p:nvPr>
        </p:nvSpPr>
        <p:spPr/>
        <p:txBody>
          <a:bodyPr/>
          <a:lstStyle/>
          <a:p>
            <a:r>
              <a:rPr lang="en-GB" dirty="0"/>
              <a:t>Team </a:t>
            </a:r>
          </a:p>
        </p:txBody>
      </p:sp>
      <p:sp>
        <p:nvSpPr>
          <p:cNvPr id="3" name="Content Placeholder 2">
            <a:extLst>
              <a:ext uri="{FF2B5EF4-FFF2-40B4-BE49-F238E27FC236}">
                <a16:creationId xmlns:a16="http://schemas.microsoft.com/office/drawing/2014/main" id="{9A1D94F8-4B88-425D-B34A-E0AB39F51C81}"/>
              </a:ext>
            </a:extLst>
          </p:cNvPr>
          <p:cNvSpPr>
            <a:spLocks noGrp="1"/>
          </p:cNvSpPr>
          <p:nvPr>
            <p:ph idx="1"/>
          </p:nvPr>
        </p:nvSpPr>
        <p:spPr>
          <a:xfrm>
            <a:off x="628650" y="1340768"/>
            <a:ext cx="7039694" cy="4536504"/>
          </a:xfrm>
        </p:spPr>
        <p:txBody>
          <a:bodyPr>
            <a:normAutofit/>
          </a:bodyPr>
          <a:lstStyle/>
          <a:p>
            <a:r>
              <a:rPr lang="en-GB" sz="1300" dirty="0"/>
              <a:t>Kristin Goffe (Registrar)</a:t>
            </a:r>
          </a:p>
          <a:p>
            <a:r>
              <a:rPr lang="en-GB" sz="1300" dirty="0"/>
              <a:t>Jo Wilson (Consultant Nurse, Palliative Care)</a:t>
            </a:r>
          </a:p>
          <a:p>
            <a:r>
              <a:rPr lang="en-GB" sz="1300" dirty="0"/>
              <a:t>Tim Gluck (Consultant Geriatrician)</a:t>
            </a:r>
          </a:p>
          <a:p>
            <a:r>
              <a:rPr lang="en-GB" sz="1300" dirty="0"/>
              <a:t>Jo Brady (Consultant, Palliative Care)</a:t>
            </a:r>
          </a:p>
          <a:p>
            <a:r>
              <a:rPr lang="en-GB" sz="1300" dirty="0"/>
              <a:t>Adrian Burns (Operations Manager)</a:t>
            </a:r>
          </a:p>
          <a:p>
            <a:r>
              <a:rPr lang="en-GB" sz="1300" dirty="0"/>
              <a:t>Geetika Singh (Patient Safety CPG Programme Manager)</a:t>
            </a:r>
          </a:p>
          <a:p>
            <a:endParaRPr lang="en-GB" sz="1300" dirty="0"/>
          </a:p>
          <a:p>
            <a:endParaRPr lang="en-GB" sz="1300" dirty="0"/>
          </a:p>
          <a:p>
            <a:r>
              <a:rPr lang="en-GB" sz="1300" dirty="0"/>
              <a:t>Core Group: Carmel Bergbaum, Hannah Petra, Molly Stewart, Eleanor Wilson, Beth Crocker </a:t>
            </a:r>
          </a:p>
          <a:p>
            <a:r>
              <a:rPr lang="en-GB" sz="1300" dirty="0"/>
              <a:t>Thanks also to </a:t>
            </a:r>
            <a:r>
              <a:rPr lang="en-GB" sz="1300" dirty="0" err="1"/>
              <a:t>Goreti</a:t>
            </a:r>
            <a:r>
              <a:rPr lang="en-GB" sz="1300" dirty="0"/>
              <a:t> Duarte, Medical Staffing team, Medical Education team.</a:t>
            </a:r>
          </a:p>
        </p:txBody>
      </p:sp>
    </p:spTree>
    <p:extLst>
      <p:ext uri="{BB962C8B-B14F-4D97-AF65-F5344CB8AC3E}">
        <p14:creationId xmlns:p14="http://schemas.microsoft.com/office/powerpoint/2010/main" val="117548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97DD-C13B-4136-9C70-911260B9626B}"/>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D8CAF01E-FECA-49DD-8DA6-DF9210799FDB}"/>
              </a:ext>
            </a:extLst>
          </p:cNvPr>
          <p:cNvSpPr>
            <a:spLocks noGrp="1"/>
          </p:cNvSpPr>
          <p:nvPr>
            <p:ph idx="1"/>
          </p:nvPr>
        </p:nvSpPr>
        <p:spPr>
          <a:xfrm>
            <a:off x="628650" y="1628800"/>
            <a:ext cx="6175598" cy="4176464"/>
          </a:xfrm>
        </p:spPr>
        <p:txBody>
          <a:bodyPr>
            <a:noAutofit/>
          </a:bodyPr>
          <a:lstStyle/>
          <a:p>
            <a:pPr>
              <a:lnSpc>
                <a:spcPct val="107000"/>
              </a:lnSpc>
              <a:spcAft>
                <a:spcPts val="600"/>
              </a:spcAft>
            </a:pPr>
            <a:r>
              <a:rPr lang="en-GB" sz="1800" dirty="0">
                <a:latin typeface="Calibri" panose="020F0502020204030204" pitchFamily="34" charset="0"/>
                <a:ea typeface="Calibri" panose="020F0502020204030204" pitchFamily="34" charset="0"/>
                <a:cs typeface="Times New Roman" panose="02020603050405020304" pitchFamily="18" charset="0"/>
              </a:rPr>
              <a:t>Acute hospital serving a large older population</a:t>
            </a:r>
          </a:p>
          <a:p>
            <a:pPr>
              <a:lnSpc>
                <a:spcPct val="107000"/>
              </a:lnSpc>
              <a:spcAft>
                <a:spcPts val="6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latin typeface="Calibri" panose="020F0502020204030204" pitchFamily="34" charset="0"/>
                <a:ea typeface="Calibri" panose="020F0502020204030204" pitchFamily="34" charset="0"/>
                <a:cs typeface="Times New Roman" panose="02020603050405020304" pitchFamily="18" charset="0"/>
              </a:rPr>
              <a:t>CMC in use in our area and it is integrated into the hospital electronic patient record </a:t>
            </a:r>
          </a:p>
          <a:p>
            <a:pPr>
              <a:lnSpc>
                <a:spcPct val="107000"/>
              </a:lnSpc>
              <a:spcAft>
                <a:spcPts val="6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latin typeface="Calibri" panose="020F0502020204030204" pitchFamily="34" charset="0"/>
                <a:ea typeface="Calibri" panose="020F0502020204030204" pitchFamily="34" charset="0"/>
                <a:cs typeface="Times New Roman" panose="02020603050405020304" pitchFamily="18" charset="0"/>
              </a:rPr>
              <a:t>CMC not consistently accessed on admission, nor updated on discharge</a:t>
            </a:r>
          </a:p>
          <a:p>
            <a:pPr>
              <a:lnSpc>
                <a:spcPct val="107000"/>
              </a:lnSpc>
              <a:spcAft>
                <a:spcPts val="600"/>
              </a:spcAft>
            </a:pPr>
            <a:r>
              <a:rPr lang="en-GB"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 r</a:t>
            </a:r>
            <a:r>
              <a:rPr lang="en-GB" sz="1800" dirty="0">
                <a:latin typeface="Calibri" panose="020F0502020204030204" pitchFamily="34" charset="0"/>
                <a:ea typeface="Calibri" panose="020F0502020204030204" pitchFamily="34" charset="0"/>
                <a:cs typeface="Times New Roman" panose="02020603050405020304" pitchFamily="18" charset="0"/>
              </a:rPr>
              <a:t>isk of ignoring patient wishes and documented care plans </a:t>
            </a:r>
          </a:p>
          <a:p>
            <a:pPr marL="285750" indent="-285750">
              <a:lnSpc>
                <a:spcPct val="107000"/>
              </a:lnSpc>
              <a:spcAft>
                <a:spcPts val="600"/>
              </a:spcAft>
              <a:buFont typeface="Wingdings" panose="05000000000000000000" pitchFamily="2" charset="2"/>
              <a:buChar char="à"/>
            </a:pPr>
            <a:r>
              <a:rPr lang="en-GB"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 unmet need amongst our patients  </a:t>
            </a:r>
          </a:p>
          <a:p>
            <a:pPr>
              <a:lnSpc>
                <a:spcPct val="107000"/>
              </a:lnSpc>
              <a:spcAft>
                <a:spcPts val="6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latin typeface="Calibri" panose="020F0502020204030204" pitchFamily="34" charset="0"/>
                <a:ea typeface="Calibri" panose="020F0502020204030204" pitchFamily="34" charset="0"/>
                <a:cs typeface="Times New Roman" panose="02020603050405020304" pitchFamily="18" charset="0"/>
              </a:rPr>
              <a:t>We used a quality improvement approach to increase use of CMC</a:t>
            </a:r>
            <a:endParaRPr lang="en-GB" sz="1800" dirty="0"/>
          </a:p>
        </p:txBody>
      </p:sp>
      <p:pic>
        <p:nvPicPr>
          <p:cNvPr id="1026" name="Picture 2" descr="Progress at NHS trust that runs Barnet Hospital | Times Series">
            <a:extLst>
              <a:ext uri="{FF2B5EF4-FFF2-40B4-BE49-F238E27FC236}">
                <a16:creationId xmlns:a16="http://schemas.microsoft.com/office/drawing/2014/main" id="{CE9CD415-0811-4B9E-BC3E-FBC6B3B51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578240"/>
            <a:ext cx="2558225" cy="1705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A96F50-24FB-40B4-9FAA-0B2FB27C7D42}"/>
              </a:ext>
            </a:extLst>
          </p:cNvPr>
          <p:cNvPicPr/>
          <p:nvPr/>
        </p:nvPicPr>
        <p:blipFill rotWithShape="1">
          <a:blip r:embed="rId3"/>
          <a:srcRect l="23285" t="11850" r="39959" b="58836"/>
          <a:stretch/>
        </p:blipFill>
        <p:spPr bwMode="auto">
          <a:xfrm>
            <a:off x="6997662" y="3861048"/>
            <a:ext cx="1641512" cy="10709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138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51F-96AA-49B6-AD2D-333DB0731E20}"/>
              </a:ext>
            </a:extLst>
          </p:cNvPr>
          <p:cNvSpPr>
            <a:spLocks noGrp="1"/>
          </p:cNvSpPr>
          <p:nvPr>
            <p:ph type="title"/>
          </p:nvPr>
        </p:nvSpPr>
        <p:spPr/>
        <p:txBody>
          <a:bodyPr/>
          <a:lstStyle/>
          <a:p>
            <a:r>
              <a:rPr lang="en-GB" dirty="0"/>
              <a:t>Project scoping</a:t>
            </a:r>
          </a:p>
        </p:txBody>
      </p:sp>
      <p:sp>
        <p:nvSpPr>
          <p:cNvPr id="3" name="Content Placeholder 2">
            <a:extLst>
              <a:ext uri="{FF2B5EF4-FFF2-40B4-BE49-F238E27FC236}">
                <a16:creationId xmlns:a16="http://schemas.microsoft.com/office/drawing/2014/main" id="{97FD9DE2-D174-4040-90B1-49BF66FB8550}"/>
              </a:ext>
            </a:extLst>
          </p:cNvPr>
          <p:cNvSpPr>
            <a:spLocks noGrp="1"/>
          </p:cNvSpPr>
          <p:nvPr>
            <p:ph idx="1"/>
          </p:nvPr>
        </p:nvSpPr>
        <p:spPr>
          <a:xfrm>
            <a:off x="547209" y="1359000"/>
            <a:ext cx="8099425" cy="4140000"/>
          </a:xfrm>
        </p:spPr>
        <p:txBody>
          <a:bodyPr>
            <a:normAutofit fontScale="70000" lnSpcReduction="20000"/>
          </a:bodyPr>
          <a:lstStyle/>
          <a:p>
            <a:pPr marL="457200" indent="-457200">
              <a:buFont typeface="Wingdings" panose="05000000000000000000" pitchFamily="2" charset="2"/>
              <a:buChar char="v"/>
            </a:pPr>
            <a:r>
              <a:rPr lang="en-GB" dirty="0"/>
              <a:t>Explored current practice and barriers and mapped the patient pathway </a:t>
            </a:r>
          </a:p>
          <a:p>
            <a:pPr marL="457200" indent="-457200">
              <a:buFont typeface="Wingdings" panose="05000000000000000000" pitchFamily="2" charset="2"/>
              <a:buChar char="v"/>
            </a:pPr>
            <a:endParaRPr lang="en-GB" dirty="0"/>
          </a:p>
          <a:p>
            <a:pPr marL="457200" indent="-457200">
              <a:buFont typeface="Wingdings" panose="05000000000000000000" pitchFamily="2" charset="2"/>
              <a:buChar char="v"/>
            </a:pPr>
            <a:r>
              <a:rPr lang="en-GB" dirty="0"/>
              <a:t>Key issues:</a:t>
            </a:r>
          </a:p>
          <a:p>
            <a:pPr lvl="3">
              <a:buFont typeface="Wingdings" panose="05000000000000000000" pitchFamily="2" charset="2"/>
              <a:buChar char="v"/>
            </a:pPr>
            <a:r>
              <a:rPr lang="en-GB" dirty="0"/>
              <a:t>Access</a:t>
            </a:r>
          </a:p>
          <a:p>
            <a:pPr lvl="3">
              <a:buFont typeface="Wingdings" panose="05000000000000000000" pitchFamily="2" charset="2"/>
              <a:buChar char="v"/>
            </a:pPr>
            <a:r>
              <a:rPr lang="en-GB" dirty="0"/>
              <a:t>Experience, confidence and training </a:t>
            </a:r>
          </a:p>
          <a:p>
            <a:pPr lvl="3">
              <a:buFont typeface="Wingdings" panose="05000000000000000000" pitchFamily="2" charset="2"/>
              <a:buChar char="v"/>
            </a:pPr>
            <a:r>
              <a:rPr lang="en-GB" dirty="0"/>
              <a:t>Time </a:t>
            </a:r>
          </a:p>
          <a:p>
            <a:pPr lvl="1">
              <a:buFont typeface="Wingdings" panose="05000000000000000000" pitchFamily="2" charset="2"/>
              <a:buChar char="v"/>
            </a:pPr>
            <a:endParaRPr lang="en-GB" dirty="0"/>
          </a:p>
          <a:p>
            <a:pPr marL="457200" indent="-457200">
              <a:buFont typeface="Wingdings" panose="05000000000000000000" pitchFamily="2" charset="2"/>
              <a:buChar char="v"/>
            </a:pPr>
            <a:r>
              <a:rPr lang="en-GB" dirty="0"/>
              <a:t>Baseline data and user validation  </a:t>
            </a:r>
          </a:p>
          <a:p>
            <a:pPr marL="457200" indent="-457200">
              <a:buFont typeface="Wingdings" panose="05000000000000000000" pitchFamily="2" charset="2"/>
              <a:buChar char="v"/>
            </a:pPr>
            <a:endParaRPr lang="en-GB" dirty="0"/>
          </a:p>
          <a:p>
            <a:pPr marL="457200" indent="-457200">
              <a:buFont typeface="Wingdings" panose="05000000000000000000" pitchFamily="2" charset="2"/>
              <a:buChar char="v"/>
            </a:pPr>
            <a:r>
              <a:rPr lang="en-GB" dirty="0"/>
              <a:t>Driver diagram </a:t>
            </a:r>
          </a:p>
        </p:txBody>
      </p:sp>
    </p:spTree>
    <p:extLst>
      <p:ext uri="{BB962C8B-B14F-4D97-AF65-F5344CB8AC3E}">
        <p14:creationId xmlns:p14="http://schemas.microsoft.com/office/powerpoint/2010/main" val="125150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46DE15-63C4-477F-A382-62B4B3A61431}"/>
              </a:ext>
            </a:extLst>
          </p:cNvPr>
          <p:cNvPicPr>
            <a:picLocks noChangeAspect="1"/>
          </p:cNvPicPr>
          <p:nvPr/>
        </p:nvPicPr>
        <p:blipFill>
          <a:blip r:embed="rId2"/>
          <a:stretch>
            <a:fillRect/>
          </a:stretch>
        </p:blipFill>
        <p:spPr>
          <a:xfrm>
            <a:off x="204322" y="1052736"/>
            <a:ext cx="8613665" cy="4700559"/>
          </a:xfrm>
          <a:prstGeom prst="rect">
            <a:avLst/>
          </a:prstGeom>
        </p:spPr>
      </p:pic>
    </p:spTree>
    <p:extLst>
      <p:ext uri="{BB962C8B-B14F-4D97-AF65-F5344CB8AC3E}">
        <p14:creationId xmlns:p14="http://schemas.microsoft.com/office/powerpoint/2010/main" val="226413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9DE2-D174-4040-90B1-49BF66FB8550}"/>
              </a:ext>
            </a:extLst>
          </p:cNvPr>
          <p:cNvSpPr>
            <a:spLocks noGrp="1"/>
          </p:cNvSpPr>
          <p:nvPr>
            <p:ph idx="1"/>
          </p:nvPr>
        </p:nvSpPr>
        <p:spPr>
          <a:xfrm>
            <a:off x="683568" y="1916832"/>
            <a:ext cx="7831782" cy="3299986"/>
          </a:xfrm>
        </p:spPr>
        <p:txBody>
          <a:bodyPr>
            <a:normAutofit/>
          </a:bodyPr>
          <a:lstStyle/>
          <a:p>
            <a:r>
              <a:rPr lang="en-GB" sz="2200" dirty="0"/>
              <a:t>Outcome measures:</a:t>
            </a:r>
          </a:p>
          <a:p>
            <a:pPr lvl="2"/>
            <a:r>
              <a:rPr lang="en-GB" sz="1600" dirty="0"/>
              <a:t>Views of CMC (monthly)</a:t>
            </a:r>
          </a:p>
          <a:p>
            <a:pPr lvl="2"/>
            <a:r>
              <a:rPr lang="en-GB" sz="1600" dirty="0"/>
              <a:t>Publish and updates (monthly)</a:t>
            </a:r>
          </a:p>
          <a:p>
            <a:pPr lvl="1"/>
            <a:endParaRPr lang="en-GB" sz="2200" dirty="0"/>
          </a:p>
          <a:p>
            <a:r>
              <a:rPr lang="en-GB" sz="2200" dirty="0"/>
              <a:t>Process measures:</a:t>
            </a:r>
          </a:p>
          <a:p>
            <a:pPr lvl="2"/>
            <a:r>
              <a:rPr lang="en-GB" sz="1600" dirty="0"/>
              <a:t>Number of users</a:t>
            </a:r>
          </a:p>
          <a:p>
            <a:pPr lvl="2"/>
            <a:r>
              <a:rPr lang="en-GB" sz="1600" dirty="0"/>
              <a:t>Number of users logging in per month</a:t>
            </a:r>
          </a:p>
          <a:p>
            <a:pPr lvl="2"/>
            <a:r>
              <a:rPr lang="en-GB" sz="1600" dirty="0"/>
              <a:t>Number of people trained </a:t>
            </a:r>
          </a:p>
        </p:txBody>
      </p:sp>
      <p:sp>
        <p:nvSpPr>
          <p:cNvPr id="4" name="Title 1">
            <a:extLst>
              <a:ext uri="{FF2B5EF4-FFF2-40B4-BE49-F238E27FC236}">
                <a16:creationId xmlns:a16="http://schemas.microsoft.com/office/drawing/2014/main" id="{57B2ABFD-A5BC-43F5-9827-6F4F2AADCB7C}"/>
              </a:ext>
            </a:extLst>
          </p:cNvPr>
          <p:cNvSpPr>
            <a:spLocks noGrp="1"/>
          </p:cNvSpPr>
          <p:nvPr>
            <p:ph type="title"/>
          </p:nvPr>
        </p:nvSpPr>
        <p:spPr>
          <a:xfrm>
            <a:off x="539750" y="836816"/>
            <a:ext cx="8099424" cy="936000"/>
          </a:xfrm>
        </p:spPr>
        <p:txBody>
          <a:bodyPr/>
          <a:lstStyle/>
          <a:p>
            <a:r>
              <a:rPr lang="en-GB" dirty="0"/>
              <a:t>Measures</a:t>
            </a:r>
          </a:p>
        </p:txBody>
      </p:sp>
    </p:spTree>
    <p:extLst>
      <p:ext uri="{BB962C8B-B14F-4D97-AF65-F5344CB8AC3E}">
        <p14:creationId xmlns:p14="http://schemas.microsoft.com/office/powerpoint/2010/main" val="376625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51F-96AA-49B6-AD2D-333DB0731E20}"/>
              </a:ext>
            </a:extLst>
          </p:cNvPr>
          <p:cNvSpPr>
            <a:spLocks noGrp="1"/>
          </p:cNvSpPr>
          <p:nvPr>
            <p:ph type="title"/>
          </p:nvPr>
        </p:nvSpPr>
        <p:spPr/>
        <p:txBody>
          <a:bodyPr/>
          <a:lstStyle/>
          <a:p>
            <a:r>
              <a:rPr lang="en-GB" dirty="0"/>
              <a:t>Interventions </a:t>
            </a:r>
          </a:p>
        </p:txBody>
      </p:sp>
      <p:pic>
        <p:nvPicPr>
          <p:cNvPr id="5" name="Picture 4">
            <a:extLst>
              <a:ext uri="{FF2B5EF4-FFF2-40B4-BE49-F238E27FC236}">
                <a16:creationId xmlns:a16="http://schemas.microsoft.com/office/drawing/2014/main" id="{EEBBA3BF-0C55-41DD-ABE2-A2884BC5D965}"/>
              </a:ext>
            </a:extLst>
          </p:cNvPr>
          <p:cNvPicPr>
            <a:picLocks noChangeAspect="1"/>
          </p:cNvPicPr>
          <p:nvPr/>
        </p:nvPicPr>
        <p:blipFill>
          <a:blip r:embed="rId2"/>
          <a:stretch>
            <a:fillRect/>
          </a:stretch>
        </p:blipFill>
        <p:spPr>
          <a:xfrm>
            <a:off x="945701" y="3522937"/>
            <a:ext cx="1682083" cy="2470793"/>
          </a:xfrm>
          <a:prstGeom prst="rect">
            <a:avLst/>
          </a:prstGeom>
        </p:spPr>
      </p:pic>
      <p:pic>
        <p:nvPicPr>
          <p:cNvPr id="7" name="Picture 6">
            <a:extLst>
              <a:ext uri="{FF2B5EF4-FFF2-40B4-BE49-F238E27FC236}">
                <a16:creationId xmlns:a16="http://schemas.microsoft.com/office/drawing/2014/main" id="{311C8236-550F-49A3-A065-5DB6B04459E4}"/>
              </a:ext>
            </a:extLst>
          </p:cNvPr>
          <p:cNvPicPr>
            <a:picLocks noChangeAspect="1"/>
          </p:cNvPicPr>
          <p:nvPr/>
        </p:nvPicPr>
        <p:blipFill>
          <a:blip r:embed="rId3"/>
          <a:stretch>
            <a:fillRect/>
          </a:stretch>
        </p:blipFill>
        <p:spPr>
          <a:xfrm>
            <a:off x="2915517" y="3558742"/>
            <a:ext cx="1656483" cy="2379110"/>
          </a:xfrm>
          <a:prstGeom prst="rect">
            <a:avLst/>
          </a:prstGeom>
        </p:spPr>
      </p:pic>
      <p:sp>
        <p:nvSpPr>
          <p:cNvPr id="9" name="TextBox 8">
            <a:extLst>
              <a:ext uri="{FF2B5EF4-FFF2-40B4-BE49-F238E27FC236}">
                <a16:creationId xmlns:a16="http://schemas.microsoft.com/office/drawing/2014/main" id="{F7828394-5731-48FC-BF6C-939C63006959}"/>
              </a:ext>
            </a:extLst>
          </p:cNvPr>
          <p:cNvSpPr txBox="1"/>
          <p:nvPr/>
        </p:nvSpPr>
        <p:spPr>
          <a:xfrm>
            <a:off x="5778387" y="5085184"/>
            <a:ext cx="2736907" cy="923330"/>
          </a:xfrm>
          <a:prstGeom prst="rect">
            <a:avLst/>
          </a:prstGeom>
          <a:noFill/>
        </p:spPr>
        <p:txBody>
          <a:bodyPr wrap="square" rtlCol="0">
            <a:spAutoFit/>
          </a:bodyPr>
          <a:lstStyle/>
          <a:p>
            <a:r>
              <a:rPr lang="en-GB" sz="1350" dirty="0"/>
              <a:t>Core Group:</a:t>
            </a:r>
          </a:p>
          <a:p>
            <a:r>
              <a:rPr lang="en-GB" sz="1350" dirty="0"/>
              <a:t>Carmel Bergbaum, Hannah Petra, Molly Stewart, Elle Wilson, Beth Crocker  </a:t>
            </a:r>
          </a:p>
        </p:txBody>
      </p:sp>
      <p:cxnSp>
        <p:nvCxnSpPr>
          <p:cNvPr id="38" name="Straight Arrow Connector 37">
            <a:extLst>
              <a:ext uri="{FF2B5EF4-FFF2-40B4-BE49-F238E27FC236}">
                <a16:creationId xmlns:a16="http://schemas.microsoft.com/office/drawing/2014/main" id="{6BC0F958-B731-45C5-A44B-BBB014AC9EC5}"/>
              </a:ext>
            </a:extLst>
          </p:cNvPr>
          <p:cNvCxnSpPr>
            <a:cxnSpLocks/>
          </p:cNvCxnSpPr>
          <p:nvPr/>
        </p:nvCxnSpPr>
        <p:spPr>
          <a:xfrm flipV="1">
            <a:off x="4539503" y="2445931"/>
            <a:ext cx="0" cy="4968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A86B979-6877-414D-B32B-8C0BC9DD7C02}"/>
              </a:ext>
            </a:extLst>
          </p:cNvPr>
          <p:cNvGrpSpPr/>
          <p:nvPr/>
        </p:nvGrpSpPr>
        <p:grpSpPr>
          <a:xfrm>
            <a:off x="1262969" y="1016962"/>
            <a:ext cx="6652986" cy="2483527"/>
            <a:chOff x="1017454" y="1306412"/>
            <a:chExt cx="6652986" cy="2483527"/>
          </a:xfrm>
        </p:grpSpPr>
        <p:sp>
          <p:nvSpPr>
            <p:cNvPr id="8" name="TextBox 7">
              <a:extLst>
                <a:ext uri="{FF2B5EF4-FFF2-40B4-BE49-F238E27FC236}">
                  <a16:creationId xmlns:a16="http://schemas.microsoft.com/office/drawing/2014/main" id="{2E8F7745-DEA3-4726-9E60-81AC6CF1C52D}"/>
                </a:ext>
              </a:extLst>
            </p:cNvPr>
            <p:cNvSpPr txBox="1"/>
            <p:nvPr/>
          </p:nvSpPr>
          <p:spPr>
            <a:xfrm>
              <a:off x="1360433" y="1306412"/>
              <a:ext cx="6169400" cy="923330"/>
            </a:xfrm>
            <a:prstGeom prst="rect">
              <a:avLst/>
            </a:prstGeom>
            <a:noFill/>
          </p:spPr>
          <p:txBody>
            <a:bodyPr wrap="square" rtlCol="0">
              <a:spAutoFit/>
            </a:bodyPr>
            <a:lstStyle/>
            <a:p>
              <a:endParaRPr lang="en-GB" sz="1350" dirty="0"/>
            </a:p>
            <a:p>
              <a:endParaRPr lang="en-GB" sz="1350" dirty="0"/>
            </a:p>
            <a:p>
              <a:r>
                <a:rPr lang="en-GB" sz="1350" dirty="0"/>
                <a:t>Jan	Feb 	Mar	Apr 	May 	Jun</a:t>
              </a:r>
            </a:p>
            <a:p>
              <a:endParaRPr lang="en-GB" sz="1350" dirty="0"/>
            </a:p>
          </p:txBody>
        </p:sp>
        <p:sp>
          <p:nvSpPr>
            <p:cNvPr id="11" name="Content Placeholder 2">
              <a:extLst>
                <a:ext uri="{FF2B5EF4-FFF2-40B4-BE49-F238E27FC236}">
                  <a16:creationId xmlns:a16="http://schemas.microsoft.com/office/drawing/2014/main" id="{028D167F-0B82-48EA-A98B-AA1E6B7DED26}"/>
                </a:ext>
              </a:extLst>
            </p:cNvPr>
            <p:cNvSpPr txBox="1">
              <a:spLocks/>
            </p:cNvSpPr>
            <p:nvPr/>
          </p:nvSpPr>
          <p:spPr>
            <a:xfrm>
              <a:off x="3847984" y="3183958"/>
              <a:ext cx="1911228" cy="2569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Posters </a:t>
              </a:r>
            </a:p>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sp>
          <p:nvSpPr>
            <p:cNvPr id="14" name="Content Placeholder 2">
              <a:extLst>
                <a:ext uri="{FF2B5EF4-FFF2-40B4-BE49-F238E27FC236}">
                  <a16:creationId xmlns:a16="http://schemas.microsoft.com/office/drawing/2014/main" id="{BF40CC2F-D117-4C45-BF31-9CBF3F2F21DB}"/>
                </a:ext>
              </a:extLst>
            </p:cNvPr>
            <p:cNvSpPr txBox="1">
              <a:spLocks/>
            </p:cNvSpPr>
            <p:nvPr/>
          </p:nvSpPr>
          <p:spPr>
            <a:xfrm>
              <a:off x="4585457" y="3310382"/>
              <a:ext cx="2309422" cy="4795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Ward surveys and support</a:t>
              </a:r>
            </a:p>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sp>
          <p:nvSpPr>
            <p:cNvPr id="21" name="TextBox 20">
              <a:extLst>
                <a:ext uri="{FF2B5EF4-FFF2-40B4-BE49-F238E27FC236}">
                  <a16:creationId xmlns:a16="http://schemas.microsoft.com/office/drawing/2014/main" id="{1C66AC8F-2A5B-41A8-A500-7CADC180F50A}"/>
                </a:ext>
              </a:extLst>
            </p:cNvPr>
            <p:cNvSpPr txBox="1"/>
            <p:nvPr/>
          </p:nvSpPr>
          <p:spPr>
            <a:xfrm>
              <a:off x="1205004" y="2846792"/>
              <a:ext cx="1494787" cy="523220"/>
            </a:xfrm>
            <a:prstGeom prst="rect">
              <a:avLst/>
            </a:prstGeom>
            <a:noFill/>
          </p:spPr>
          <p:txBody>
            <a:bodyPr wrap="square" rtlCol="0">
              <a:spAutoFit/>
            </a:bodyPr>
            <a:lstStyle/>
            <a:p>
              <a:r>
                <a:rPr lang="en-GB" sz="1400" dirty="0"/>
                <a:t>Quick-guide to gain access</a:t>
              </a:r>
            </a:p>
          </p:txBody>
        </p:sp>
        <p:sp>
          <p:nvSpPr>
            <p:cNvPr id="22" name="TextBox 21">
              <a:extLst>
                <a:ext uri="{FF2B5EF4-FFF2-40B4-BE49-F238E27FC236}">
                  <a16:creationId xmlns:a16="http://schemas.microsoft.com/office/drawing/2014/main" id="{54F67E1C-F716-44A3-8952-13DB97ADE67F}"/>
                </a:ext>
              </a:extLst>
            </p:cNvPr>
            <p:cNvSpPr txBox="1"/>
            <p:nvPr/>
          </p:nvSpPr>
          <p:spPr>
            <a:xfrm>
              <a:off x="2983488" y="2629972"/>
              <a:ext cx="2798531" cy="307777"/>
            </a:xfrm>
            <a:prstGeom prst="rect">
              <a:avLst/>
            </a:prstGeom>
            <a:noFill/>
          </p:spPr>
          <p:txBody>
            <a:bodyPr wrap="square" rtlCol="0">
              <a:spAutoFit/>
            </a:bodyPr>
            <a:lstStyle/>
            <a:p>
              <a:r>
                <a:rPr lang="en-GB" sz="1400" dirty="0"/>
                <a:t>Local teaching</a:t>
              </a:r>
            </a:p>
          </p:txBody>
        </p:sp>
        <p:sp>
          <p:nvSpPr>
            <p:cNvPr id="23" name="TextBox 22">
              <a:extLst>
                <a:ext uri="{FF2B5EF4-FFF2-40B4-BE49-F238E27FC236}">
                  <a16:creationId xmlns:a16="http://schemas.microsoft.com/office/drawing/2014/main" id="{7BBE1B0F-A569-4417-96E7-FA7A6CD7948C}"/>
                </a:ext>
              </a:extLst>
            </p:cNvPr>
            <p:cNvSpPr txBox="1"/>
            <p:nvPr/>
          </p:nvSpPr>
          <p:spPr>
            <a:xfrm>
              <a:off x="4693291" y="2646170"/>
              <a:ext cx="1353701" cy="307777"/>
            </a:xfrm>
            <a:prstGeom prst="rect">
              <a:avLst/>
            </a:prstGeom>
            <a:noFill/>
          </p:spPr>
          <p:txBody>
            <a:bodyPr wrap="square" rtlCol="0">
              <a:spAutoFit/>
            </a:bodyPr>
            <a:lstStyle/>
            <a:p>
              <a:r>
                <a:rPr lang="en-GB" sz="1400" dirty="0"/>
                <a:t>Drop-ins</a:t>
              </a:r>
            </a:p>
          </p:txBody>
        </p:sp>
        <p:cxnSp>
          <p:nvCxnSpPr>
            <p:cNvPr id="26" name="Straight Arrow Connector 25">
              <a:extLst>
                <a:ext uri="{FF2B5EF4-FFF2-40B4-BE49-F238E27FC236}">
                  <a16:creationId xmlns:a16="http://schemas.microsoft.com/office/drawing/2014/main" id="{28E2326B-5DAC-473C-BE80-813C280FA90F}"/>
                </a:ext>
              </a:extLst>
            </p:cNvPr>
            <p:cNvCxnSpPr>
              <a:cxnSpLocks/>
            </p:cNvCxnSpPr>
            <p:nvPr/>
          </p:nvCxnSpPr>
          <p:spPr>
            <a:xfrm flipV="1">
              <a:off x="1574925" y="2321284"/>
              <a:ext cx="0" cy="4968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8805316-EBEB-491E-A0A0-C76509CB9586}"/>
                </a:ext>
              </a:extLst>
            </p:cNvPr>
            <p:cNvCxnSpPr>
              <a:cxnSpLocks/>
            </p:cNvCxnSpPr>
            <p:nvPr/>
          </p:nvCxnSpPr>
          <p:spPr>
            <a:xfrm>
              <a:off x="1017454" y="2152276"/>
              <a:ext cx="58774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Left Brace 34">
              <a:extLst>
                <a:ext uri="{FF2B5EF4-FFF2-40B4-BE49-F238E27FC236}">
                  <a16:creationId xmlns:a16="http://schemas.microsoft.com/office/drawing/2014/main" id="{92190A65-1C8F-442D-9605-99993F7B4F64}"/>
                </a:ext>
              </a:extLst>
            </p:cNvPr>
            <p:cNvSpPr/>
            <p:nvPr/>
          </p:nvSpPr>
          <p:spPr>
            <a:xfrm rot="16200000">
              <a:off x="4817830" y="2409533"/>
              <a:ext cx="307778" cy="1353674"/>
            </a:xfrm>
            <a:prstGeom prst="leftBrace">
              <a:avLst>
                <a:gd name="adj1" fmla="val 275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Left Brace 35">
              <a:extLst>
                <a:ext uri="{FF2B5EF4-FFF2-40B4-BE49-F238E27FC236}">
                  <a16:creationId xmlns:a16="http://schemas.microsoft.com/office/drawing/2014/main" id="{466B2EC1-1809-43A5-8A83-00DDFDA2CEED}"/>
                </a:ext>
              </a:extLst>
            </p:cNvPr>
            <p:cNvSpPr/>
            <p:nvPr/>
          </p:nvSpPr>
          <p:spPr>
            <a:xfrm rot="16200000">
              <a:off x="3798972" y="1975430"/>
              <a:ext cx="189824" cy="1121442"/>
            </a:xfrm>
            <a:prstGeom prst="leftBrace">
              <a:avLst>
                <a:gd name="adj1" fmla="val 275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Left Brace 36">
              <a:extLst>
                <a:ext uri="{FF2B5EF4-FFF2-40B4-BE49-F238E27FC236}">
                  <a16:creationId xmlns:a16="http://schemas.microsoft.com/office/drawing/2014/main" id="{0CB9B7FB-AD3D-4947-9813-5D6F01FFF326}"/>
                </a:ext>
              </a:extLst>
            </p:cNvPr>
            <p:cNvSpPr/>
            <p:nvPr/>
          </p:nvSpPr>
          <p:spPr>
            <a:xfrm rot="16200000">
              <a:off x="4960955" y="1975428"/>
              <a:ext cx="189822" cy="1121444"/>
            </a:xfrm>
            <a:prstGeom prst="leftBrace">
              <a:avLst>
                <a:gd name="adj1" fmla="val 275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5CD48282-36C3-4B1B-8291-EA330533438C}"/>
                </a:ext>
              </a:extLst>
            </p:cNvPr>
            <p:cNvCxnSpPr>
              <a:cxnSpLocks/>
            </p:cNvCxnSpPr>
            <p:nvPr/>
          </p:nvCxnSpPr>
          <p:spPr>
            <a:xfrm flipV="1">
              <a:off x="6228184" y="2349919"/>
              <a:ext cx="0" cy="4968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02912F86-77C8-46B9-840D-99602FC77A2A}"/>
                </a:ext>
              </a:extLst>
            </p:cNvPr>
            <p:cNvSpPr txBox="1">
              <a:spLocks/>
            </p:cNvSpPr>
            <p:nvPr/>
          </p:nvSpPr>
          <p:spPr>
            <a:xfrm>
              <a:off x="5759212" y="2826366"/>
              <a:ext cx="1911228" cy="2569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Mentoring</a:t>
              </a:r>
            </a:p>
            <a:p>
              <a:pPr marL="0" indent="0">
                <a:buNone/>
              </a:pPr>
              <a:endParaRPr lang="en-GB" sz="1400" dirty="0"/>
            </a:p>
            <a:p>
              <a:pPr marL="0" indent="0">
                <a:buNone/>
              </a:pPr>
              <a:r>
                <a:rPr lang="en-GB" sz="1400" dirty="0"/>
                <a:t> </a:t>
              </a:r>
            </a:p>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grpSp>
    </p:spTree>
    <p:extLst>
      <p:ext uri="{BB962C8B-B14F-4D97-AF65-F5344CB8AC3E}">
        <p14:creationId xmlns:p14="http://schemas.microsoft.com/office/powerpoint/2010/main" val="256941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51F-96AA-49B6-AD2D-333DB0731E20}"/>
              </a:ext>
            </a:extLst>
          </p:cNvPr>
          <p:cNvSpPr>
            <a:spLocks noGrp="1"/>
          </p:cNvSpPr>
          <p:nvPr>
            <p:ph type="title"/>
          </p:nvPr>
        </p:nvSpPr>
        <p:spPr/>
        <p:txBody>
          <a:bodyPr/>
          <a:lstStyle/>
          <a:p>
            <a:r>
              <a:rPr lang="en-GB" dirty="0"/>
              <a:t>Processes</a:t>
            </a:r>
          </a:p>
        </p:txBody>
      </p:sp>
      <p:sp>
        <p:nvSpPr>
          <p:cNvPr id="3" name="Content Placeholder 2">
            <a:extLst>
              <a:ext uri="{FF2B5EF4-FFF2-40B4-BE49-F238E27FC236}">
                <a16:creationId xmlns:a16="http://schemas.microsoft.com/office/drawing/2014/main" id="{97FD9DE2-D174-4040-90B1-49BF66FB8550}"/>
              </a:ext>
            </a:extLst>
          </p:cNvPr>
          <p:cNvSpPr>
            <a:spLocks noGrp="1"/>
          </p:cNvSpPr>
          <p:nvPr>
            <p:ph idx="1"/>
          </p:nvPr>
        </p:nvSpPr>
        <p:spPr>
          <a:xfrm>
            <a:off x="628650" y="1700808"/>
            <a:ext cx="4591422" cy="3816424"/>
          </a:xfrm>
        </p:spPr>
        <p:txBody>
          <a:bodyPr>
            <a:normAutofit fontScale="77500" lnSpcReduction="20000"/>
          </a:bodyPr>
          <a:lstStyle/>
          <a:p>
            <a:pPr marL="457200" indent="-457200">
              <a:buFont typeface="Wingdings" panose="05000000000000000000" pitchFamily="2" charset="2"/>
              <a:buChar char="v"/>
            </a:pPr>
            <a:r>
              <a:rPr lang="en-GB" sz="2600" dirty="0"/>
              <a:t>Embedding training for new starters </a:t>
            </a:r>
          </a:p>
          <a:p>
            <a:pPr lvl="3">
              <a:buFont typeface="Wingdings" panose="05000000000000000000" pitchFamily="2" charset="2"/>
              <a:buChar char="v"/>
            </a:pPr>
            <a:r>
              <a:rPr lang="en-GB" sz="2600" dirty="0"/>
              <a:t>e-classroom </a:t>
            </a:r>
          </a:p>
          <a:p>
            <a:pPr lvl="3">
              <a:buFont typeface="Wingdings" panose="05000000000000000000" pitchFamily="2" charset="2"/>
              <a:buChar char="v"/>
            </a:pPr>
            <a:r>
              <a:rPr lang="en-GB" sz="2600" dirty="0"/>
              <a:t>face-to-face at induction </a:t>
            </a:r>
          </a:p>
          <a:p>
            <a:pPr marL="457200" indent="-457200">
              <a:buFont typeface="Wingdings" panose="05000000000000000000" pitchFamily="2" charset="2"/>
              <a:buChar char="v"/>
            </a:pPr>
            <a:endParaRPr lang="en-GB" sz="2600" dirty="0"/>
          </a:p>
          <a:p>
            <a:pPr marL="457200" indent="-457200">
              <a:buFont typeface="Wingdings" panose="05000000000000000000" pitchFamily="2" charset="2"/>
              <a:buChar char="v"/>
            </a:pPr>
            <a:r>
              <a:rPr lang="en-GB" sz="2600" dirty="0"/>
              <a:t>Trust guideline </a:t>
            </a:r>
          </a:p>
          <a:p>
            <a:pPr marL="457200" indent="-457200">
              <a:buFont typeface="Wingdings" panose="05000000000000000000" pitchFamily="2" charset="2"/>
              <a:buChar char="v"/>
            </a:pPr>
            <a:endParaRPr lang="en-GB" sz="2600" dirty="0"/>
          </a:p>
          <a:p>
            <a:pPr marL="457200" indent="-457200">
              <a:buFont typeface="Wingdings" panose="05000000000000000000" pitchFamily="2" charset="2"/>
              <a:buChar char="v"/>
            </a:pPr>
            <a:r>
              <a:rPr lang="en-GB" sz="2600" dirty="0"/>
              <a:t>Closing of records </a:t>
            </a:r>
          </a:p>
          <a:p>
            <a:pPr marL="457200" indent="-457200">
              <a:buFont typeface="Wingdings" panose="05000000000000000000" pitchFamily="2" charset="2"/>
              <a:buChar char="v"/>
            </a:pPr>
            <a:r>
              <a:rPr lang="en-GB" sz="2600" dirty="0"/>
              <a:t>Managing reporting and user lists </a:t>
            </a:r>
          </a:p>
          <a:p>
            <a:endParaRPr lang="en-GB" dirty="0"/>
          </a:p>
        </p:txBody>
      </p:sp>
      <p:grpSp>
        <p:nvGrpSpPr>
          <p:cNvPr id="8" name="Group 7">
            <a:extLst>
              <a:ext uri="{FF2B5EF4-FFF2-40B4-BE49-F238E27FC236}">
                <a16:creationId xmlns:a16="http://schemas.microsoft.com/office/drawing/2014/main" id="{764CAC8C-FE2A-42B9-ABB9-2F1A4427ABEC}"/>
              </a:ext>
            </a:extLst>
          </p:cNvPr>
          <p:cNvGrpSpPr/>
          <p:nvPr/>
        </p:nvGrpSpPr>
        <p:grpSpPr>
          <a:xfrm>
            <a:off x="5508104" y="1700808"/>
            <a:ext cx="3213556" cy="3081480"/>
            <a:chOff x="7498080" y="1825625"/>
            <a:chExt cx="4130800" cy="3887812"/>
          </a:xfrm>
        </p:grpSpPr>
        <p:pic>
          <p:nvPicPr>
            <p:cNvPr id="5" name="Picture 4">
              <a:extLst>
                <a:ext uri="{FF2B5EF4-FFF2-40B4-BE49-F238E27FC236}">
                  <a16:creationId xmlns:a16="http://schemas.microsoft.com/office/drawing/2014/main" id="{2C926491-C2E5-4366-A307-187B3021A5DB}"/>
                </a:ext>
              </a:extLst>
            </p:cNvPr>
            <p:cNvPicPr>
              <a:picLocks noChangeAspect="1"/>
            </p:cNvPicPr>
            <p:nvPr/>
          </p:nvPicPr>
          <p:blipFill>
            <a:blip r:embed="rId2"/>
            <a:stretch>
              <a:fillRect/>
            </a:stretch>
          </p:blipFill>
          <p:spPr>
            <a:xfrm>
              <a:off x="7498080" y="1825625"/>
              <a:ext cx="4130800" cy="3887812"/>
            </a:xfrm>
            <a:prstGeom prst="rect">
              <a:avLst/>
            </a:prstGeom>
            <a:ln>
              <a:solidFill>
                <a:schemeClr val="tx1"/>
              </a:solidFill>
            </a:ln>
          </p:spPr>
        </p:pic>
        <p:sp>
          <p:nvSpPr>
            <p:cNvPr id="7" name="Rectangle 6">
              <a:extLst>
                <a:ext uri="{FF2B5EF4-FFF2-40B4-BE49-F238E27FC236}">
                  <a16:creationId xmlns:a16="http://schemas.microsoft.com/office/drawing/2014/main" id="{044407D0-1D3A-46D1-A79B-C09C1EFC914E}"/>
                </a:ext>
              </a:extLst>
            </p:cNvPr>
            <p:cNvSpPr/>
            <p:nvPr/>
          </p:nvSpPr>
          <p:spPr>
            <a:xfrm>
              <a:off x="8001000" y="2971800"/>
              <a:ext cx="411480" cy="13716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5133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51F-96AA-49B6-AD2D-333DB0731E20}"/>
              </a:ext>
            </a:extLst>
          </p:cNvPr>
          <p:cNvSpPr>
            <a:spLocks noGrp="1"/>
          </p:cNvSpPr>
          <p:nvPr>
            <p:ph type="title"/>
          </p:nvPr>
        </p:nvSpPr>
        <p:spPr/>
        <p:txBody>
          <a:bodyPr/>
          <a:lstStyle/>
          <a:p>
            <a:r>
              <a:rPr lang="en-GB" dirty="0"/>
              <a:t>Results</a:t>
            </a:r>
          </a:p>
        </p:txBody>
      </p:sp>
      <p:pic>
        <p:nvPicPr>
          <p:cNvPr id="8" name="Picture 7">
            <a:extLst>
              <a:ext uri="{FF2B5EF4-FFF2-40B4-BE49-F238E27FC236}">
                <a16:creationId xmlns:a16="http://schemas.microsoft.com/office/drawing/2014/main" id="{A38FA4AE-257E-4319-8994-C17913E0F871}"/>
              </a:ext>
            </a:extLst>
          </p:cNvPr>
          <p:cNvPicPr>
            <a:picLocks noChangeAspect="1"/>
          </p:cNvPicPr>
          <p:nvPr/>
        </p:nvPicPr>
        <p:blipFill>
          <a:blip r:embed="rId2"/>
          <a:stretch>
            <a:fillRect/>
          </a:stretch>
        </p:blipFill>
        <p:spPr>
          <a:xfrm>
            <a:off x="3563888" y="1556792"/>
            <a:ext cx="5363318" cy="2253101"/>
          </a:xfrm>
          <a:prstGeom prst="rect">
            <a:avLst/>
          </a:prstGeom>
          <a:ln>
            <a:solidFill>
              <a:schemeClr val="tx1"/>
            </a:solidFill>
          </a:ln>
        </p:spPr>
      </p:pic>
      <p:sp>
        <p:nvSpPr>
          <p:cNvPr id="11" name="Content Placeholder 2">
            <a:extLst>
              <a:ext uri="{FF2B5EF4-FFF2-40B4-BE49-F238E27FC236}">
                <a16:creationId xmlns:a16="http://schemas.microsoft.com/office/drawing/2014/main" id="{6CA0623D-21E0-4B6F-A57C-467D00172AB0}"/>
              </a:ext>
            </a:extLst>
          </p:cNvPr>
          <p:cNvSpPr txBox="1">
            <a:spLocks/>
          </p:cNvSpPr>
          <p:nvPr/>
        </p:nvSpPr>
        <p:spPr>
          <a:xfrm>
            <a:off x="339552" y="4509120"/>
            <a:ext cx="7261694" cy="10801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 typeface="Wingdings" panose="05000000000000000000" pitchFamily="2" charset="2"/>
              <a:buChar char="v"/>
            </a:pPr>
            <a:r>
              <a:rPr lang="en-GB" sz="1800" dirty="0">
                <a:latin typeface="Calibri" panose="020F0502020204030204" pitchFamily="34" charset="0"/>
                <a:ea typeface="Calibri" panose="020F0502020204030204" pitchFamily="34" charset="0"/>
                <a:cs typeface="Times New Roman" panose="02020603050405020304" pitchFamily="18" charset="0"/>
              </a:rPr>
              <a:t>Spot check surveys of staff in the Department of Medicine (N=45-60)</a:t>
            </a:r>
          </a:p>
          <a:p>
            <a:pPr>
              <a:lnSpc>
                <a:spcPct val="107000"/>
              </a:lnSpc>
              <a:buFontTx/>
              <a:buChar char="-"/>
            </a:pPr>
            <a:r>
              <a:rPr lang="en-GB" sz="1800" dirty="0">
                <a:latin typeface="Calibri" panose="020F0502020204030204" pitchFamily="34" charset="0"/>
                <a:ea typeface="Calibri" panose="020F0502020204030204" pitchFamily="34" charset="0"/>
                <a:cs typeface="Times New Roman" panose="02020603050405020304" pitchFamily="18" charset="0"/>
              </a:rPr>
              <a:t>percentage with access to CMC increased from 37% to 53%</a:t>
            </a:r>
          </a:p>
          <a:p>
            <a:pPr>
              <a:lnSpc>
                <a:spcPct val="107000"/>
              </a:lnSpc>
              <a:buFontTx/>
              <a:buChar char="-"/>
            </a:pPr>
            <a:r>
              <a:rPr lang="en-GB" sz="1800" dirty="0">
                <a:latin typeface="Calibri" panose="020F0502020204030204" pitchFamily="34" charset="0"/>
                <a:ea typeface="Calibri" panose="020F0502020204030204" pitchFamily="34" charset="0"/>
                <a:cs typeface="Times New Roman" panose="02020603050405020304" pitchFamily="18" charset="0"/>
              </a:rPr>
              <a:t>68% reporting having accessed the system within the last two months. </a:t>
            </a:r>
          </a:p>
        </p:txBody>
      </p:sp>
      <p:sp>
        <p:nvSpPr>
          <p:cNvPr id="13" name="Content Placeholder 2">
            <a:extLst>
              <a:ext uri="{FF2B5EF4-FFF2-40B4-BE49-F238E27FC236}">
                <a16:creationId xmlns:a16="http://schemas.microsoft.com/office/drawing/2014/main" id="{82E9B88D-5388-440E-92CE-DD5E52F832D7}"/>
              </a:ext>
            </a:extLst>
          </p:cNvPr>
          <p:cNvSpPr txBox="1">
            <a:spLocks/>
          </p:cNvSpPr>
          <p:nvPr/>
        </p:nvSpPr>
        <p:spPr>
          <a:xfrm>
            <a:off x="323528" y="1412776"/>
            <a:ext cx="3095512" cy="24599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 typeface="Wingdings" panose="05000000000000000000" pitchFamily="2" charset="2"/>
              <a:buChar char="v"/>
            </a:pPr>
            <a:r>
              <a:rPr lang="en-GB" sz="1800" dirty="0">
                <a:latin typeface="Calibri" panose="020F0502020204030204" pitchFamily="34" charset="0"/>
                <a:ea typeface="Calibri" panose="020F0502020204030204" pitchFamily="34" charset="0"/>
                <a:cs typeface="Times New Roman" panose="02020603050405020304" pitchFamily="18" charset="0"/>
              </a:rPr>
              <a:t>53 people attended departmental teaching and drop-ins. </a:t>
            </a:r>
          </a:p>
          <a:p>
            <a:pPr>
              <a:lnSpc>
                <a:spcPct val="107000"/>
              </a:lnSpc>
              <a:buFont typeface="Wingdings" panose="05000000000000000000" pitchFamily="2" charset="2"/>
              <a:buChar char="v"/>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Wingdings" panose="05000000000000000000" pitchFamily="2" charset="2"/>
              <a:buChar char="v"/>
            </a:pPr>
            <a:r>
              <a:rPr lang="en-GB" sz="1800" dirty="0">
                <a:latin typeface="Calibri" panose="020F0502020204030204" pitchFamily="34" charset="0"/>
                <a:ea typeface="Calibri" panose="020F0502020204030204" pitchFamily="34" charset="0"/>
                <a:cs typeface="Times New Roman" panose="02020603050405020304" pitchFamily="18" charset="0"/>
              </a:rPr>
              <a:t>The number of users actively utilising their accounts showed a steady increase (25-&gt;42 users)</a:t>
            </a:r>
          </a:p>
        </p:txBody>
      </p:sp>
    </p:spTree>
    <p:extLst>
      <p:ext uri="{BB962C8B-B14F-4D97-AF65-F5344CB8AC3E}">
        <p14:creationId xmlns:p14="http://schemas.microsoft.com/office/powerpoint/2010/main" val="1493112181"/>
      </p:ext>
    </p:extLst>
  </p:cSld>
  <p:clrMapOvr>
    <a:masterClrMapping/>
  </p:clrMapOvr>
</p:sld>
</file>

<file path=ppt/theme/theme1.xml><?xml version="1.0" encoding="utf-8"?>
<a:theme xmlns:a="http://schemas.openxmlformats.org/drawingml/2006/main" name="RFL Powerpoint template">
  <a:themeElements>
    <a:clrScheme name="RFH_v2">
      <a:dk1>
        <a:sysClr val="windowText" lastClr="000000"/>
      </a:dk1>
      <a:lt1>
        <a:sysClr val="window" lastClr="FFFFFF"/>
      </a:lt1>
      <a:dk2>
        <a:srgbClr val="330072"/>
      </a:dk2>
      <a:lt2>
        <a:srgbClr val="960051"/>
      </a:lt2>
      <a:accent1>
        <a:srgbClr val="005EB8"/>
      </a:accent1>
      <a:accent2>
        <a:srgbClr val="330072"/>
      </a:accent2>
      <a:accent3>
        <a:srgbClr val="78BE20"/>
      </a:accent3>
      <a:accent4>
        <a:srgbClr val="006747"/>
      </a:accent4>
      <a:accent5>
        <a:srgbClr val="00B0B9"/>
      </a:accent5>
      <a:accent6>
        <a:srgbClr val="00A9CE"/>
      </a:accent6>
      <a:hlink>
        <a:srgbClr val="005EB8"/>
      </a:hlink>
      <a:folHlink>
        <a:srgbClr val="330072"/>
      </a:folHlink>
    </a:clrScheme>
    <a:fontScheme name="RFH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7BA4DB"/>
    </a:custClr>
    <a:custClr name="Custom Color 2">
      <a:srgbClr val="FFC72C"/>
    </a:custClr>
    <a:custClr name="Custom Color 3">
      <a:srgbClr val="E87722"/>
    </a:custClr>
    <a:custClr name="Custom Color 4">
      <a:srgbClr val="EDE04B"/>
    </a:custClr>
    <a:custClr name="Custom Color 5">
      <a:srgbClr val="DA1884"/>
    </a:custClr>
    <a:custClr name="Custom Color 6">
      <a:srgbClr val="960051"/>
    </a:custClr>
    <a:custClr name="Custom Color 7">
      <a:srgbClr val="A57FB2"/>
    </a:custClr>
    <a:custClr name="Custom Color 8">
      <a:srgbClr val="33007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rfl-powerpoint-template</Template>
  <TotalTime>352</TotalTime>
  <Words>485</Words>
  <Application>Microsoft Office PowerPoint</Application>
  <PresentationFormat>On-screen Show (4:3)</PresentationFormat>
  <Paragraphs>91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RFL Powerpoint template</vt:lpstr>
      <vt:lpstr>Improving Use of CMC Using a QI Approach for Medical Patients Admitted to Barnet Hospital </vt:lpstr>
      <vt:lpstr>Team </vt:lpstr>
      <vt:lpstr>Introduction</vt:lpstr>
      <vt:lpstr>Project scoping</vt:lpstr>
      <vt:lpstr>PowerPoint Presentation</vt:lpstr>
      <vt:lpstr>Measures</vt:lpstr>
      <vt:lpstr>Interventions </vt:lpstr>
      <vt:lpstr>Processes</vt:lpstr>
      <vt:lpstr>Results</vt:lpstr>
      <vt:lpstr>PowerPoint Presentation</vt:lpstr>
      <vt:lpstr>Learning and Future Actions </vt:lpstr>
    </vt:vector>
  </TitlesOfParts>
  <Company>Royal Free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Goffe</dc:creator>
  <cp:lastModifiedBy>Kristin Goffe</cp:lastModifiedBy>
  <cp:revision>13</cp:revision>
  <dcterms:created xsi:type="dcterms:W3CDTF">2021-06-30T11:21:38Z</dcterms:created>
  <dcterms:modified xsi:type="dcterms:W3CDTF">2021-07-01T12:48:27Z</dcterms:modified>
</cp:coreProperties>
</file>