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9" r:id="rId5"/>
    <p:sldId id="268" r:id="rId6"/>
    <p:sldId id="300" r:id="rId7"/>
    <p:sldId id="272" r:id="rId8"/>
    <p:sldId id="263" r:id="rId9"/>
    <p:sldId id="281" r:id="rId10"/>
    <p:sldId id="282" r:id="rId11"/>
    <p:sldId id="275" r:id="rId12"/>
    <p:sldId id="267" r:id="rId13"/>
    <p:sldId id="279" r:id="rId14"/>
    <p:sldId id="283" r:id="rId15"/>
    <p:sldId id="284" r:id="rId16"/>
    <p:sldId id="297" r:id="rId17"/>
    <p:sldId id="286" r:id="rId18"/>
    <p:sldId id="287" r:id="rId19"/>
    <p:sldId id="278" r:id="rId20"/>
    <p:sldId id="265" r:id="rId21"/>
    <p:sldId id="262" r:id="rId22"/>
    <p:sldId id="269" r:id="rId23"/>
    <p:sldId id="277" r:id="rId24"/>
    <p:sldId id="273" r:id="rId25"/>
    <p:sldId id="293" r:id="rId26"/>
    <p:sldId id="299" r:id="rId27"/>
    <p:sldId id="270" r:id="rId28"/>
    <p:sldId id="288" r:id="rId29"/>
    <p:sldId id="289" r:id="rId30"/>
    <p:sldId id="298" r:id="rId31"/>
    <p:sldId id="291" r:id="rId32"/>
    <p:sldId id="290" r:id="rId33"/>
    <p:sldId id="276" r:id="rId34"/>
    <p:sldId id="301" r:id="rId35"/>
    <p:sldId id="302" r:id="rId3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FE9"/>
    <a:srgbClr val="A3137B"/>
    <a:srgbClr val="2B2F88"/>
    <a:srgbClr val="0E4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B159E-F229-472D-8DEF-30E89254B8BB}" v="6" dt="2021-06-22T11:56:57.068"/>
    <p1510:client id="{0DF90F22-7482-EF23-3E47-BCC82428FB7B}" v="87" dt="2021-07-01T07:51:51.871"/>
    <p1510:client id="{391C51E2-A37E-4974-A027-6852A1947857}" v="134" dt="2021-06-18T13:34:04.012"/>
    <p1510:client id="{409C94FC-91FF-4794-A48B-37434F579EC6}" v="585" dt="2021-06-17T14:26:49.567"/>
    <p1510:client id="{44C7E975-951D-480C-AA9F-78FC47AB2DC7}" v="142" dt="2021-05-11T08:30:02.610"/>
    <p1510:client id="{53C118E5-3B0D-42EC-935B-D82018D6EAA5}" v="84" dt="2021-06-22T11:00:41.265"/>
    <p1510:client id="{58BDAC91-1311-403F-A941-3318C9F6A07D}" v="4" dt="2021-06-22T07:50:17.680"/>
    <p1510:client id="{72964457-1B2D-4EA7-97E6-0BFF4DBC3E67}" v="26" dt="2021-06-22T10:23:37.553"/>
    <p1510:client id="{83846C25-92F5-48CE-8623-3344DF79507F}" v="7" dt="2021-06-22T12:56:29.167"/>
    <p1510:client id="{936453C4-E5CB-4C42-B056-96682552294A}" v="21" dt="2021-06-23T13:23:46.807"/>
    <p1510:client id="{A225D848-1009-4BA6-AD42-A3D18ACEFD41}" v="23" dt="2021-06-22T13:27:41.569"/>
    <p1510:client id="{CA957D50-7A9B-418B-A9AA-EBCBDAC537D7}" v="244" dt="2021-06-18T10:23:44.023"/>
    <p1510:client id="{E2B05BD6-CCEA-44BF-B1D3-5A9EF3FE251D}" v="6" dt="2021-06-22T10:33:09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86467" autoAdjust="0"/>
  </p:normalViewPr>
  <p:slideViewPr>
    <p:cSldViewPr snapToObjects="1">
      <p:cViewPr>
        <p:scale>
          <a:sx n="118" d="100"/>
          <a:sy n="118" d="100"/>
        </p:scale>
        <p:origin x="216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Daily Logins by BHRUT staff to CMC system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Series1</c:v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Lit>
              <c:formatCode>General</c:formatCode>
              <c:ptCount val="14"/>
              <c:pt idx="0">
                <c:v>43922.0</c:v>
              </c:pt>
              <c:pt idx="1">
                <c:v>43952.0</c:v>
              </c:pt>
              <c:pt idx="2">
                <c:v>43983.0</c:v>
              </c:pt>
              <c:pt idx="3">
                <c:v>44013.0</c:v>
              </c:pt>
              <c:pt idx="4">
                <c:v>44044.0</c:v>
              </c:pt>
              <c:pt idx="5">
                <c:v>44075.0</c:v>
              </c:pt>
              <c:pt idx="6">
                <c:v>44105.0</c:v>
              </c:pt>
              <c:pt idx="7">
                <c:v>44136.0</c:v>
              </c:pt>
              <c:pt idx="8">
                <c:v>44166.0</c:v>
              </c:pt>
              <c:pt idx="9">
                <c:v>44197.0</c:v>
              </c:pt>
              <c:pt idx="10">
                <c:v>44228.0</c:v>
              </c:pt>
              <c:pt idx="11">
                <c:v>44256.0</c:v>
              </c:pt>
              <c:pt idx="12">
                <c:v>44287.0</c:v>
              </c:pt>
              <c:pt idx="13">
                <c:v>44317.0</c:v>
              </c:pt>
            </c:numLit>
          </c:cat>
          <c:val>
            <c:numLit>
              <c:formatCode>General</c:formatCode>
              <c:ptCount val="14"/>
              <c:pt idx="0">
                <c:v>107.0</c:v>
              </c:pt>
              <c:pt idx="1">
                <c:v>155.0</c:v>
              </c:pt>
              <c:pt idx="2">
                <c:v>191.0</c:v>
              </c:pt>
              <c:pt idx="3">
                <c:v>217.0</c:v>
              </c:pt>
              <c:pt idx="4">
                <c:v>184.0</c:v>
              </c:pt>
              <c:pt idx="5">
                <c:v>206.0</c:v>
              </c:pt>
              <c:pt idx="6">
                <c:v>223.0</c:v>
              </c:pt>
              <c:pt idx="7">
                <c:v>207.0</c:v>
              </c:pt>
              <c:pt idx="8">
                <c:v>278.0</c:v>
              </c:pt>
              <c:pt idx="9">
                <c:v>366.0</c:v>
              </c:pt>
              <c:pt idx="10">
                <c:v>338.0</c:v>
              </c:pt>
              <c:pt idx="11">
                <c:v>427.0</c:v>
              </c:pt>
              <c:pt idx="12">
                <c:v>392.0</c:v>
              </c:pt>
              <c:pt idx="13">
                <c:v>393.0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D8-4039-BD67-95B3B8EA9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80854800"/>
        <c:axId val="-387414352"/>
      </c:barChart>
      <c:valAx>
        <c:axId val="-387414352"/>
        <c:scaling>
          <c:orientation val="minMax"/>
        </c:scaling>
        <c:delete val="0"/>
        <c:axPos val="l"/>
        <c:majorGridlines>
          <c:spPr>
            <a:ln w="9528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-480854800"/>
        <c:crosses val="autoZero"/>
        <c:crossBetween val="between"/>
      </c:valAx>
      <c:catAx>
        <c:axId val="-480854800"/>
        <c:scaling>
          <c:orientation val="minMax"/>
        </c:scaling>
        <c:delete val="0"/>
        <c:axPos val="b"/>
        <c:numFmt formatCode="[$-1010409]mmm\-yy" sourceLinked="0"/>
        <c:majorTickMark val="none"/>
        <c:minorTickMark val="none"/>
        <c:tickLblPos val="nextTo"/>
        <c:spPr>
          <a:noFill/>
          <a:ln w="9528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-38741435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 dirty="0">
                <a:solidFill>
                  <a:srgbClr val="595959"/>
                </a:solidFill>
                <a:uFillTx/>
                <a:latin typeface="Calibri"/>
              </a:rPr>
              <a:t>Non Urgent Care Views of CMC care plans Created in BHRUT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Non Urgent Care Views </c:v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Lit>
              <c:formatCode>General</c:formatCode>
              <c:ptCount val="14"/>
              <c:pt idx="0">
                <c:v>43922.0</c:v>
              </c:pt>
              <c:pt idx="1">
                <c:v>43952.0</c:v>
              </c:pt>
              <c:pt idx="2">
                <c:v>43983.0</c:v>
              </c:pt>
              <c:pt idx="3">
                <c:v>44013.0</c:v>
              </c:pt>
              <c:pt idx="4">
                <c:v>44044.0</c:v>
              </c:pt>
              <c:pt idx="5">
                <c:v>44075.0</c:v>
              </c:pt>
              <c:pt idx="6">
                <c:v>44105.0</c:v>
              </c:pt>
              <c:pt idx="7">
                <c:v>44136.0</c:v>
              </c:pt>
              <c:pt idx="8">
                <c:v>44166.0</c:v>
              </c:pt>
              <c:pt idx="9">
                <c:v>44197.0</c:v>
              </c:pt>
              <c:pt idx="10">
                <c:v>44228.0</c:v>
              </c:pt>
              <c:pt idx="11">
                <c:v>44256.0</c:v>
              </c:pt>
              <c:pt idx="12">
                <c:v>44287.0</c:v>
              </c:pt>
              <c:pt idx="13">
                <c:v>44317.0</c:v>
              </c:pt>
            </c:numLit>
          </c:cat>
          <c:val>
            <c:numLit>
              <c:formatCode>General</c:formatCode>
              <c:ptCount val="14"/>
              <c:pt idx="0">
                <c:v>82.0</c:v>
              </c:pt>
              <c:pt idx="1">
                <c:v>81.0</c:v>
              </c:pt>
              <c:pt idx="2">
                <c:v>98.0</c:v>
              </c:pt>
              <c:pt idx="3">
                <c:v>166.0</c:v>
              </c:pt>
              <c:pt idx="4">
                <c:v>167.0</c:v>
              </c:pt>
              <c:pt idx="5">
                <c:v>148.0</c:v>
              </c:pt>
              <c:pt idx="6">
                <c:v>200.0</c:v>
              </c:pt>
              <c:pt idx="7">
                <c:v>224.0</c:v>
              </c:pt>
              <c:pt idx="8">
                <c:v>168.0</c:v>
              </c:pt>
              <c:pt idx="9">
                <c:v>241.0</c:v>
              </c:pt>
              <c:pt idx="10">
                <c:v>280.0</c:v>
              </c:pt>
              <c:pt idx="11">
                <c:v>315.0</c:v>
              </c:pt>
              <c:pt idx="12">
                <c:v>312.0</c:v>
              </c:pt>
              <c:pt idx="13">
                <c:v>362.0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53-46EA-B786-F1F6FD87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88537472"/>
        <c:axId val="-388541312"/>
      </c:barChart>
      <c:valAx>
        <c:axId val="-388541312"/>
        <c:scaling>
          <c:orientation val="minMax"/>
        </c:scaling>
        <c:delete val="1"/>
        <c:axPos val="l"/>
        <c:majorGridlines>
          <c:spPr>
            <a:ln w="9528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crossAx val="-388537472"/>
        <c:crosses val="autoZero"/>
        <c:crossBetween val="between"/>
      </c:valAx>
      <c:catAx>
        <c:axId val="-388537472"/>
        <c:scaling>
          <c:orientation val="minMax"/>
        </c:scaling>
        <c:delete val="0"/>
        <c:axPos val="b"/>
        <c:numFmt formatCode="[$-1010409]mmm\-yy" sourceLinked="0"/>
        <c:majorTickMark val="out"/>
        <c:minorTickMark val="none"/>
        <c:tickLblPos val="nextTo"/>
        <c:spPr>
          <a:noFill/>
          <a:ln w="9528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-38854131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ETP Compliant
85%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3E-4256-8CA2-8E0ED99DBCA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ETP Non Compliant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3E-4256-8CA2-8E0ED99DBC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Sheet2!$B$1:$C$1</c:f>
              <c:strCache>
                <c:ptCount val="2"/>
                <c:pt idx="0">
                  <c:v>ETP Complient</c:v>
                </c:pt>
                <c:pt idx="1">
                  <c:v>ETP Not Complient</c:v>
                </c:pt>
              </c:strCache>
            </c:strRef>
          </c:cat>
          <c:val>
            <c:numRef>
              <c:f>Sheet2!$B$2:$C$2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3E-4256-8CA2-8E0ED99DBC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ETP Compliant</a:t>
                    </a:r>
                    <a:r>
                      <a:rPr lang="en-US" dirty="0"/>
                      <a:t>
96%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9C-4114-81CC-78F096E8794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ETP </a:t>
                    </a:r>
                    <a:r>
                      <a:rPr lang="en-US"/>
                      <a:t>Not Compliant</a:t>
                    </a:r>
                    <a:r>
                      <a:rPr lang="en-US" dirty="0"/>
                      <a:t>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9C-4114-81CC-78F096E8794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Sheet2!$B$1:$C$1</c:f>
              <c:strCache>
                <c:ptCount val="2"/>
                <c:pt idx="0">
                  <c:v>ETP Complient</c:v>
                </c:pt>
                <c:pt idx="1">
                  <c:v>ETP Not Complient</c:v>
                </c:pt>
              </c:strCache>
            </c:strRef>
          </c:cat>
          <c:val>
            <c:numRef>
              <c:f>Sheet2!$B$2:$C$2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9C-4114-81CC-78F096E8794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8F55C3-BA37-4060-86E6-2CB9EE3E7A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D1A072-DF55-4B29-A425-5BFFDE6ED6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68D4FB-F4A5-42A5-8815-85C1F3BA7952}" type="datetimeFigureOut">
              <a:rPr lang="en-GB"/>
              <a:pPr>
                <a:defRPr/>
              </a:pPr>
              <a:t>01/07/2021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381ADD-EDCB-464E-85A3-3247B28B6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604272-CDD2-4C51-9305-FB81C4C410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7EB731-3B26-412C-B58A-1E7EA14CD6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538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A8510-049F-4F92-AEB8-9988BBDE5999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87472-7AE4-4046-899E-10F664821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9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7472-7AE4-4046-899E-10F6648211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3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Prognostic indicators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7472-7AE4-4046-899E-10F66482115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3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7472-7AE4-4046-899E-10F66482115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6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Includes</a:t>
            </a:r>
            <a:r>
              <a:rPr lang="en-GB" baseline="0" dirty="0"/>
              <a:t> those who may be GSF Green, therefore not expecting BHRUT staff to complete.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7472-7AE4-4046-899E-10F66482115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0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 the patients expected to have an ETP, </a:t>
            </a:r>
            <a:r>
              <a:rPr lang="en-GB" dirty="0" err="1"/>
              <a:t>ie</a:t>
            </a:r>
            <a:r>
              <a:rPr lang="en-GB" dirty="0"/>
              <a:t> Red and Amber GSF . 96%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7472-7AE4-4046-899E-10F66482115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3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Anecdotal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7472-7AE4-4046-899E-10F66482115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3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Admission avoidance evidence, one example.</a:t>
            </a:r>
          </a:p>
          <a:p>
            <a:r>
              <a:rPr lang="en-GB" dirty="0"/>
              <a:t>Urgent care updates viewed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7472-7AE4-4046-899E-10F66482115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7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truly embed in </a:t>
            </a:r>
            <a:r>
              <a:rPr lang="en-GB"/>
              <a:t>the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87472-7AE4-4046-899E-10F66482115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9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5700" y="361656"/>
            <a:ext cx="3394484" cy="1990221"/>
          </a:xfrm>
        </p:spPr>
        <p:txBody>
          <a:bodyPr anchor="b" anchorCtr="0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5700" y="2455024"/>
            <a:ext cx="3394484" cy="30942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92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23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A61EFC-8E61-47D0-98EF-BB1972EA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125413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CAB247-BC9F-4DA0-B853-122E2B68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254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6BE88C-C9DF-457B-92EB-4F677604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113" y="125413"/>
            <a:ext cx="2346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458697-2E26-4612-B8EC-012E730FF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46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B891AE-CF04-4AEF-BE68-EA95E468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125413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B9A28F-6EC6-4AA4-8290-668C6764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254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66FF9-AB7B-4B7E-97D5-75C0DA53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113" y="125413"/>
            <a:ext cx="2346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2824C3-6568-486B-972C-F10CE87E7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5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9C2976-B09A-4239-B6AC-791C9C20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125413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C07E4D-F6C5-48EE-AD7C-E5294EF3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254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570EE2-5FBC-47BE-A18C-18E00C31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113" y="125413"/>
            <a:ext cx="2346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ABB518-672C-4466-833A-B7E37B0CE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1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HRUT_ppoint_v4_AW_Title_image.jpg">
            <a:extLst>
              <a:ext uri="{FF2B5EF4-FFF2-40B4-BE49-F238E27FC236}">
                <a16:creationId xmlns:a16="http://schemas.microsoft.com/office/drawing/2014/main" xmlns="" id="{08ECAADB-C881-4620-A526-C3C1DEF49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HRUT_ppoint_v4_Cover_Blue.png">
            <a:extLst>
              <a:ext uri="{FF2B5EF4-FFF2-40B4-BE49-F238E27FC236}">
                <a16:creationId xmlns:a16="http://schemas.microsoft.com/office/drawing/2014/main" xmlns="" id="{80E05937-E524-4D5D-847D-A205F590E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xmlns="" id="{C4B1EB44-1C77-4629-ABFC-A26B077A8BC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47638" y="4724400"/>
            <a:ext cx="9475788" cy="2232025"/>
            <a:chOff x="-165894" y="2312988"/>
            <a:chExt cx="9475788" cy="2232025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xmlns="" id="{76CB5E99-DC07-4A67-BAEC-AB02D041A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894" y="2312988"/>
              <a:ext cx="9475788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xmlns="" id="{CED8CF8B-0CA1-4C1D-911C-21A0284B7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282" y="3681413"/>
              <a:ext cx="3176587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xmlns="" id="{0A1DA2F9-F8C1-4291-8F46-8D0992759A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9" y="3681413"/>
              <a:ext cx="2346325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5700" y="361656"/>
            <a:ext cx="3394484" cy="1990221"/>
          </a:xfrm>
        </p:spPr>
        <p:txBody>
          <a:bodyPr anchor="b" anchorCtr="0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5700" y="2455024"/>
            <a:ext cx="3394484" cy="30942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77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2FF2-3CFB-4934-A55F-7FC4499D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125413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1AD70-1F49-48CE-8F37-2EC182D1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254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17F0C-FA8A-4DDD-A047-890534EB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113" y="125413"/>
            <a:ext cx="2346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989024-FA32-4158-97BA-174D7A92C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5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HRUT_ppoint_v4_AW_Section_image.jpg">
            <a:extLst>
              <a:ext uri="{FF2B5EF4-FFF2-40B4-BE49-F238E27FC236}">
                <a16:creationId xmlns:a16="http://schemas.microsoft.com/office/drawing/2014/main" xmlns="" id="{633751A4-FC35-4CD8-8C28-27255B7AD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HRUT_ppoint_v4_Cover_Blue.png">
            <a:extLst>
              <a:ext uri="{FF2B5EF4-FFF2-40B4-BE49-F238E27FC236}">
                <a16:creationId xmlns:a16="http://schemas.microsoft.com/office/drawing/2014/main" xmlns="" id="{CE494E05-B6BF-41F3-9A54-A02F90653D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B3E330EE-EF22-49F8-B3B4-F6EE7CBC5A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724400"/>
            <a:ext cx="9477376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62C6212D-5620-4BBA-8BB9-2E4DF37FF9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2825"/>
            <a:ext cx="31765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DDF0FDB2-0451-4752-A959-B7EB9FB7E7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092825"/>
            <a:ext cx="23463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5700" y="361656"/>
            <a:ext cx="3394484" cy="1990221"/>
          </a:xfrm>
        </p:spPr>
        <p:txBody>
          <a:bodyPr anchor="b" anchorCtr="0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5700" y="2455024"/>
            <a:ext cx="3394484" cy="309423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89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8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8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C10750-6A63-496B-8A84-3F323241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125413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872017-B3B5-4672-8FC9-812722A0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254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5F62E8-9EBA-4352-A035-D78B9332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113" y="125413"/>
            <a:ext cx="2346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FADBF9-21BF-47E3-B9E9-C08E9AD48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50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5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5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ABF482-1C32-4F57-9015-D339D633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125413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303AA2-B08F-41BA-B0F6-36D2EF24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254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9B656D-D76D-4661-B7FA-A9E42BC2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113" y="125413"/>
            <a:ext cx="2346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CEA8BC-677C-4FD9-ADF7-009E8F74C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340CA8-3681-4A31-8A89-947DD2DD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125413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559105-D9C0-44B7-A202-C5240E3A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254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066931-E844-4D54-947C-66FB8185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113" y="125413"/>
            <a:ext cx="2346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FE5392-85FA-47E5-8915-053181511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0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B13744-5421-4F8D-9291-44D99330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125413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C0989B-D9AE-47D3-8BFF-0EFDDE91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254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5F552F-75D2-49D7-8F45-6466CD8E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113" y="125413"/>
            <a:ext cx="2346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352CB3-6F05-4A43-84C0-F34D36266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40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785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16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066583-45DD-4AF4-B11E-81BCD89E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900" y="125413"/>
            <a:ext cx="83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2EE111-1E2D-430F-92AD-A24F7B42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125413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3A4783-C5A3-45B5-918F-D6B0DC5A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8113" y="125413"/>
            <a:ext cx="2346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DE17B0-CBF2-47E0-A56F-0EA4AF64E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51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FE427F-CBA2-4C04-9E11-0ABD759F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333375"/>
            <a:ext cx="8613775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46B3334-C433-4DBE-A39E-E24D96F4DA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0663" y="1484313"/>
            <a:ext cx="86137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42B78A6F-2B60-4E93-AA5E-F22A7CC1FF8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656263"/>
            <a:ext cx="9144000" cy="1201737"/>
            <a:chOff x="0" y="5655731"/>
            <a:chExt cx="9144000" cy="1202269"/>
          </a:xfrm>
        </p:grpSpPr>
        <p:pic>
          <p:nvPicPr>
            <p:cNvPr id="1029" name="Picture 5" descr="BHRUT_ppoint_v2_whitecurve.png">
              <a:extLst>
                <a:ext uri="{FF2B5EF4-FFF2-40B4-BE49-F238E27FC236}">
                  <a16:creationId xmlns:a16="http://schemas.microsoft.com/office/drawing/2014/main" xmlns="" id="{5822BEB2-1C46-4716-8D99-FD61DDD67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77" b="2592"/>
            <a:stretch>
              <a:fillRect/>
            </a:stretch>
          </p:blipFill>
          <p:spPr bwMode="auto">
            <a:xfrm>
              <a:off x="0" y="5655731"/>
              <a:ext cx="9144000" cy="120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BHRUT_ppoint_v2.png">
              <a:extLst>
                <a:ext uri="{FF2B5EF4-FFF2-40B4-BE49-F238E27FC236}">
                  <a16:creationId xmlns:a16="http://schemas.microsoft.com/office/drawing/2014/main" xmlns="" id="{ABABE534-17BA-4862-AC5E-A67C920F7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25"/>
            <a:stretch>
              <a:fillRect/>
            </a:stretch>
          </p:blipFill>
          <p:spPr bwMode="auto">
            <a:xfrm>
              <a:off x="0" y="5892800"/>
              <a:ext cx="914400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0E4593"/>
          </a:solidFill>
          <a:latin typeface="Arial Narrow" pitchFamily="34" charset="0"/>
          <a:ea typeface="Arial Narrow" pitchFamily="34" charset="0"/>
          <a:cs typeface="Arial Narrow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593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593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593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593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E4593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E4593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E4593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E4593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Calibri"/>
          <a:ea typeface="Calibri" pitchFamily="34" charset="0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Calibri"/>
          <a:ea typeface="Calibri" pitchFamily="34" charset="0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Calibri"/>
          <a:ea typeface="Calibri" pitchFamily="34" charset="0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Calibri"/>
          <a:ea typeface="Calibri" pitchFamily="34" charset="0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rgbClr val="404040"/>
          </a:solidFill>
          <a:latin typeface="Calibri"/>
          <a:ea typeface="Calibri" pitchFamily="34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7YDM9xDUCiQ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youtu.be/ecxeFeNTW0Q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lairebatestinkler.podbean.com/e/advance-care-planning-and-cmc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HRUT_ppoint_v4_Cover_Blue.png">
            <a:extLst>
              <a:ext uri="{FF2B5EF4-FFF2-40B4-BE49-F238E27FC236}">
                <a16:creationId xmlns:a16="http://schemas.microsoft.com/office/drawing/2014/main" xmlns="" id="{89E8B06D-8941-4947-BDC9-9F507C8D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4620FD08-0925-4743-A97C-5A90A50E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" y="361950"/>
            <a:ext cx="3910648" cy="37214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Success factors in improving use and quality of advance care plans across the acute trust during a pandemic</a:t>
            </a:r>
          </a:p>
        </p:txBody>
      </p:sp>
      <p:sp>
        <p:nvSpPr>
          <p:cNvPr id="13316" name="Subtitle 2">
            <a:extLst>
              <a:ext uri="{FF2B5EF4-FFF2-40B4-BE49-F238E27FC236}">
                <a16:creationId xmlns:a16="http://schemas.microsoft.com/office/drawing/2014/main" xmlns="" id="{8F93E40F-70A0-43AE-BA8E-738531D1E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71" y="7749480"/>
            <a:ext cx="3394075" cy="202307"/>
          </a:xfrm>
        </p:spPr>
        <p:txBody>
          <a:bodyPr>
            <a:normAutofit fontScale="40000" lnSpcReduction="20000"/>
          </a:bodyPr>
          <a:lstStyle/>
          <a:p>
            <a:pPr eaLnBrk="1" hangingPunct="1"/>
            <a:endParaRPr lang="en-US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7" name="Picture 6">
            <a:extLst>
              <a:ext uri="{FF2B5EF4-FFF2-40B4-BE49-F238E27FC236}">
                <a16:creationId xmlns:a16="http://schemas.microsoft.com/office/drawing/2014/main" xmlns="" id="{CBC680C3-3532-4DA3-9271-646E313EA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724400"/>
            <a:ext cx="9477376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>
            <a:extLst>
              <a:ext uri="{FF2B5EF4-FFF2-40B4-BE49-F238E27FC236}">
                <a16:creationId xmlns:a16="http://schemas.microsoft.com/office/drawing/2014/main" xmlns="" id="{357713CC-BF58-4F02-B6DB-303FE5A9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2825"/>
            <a:ext cx="31765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>
            <a:extLst>
              <a:ext uri="{FF2B5EF4-FFF2-40B4-BE49-F238E27FC236}">
                <a16:creationId xmlns:a16="http://schemas.microsoft.com/office/drawing/2014/main" xmlns="" id="{63660D84-2984-427A-9A0D-E84A77730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092825"/>
            <a:ext cx="23463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1">
            <a:extLst>
              <a:ext uri="{FF2B5EF4-FFF2-40B4-BE49-F238E27FC236}">
                <a16:creationId xmlns:a16="http://schemas.microsoft.com/office/drawing/2014/main" xmlns="" id="{B8775457-ED34-4350-A0F7-19C9DD09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490" y="980728"/>
            <a:ext cx="450056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Calibri"/>
                <a:cs typeface="Calibri"/>
              </a:rPr>
              <a:t>Alison Drew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Calibri"/>
                <a:cs typeface="Calibri"/>
              </a:rPr>
              <a:t>CMC Facilitator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Calibri"/>
                <a:cs typeface="Calibri"/>
              </a:rPr>
              <a:t>Heather Wright </a:t>
            </a:r>
            <a:endParaRPr lang="en-GB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Team Leader for Palliative and End of Life Care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Dr Lucy Pain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Palliative Care Consultant/EOLC Clinical Lead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D271A1-800B-4162-919D-8777CEF4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/>
              </a:rPr>
              <a:t>   </a:t>
            </a:r>
            <a:r>
              <a:rPr lang="en-US" dirty="0">
                <a:latin typeface="Calibri"/>
                <a:cs typeface="Calibri"/>
              </a:rPr>
              <a:t>Standard Operating Procedure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B60B3D-396C-48EE-9B2E-6B3B33BEF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1680" y="115703"/>
            <a:ext cx="4040188" cy="1442018"/>
          </a:xfrm>
        </p:spPr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8C3A0E-8154-47C0-AE31-E74FCD7E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9" y="2174875"/>
            <a:ext cx="4040188" cy="36850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21EA7C-8833-40B0-8E16-F9463E6B7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7995" y="836712"/>
            <a:ext cx="7015778" cy="648072"/>
          </a:xfrm>
        </p:spPr>
        <p:txBody>
          <a:bodyPr/>
          <a:lstStyle/>
          <a:p>
            <a:r>
              <a:rPr lang="en-US" sz="2800" b="0" dirty="0"/>
              <a:t>Safe and effective implementation of CMC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C82B02C-8F2B-4206-A482-74A73D664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9511" y="1484784"/>
            <a:ext cx="8429593" cy="4541301"/>
          </a:xfrm>
        </p:spPr>
        <p:txBody>
          <a:bodyPr/>
          <a:lstStyle/>
          <a:p>
            <a:r>
              <a:rPr lang="en-US" dirty="0"/>
              <a:t>Ensures clear guidelines</a:t>
            </a:r>
          </a:p>
          <a:p>
            <a:r>
              <a:rPr lang="en-US" dirty="0"/>
              <a:t>Clearly states roles and responsibilities</a:t>
            </a:r>
          </a:p>
          <a:p>
            <a:endParaRPr lang="en-US" dirty="0"/>
          </a:p>
          <a:p>
            <a:r>
              <a:rPr lang="en-US" dirty="0"/>
              <a:t>Expectation of  who should have a CMC record- </a:t>
            </a:r>
          </a:p>
          <a:p>
            <a:pPr marL="0" indent="0">
              <a:buNone/>
            </a:pPr>
            <a:r>
              <a:rPr lang="en-GB" dirty="0"/>
              <a:t>All patients leaving hospital in the last weeks or short months of their lives (i.e. GSF Amber or Red) </a:t>
            </a:r>
          </a:p>
          <a:p>
            <a:r>
              <a:rPr lang="en-US" dirty="0"/>
              <a:t>Expectation of who should have an ETP-</a:t>
            </a:r>
          </a:p>
          <a:p>
            <a:pPr marL="0" indent="0">
              <a:buNone/>
            </a:pPr>
            <a:r>
              <a:rPr lang="en-GB" dirty="0"/>
              <a:t>All patients leaving hospital in the last weeks or short months of their lives (i.e. GSF Amber or Red) </a:t>
            </a:r>
            <a:endParaRPr lang="en-US" dirty="0"/>
          </a:p>
          <a:p>
            <a:r>
              <a:rPr lang="en-GB" dirty="0"/>
              <a:t>May also be appropriate for patients with a longer prognosis if complex 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1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     </a:t>
            </a:r>
            <a:r>
              <a:rPr lang="en-GB" sz="2400" b="1" dirty="0"/>
              <a:t>The impact is assessed using key performance indicators-</a:t>
            </a:r>
            <a:r>
              <a:rPr lang="en-GB" sz="2400" dirty="0"/>
              <a:t> </a:t>
            </a:r>
          </a:p>
          <a:p>
            <a:r>
              <a:rPr lang="en-GB" sz="2400" dirty="0"/>
              <a:t>Daily logins to CMC by BHRUT staff to the CMC system </a:t>
            </a:r>
          </a:p>
          <a:p>
            <a:r>
              <a:rPr lang="en-GB" sz="2400" dirty="0"/>
              <a:t>Urgent Care views of CMC care-plans created at BHRUT </a:t>
            </a:r>
          </a:p>
          <a:p>
            <a:r>
              <a:rPr lang="en-GB" sz="2400" dirty="0"/>
              <a:t>Number of CMC care-plans published and revised at BHRUT </a:t>
            </a:r>
          </a:p>
          <a:p>
            <a:r>
              <a:rPr lang="en-GB" sz="2400" dirty="0"/>
              <a:t>Non-urgent care views of CMC records created at BHRUT </a:t>
            </a:r>
          </a:p>
          <a:p>
            <a:endParaRPr lang="en-GB" dirty="0"/>
          </a:p>
        </p:txBody>
      </p:sp>
      <p:sp>
        <p:nvSpPr>
          <p:cNvPr id="4" name="AutoShape 4" descr="Impact evaluation of policies, programmes and projects | ITCILO"/>
          <p:cNvSpPr>
            <a:spLocks noChangeAspect="1" noChangeArrowheads="1"/>
          </p:cNvSpPr>
          <p:nvPr/>
        </p:nvSpPr>
        <p:spPr bwMode="auto">
          <a:xfrm>
            <a:off x="63500" y="-136525"/>
            <a:ext cx="3705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1" y="4244464"/>
            <a:ext cx="7190914" cy="101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8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332656"/>
            <a:ext cx="8613775" cy="803275"/>
          </a:xfrm>
        </p:spPr>
        <p:txBody>
          <a:bodyPr/>
          <a:lstStyle/>
          <a:p>
            <a:r>
              <a:rPr lang="en-GB" dirty="0"/>
              <a:t>Daily Logins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460775"/>
              </p:ext>
            </p:extLst>
          </p:nvPr>
        </p:nvGraphicFramePr>
        <p:xfrm>
          <a:off x="220663" y="1700808"/>
          <a:ext cx="861377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E1048D-D0DA-4666-9202-34BEC77C5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0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 Views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75703" y="3060002"/>
          <a:ext cx="6703695" cy="876300"/>
        </p:xfrm>
        <a:graphic>
          <a:graphicData uri="http://schemas.openxmlformats.org/drawingml/2006/table">
            <a:tbl>
              <a:tblPr firstRow="1" firstCol="1" bandRow="1"/>
              <a:tblGrid>
                <a:gridCol w="4367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1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Department Name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 Financial Year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Grand Total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2020/21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2021/22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2020/21 Total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2021/22 Total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BARKING HAVERING AND REDBRIDGE UNIVERSITY A and E DEPARTMENT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71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Published and Revised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28838"/>
            <a:ext cx="6840760" cy="32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1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Non urgent care views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663" y="1484313"/>
          <a:ext cx="861377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92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A95AFD-025E-4820-B070-DD4C2188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/>
              </a:rPr>
              <a:t>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39C45-E704-4D2D-A07C-C23811D11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Lack of guidance on the suggested content of the Emergency Treatment Plan</a:t>
            </a:r>
          </a:p>
          <a:p>
            <a:endParaRPr lang="en-US" sz="2400" dirty="0"/>
          </a:p>
          <a:p>
            <a:r>
              <a:rPr lang="en-US" sz="2400" dirty="0"/>
              <a:t> Variable quality of guidance for health professionals and practical advice for patients/families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58482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6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A9648-AB98-4255-8E7E-E8EFE01A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What is the Emergency Treatment Plan?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xmlns="" id="{CBAB58C6-5867-41A9-9C63-ACDCE279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63" y="1052513"/>
            <a:ext cx="8613775" cy="4464050"/>
          </a:xfrm>
        </p:spPr>
        <p:txBody>
          <a:bodyPr/>
          <a:lstStyle/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Crisis guidance for registered healthcare professionals  who may not be familiar with the patient</a:t>
            </a:r>
          </a:p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Specific, individualised clinical advice </a:t>
            </a:r>
          </a:p>
          <a:p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simply guide the viewer to seek advice elsewhere</a:t>
            </a:r>
          </a:p>
          <a:p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aimed at other carers or family members, although they should be involved in preparation of this section and aware of its content</a:t>
            </a:r>
          </a:p>
          <a:p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intended to document the patient’s wishes and priorities in relation to non-medical aspects of personal care (should be documented in the </a:t>
            </a: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Preferences 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section under </a:t>
            </a: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Patient Wishes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e.g. dietary requirements, favourite music </a:t>
            </a:r>
            <a:r>
              <a:rPr lang="en-GB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39A92-5A91-481D-819C-2203849C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93" y="548680"/>
            <a:ext cx="8613775" cy="803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Guidance for creating an </a:t>
            </a:r>
            <a:r>
              <a:rPr lang="en-GB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EmergencY</a:t>
            </a:r>
            <a:r>
              <a:rPr lang="en-GB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Treatment </a:t>
            </a:r>
            <a:r>
              <a:rPr lang="en-GB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plaN</a:t>
            </a:r>
            <a:endParaRPr lang="en-GB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xmlns="" id="{D7DDFF1E-5B63-4E24-853F-068032A4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97" y="1484313"/>
            <a:ext cx="8613775" cy="4032250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en-US" sz="2400" dirty="0"/>
          </a:p>
          <a:p>
            <a:pPr marL="0" indent="0" eaLnBrk="1" hangingPunct="1">
              <a:buNone/>
            </a:pPr>
            <a:r>
              <a:rPr lang="en-GB" altLang="en-US" sz="2400" dirty="0"/>
              <a:t>    The guidance is aimed at -</a:t>
            </a:r>
            <a:endParaRPr lang="en-GB" altLang="en-US" sz="2400" dirty="0">
              <a:cs typeface="Calibri" panose="020F0502020204030204" pitchFamily="34" charset="0"/>
            </a:endParaRPr>
          </a:p>
          <a:p>
            <a:endParaRPr lang="en-GB" altLang="en-US" sz="2400" dirty="0"/>
          </a:p>
          <a:p>
            <a:pPr eaLnBrk="1" hangingPunct="1"/>
            <a:r>
              <a:rPr lang="en-GB" altLang="en-US" sz="2400" dirty="0"/>
              <a:t>Registered health care professionals (primarily doctors and Clinical Nurse Specialists) creating or updating the Emergency Treatment Plan (ETP)</a:t>
            </a:r>
          </a:p>
          <a:p>
            <a:pPr eaLnBrk="1" hangingPunct="1"/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556" name="Group 3">
            <a:extLst>
              <a:ext uri="{FF2B5EF4-FFF2-40B4-BE49-F238E27FC236}">
                <a16:creationId xmlns:a16="http://schemas.microsoft.com/office/drawing/2014/main" xmlns="" id="{AC22256D-34EE-41F7-B09C-AF4F245B79A9}"/>
              </a:ext>
            </a:extLst>
          </p:cNvPr>
          <p:cNvGrpSpPr>
            <a:grpSpLocks/>
          </p:cNvGrpSpPr>
          <p:nvPr/>
        </p:nvGrpSpPr>
        <p:grpSpPr bwMode="auto">
          <a:xfrm>
            <a:off x="0" y="5656263"/>
            <a:ext cx="9144000" cy="1201737"/>
            <a:chOff x="0" y="5655731"/>
            <a:chExt cx="9144000" cy="1202269"/>
          </a:xfrm>
        </p:grpSpPr>
        <p:pic>
          <p:nvPicPr>
            <p:cNvPr id="23557" name="Picture 4" descr="BHRUT_ppoint_v2_whitecurve.png">
              <a:extLst>
                <a:ext uri="{FF2B5EF4-FFF2-40B4-BE49-F238E27FC236}">
                  <a16:creationId xmlns:a16="http://schemas.microsoft.com/office/drawing/2014/main" xmlns="" id="{2FD9F59A-9FA4-4C38-8602-B78FB3623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77" b="2592"/>
            <a:stretch>
              <a:fillRect/>
            </a:stretch>
          </p:blipFill>
          <p:spPr bwMode="auto">
            <a:xfrm>
              <a:off x="0" y="5655731"/>
              <a:ext cx="9144000" cy="120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5" descr="BHRUT_ppoint_v2.png">
              <a:extLst>
                <a:ext uri="{FF2B5EF4-FFF2-40B4-BE49-F238E27FC236}">
                  <a16:creationId xmlns:a16="http://schemas.microsoft.com/office/drawing/2014/main" xmlns="" id="{09CDC919-5911-4741-976B-27FAB3FD2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25"/>
            <a:stretch>
              <a:fillRect/>
            </a:stretch>
          </p:blipFill>
          <p:spPr bwMode="auto">
            <a:xfrm>
              <a:off x="0" y="5892800"/>
              <a:ext cx="914400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89465-C5E3-4663-A6F2-8DEBD1B5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Audit Proposal objective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12E3E587-6C27-4ADF-8935-7E771A04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63" y="1065082"/>
            <a:ext cx="8613775" cy="4542699"/>
          </a:xfrm>
        </p:spPr>
        <p:txBody>
          <a:bodyPr/>
          <a:lstStyle/>
          <a:p>
            <a:r>
              <a:rPr lang="en-GB" sz="2400" b="1" dirty="0"/>
              <a:t>A retrospective digital case note audit. </a:t>
            </a:r>
            <a:endParaRPr lang="en-US" sz="2400" dirty="0"/>
          </a:p>
          <a:p>
            <a:r>
              <a:rPr lang="en-GB" altLang="en-US" sz="2400" dirty="0"/>
              <a:t>To establish the number of CMC records created at BHRUT  during the research period</a:t>
            </a:r>
            <a:endParaRPr lang="en-GB" sz="2400" dirty="0"/>
          </a:p>
          <a:p>
            <a:r>
              <a:rPr lang="en-GB" altLang="en-US" sz="2400" dirty="0"/>
              <a:t>To establish the quality of CMC records created at BHRUT during the research period</a:t>
            </a:r>
          </a:p>
          <a:p>
            <a:r>
              <a:rPr lang="en-GB" altLang="en-US" sz="2400" dirty="0"/>
              <a:t>Audit 50% of all the notes created or edited at BHRUT in March 2021, up to a maximum of 30 sets of notes</a:t>
            </a:r>
          </a:p>
          <a:p>
            <a:r>
              <a:rPr lang="en-GB" altLang="en-US" sz="2400" dirty="0"/>
              <a:t>Proposal registered with the audit department</a:t>
            </a:r>
          </a:p>
          <a:p>
            <a:r>
              <a:rPr lang="en-GB" altLang="en-US" sz="2400" dirty="0"/>
              <a:t>No direct comparison audit to compare against</a:t>
            </a:r>
            <a:endParaRPr lang="en-GB" altLang="en-US" sz="2400" dirty="0">
              <a:cs typeface="Calibri" panose="020F0502020204030204" pitchFamily="34" charset="0"/>
            </a:endParaRPr>
          </a:p>
          <a:p>
            <a:r>
              <a:rPr lang="en-GB" altLang="en-US" sz="2400" dirty="0"/>
              <a:t>Expectation to identify themes</a:t>
            </a:r>
            <a:endParaRPr lang="en-GB" altLang="en-US" sz="2400" dirty="0">
              <a:cs typeface="Calibri" panose="020F0502020204030204" pitchFamily="34" charset="0"/>
            </a:endParaRPr>
          </a:p>
          <a:p>
            <a:r>
              <a:rPr lang="en-GB" altLang="en-US" sz="2400" dirty="0"/>
              <a:t>Use for training needs analysis</a:t>
            </a:r>
          </a:p>
          <a:p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C5A5A-8C40-4E89-99FD-AD1D4FF4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333375"/>
            <a:ext cx="8613775" cy="12481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Barking, havering and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redbridge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university trust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D1F5FD4A-2DB7-4602-A585-CC7D463C8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63" y="2015653"/>
            <a:ext cx="8613775" cy="4081677"/>
          </a:xfrm>
        </p:spPr>
        <p:txBody>
          <a:bodyPr/>
          <a:lstStyle/>
          <a:p>
            <a:r>
              <a:rPr lang="en-GB" altLang="en-US" sz="2400" dirty="0"/>
              <a:t>A large, acute trust situated in East London</a:t>
            </a:r>
          </a:p>
          <a:p>
            <a:r>
              <a:rPr lang="en-GB" altLang="en-US" sz="2400" dirty="0"/>
              <a:t>Bordering Essex</a:t>
            </a:r>
          </a:p>
          <a:p>
            <a:r>
              <a:rPr lang="en-GB" altLang="en-US" sz="2400" dirty="0"/>
              <a:t>Situated across two acute hospital sites- Queens and King George’s</a:t>
            </a:r>
          </a:p>
          <a:p>
            <a:r>
              <a:rPr lang="en-GB" altLang="en-US" sz="2400" dirty="0"/>
              <a:t>Population 750,000</a:t>
            </a:r>
          </a:p>
          <a:p>
            <a:r>
              <a:rPr lang="en-GB" altLang="en-US" sz="2400" dirty="0"/>
              <a:t>7,500 staff and volunteers</a:t>
            </a:r>
          </a:p>
          <a:p>
            <a:r>
              <a:rPr lang="en-GB" altLang="en-US" sz="2400" dirty="0"/>
              <a:t>Diverse community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567CF-5A37-430D-A66B-D4B3F297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Audit of mandatory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FC530E-A955-4D8E-A3F4-5B3DE5CE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 Preferred Place of Care</a:t>
            </a:r>
            <a:endParaRPr lang="en-US" sz="2400" dirty="0"/>
          </a:p>
          <a:p>
            <a:r>
              <a:rPr lang="en-GB" sz="2400" dirty="0"/>
              <a:t> Preferred Place of Death (first choice)</a:t>
            </a:r>
            <a:endParaRPr lang="en-US" sz="2400" dirty="0"/>
          </a:p>
          <a:p>
            <a:r>
              <a:rPr lang="en-GB" sz="2400" dirty="0"/>
              <a:t> CPR patient discussion</a:t>
            </a:r>
            <a:endParaRPr lang="en-US" sz="2400" dirty="0"/>
          </a:p>
          <a:p>
            <a:r>
              <a:rPr lang="en-GB" sz="2400" dirty="0"/>
              <a:t> CPR family discussion</a:t>
            </a:r>
            <a:endParaRPr lang="en-US" sz="2400" dirty="0"/>
          </a:p>
          <a:p>
            <a:r>
              <a:rPr lang="en-GB" sz="2400" dirty="0"/>
              <a:t> CPR decision</a:t>
            </a:r>
            <a:endParaRPr lang="en-US" sz="2400" dirty="0"/>
          </a:p>
          <a:p>
            <a:r>
              <a:rPr lang="en-GB" sz="2400" dirty="0"/>
              <a:t> Clinical recommendation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06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870B1-03A9-40EE-8C1F-205C182D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Anticipated Symptoms and Problems audited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D19C561C-F10D-4D9C-911B-078DA353B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Crisis management</a:t>
            </a:r>
          </a:p>
          <a:p>
            <a:r>
              <a:rPr lang="en-GB" altLang="en-US" sz="2400" dirty="0"/>
              <a:t>Breathlessness</a:t>
            </a:r>
          </a:p>
          <a:p>
            <a:r>
              <a:rPr lang="en-GB" altLang="en-US" sz="2400" dirty="0"/>
              <a:t>Nausea and vomiting</a:t>
            </a:r>
          </a:p>
          <a:p>
            <a:r>
              <a:rPr lang="en-GB" altLang="en-US" sz="2400" dirty="0"/>
              <a:t>Pain</a:t>
            </a:r>
          </a:p>
          <a:p>
            <a:r>
              <a:rPr lang="en-GB" altLang="en-US" sz="2400" dirty="0"/>
              <a:t>Terminal restlessness</a:t>
            </a:r>
          </a:p>
          <a:p>
            <a:r>
              <a:rPr lang="en-GB" altLang="en-US" sz="2400" dirty="0"/>
              <a:t>Worsening mobility and falls</a:t>
            </a:r>
          </a:p>
          <a:p>
            <a:r>
              <a:rPr lang="en-GB" altLang="en-US" sz="2400" dirty="0"/>
              <a:t>Worsening oral intake of food and fluids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%  of all patients with an ETP (24/27)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703917"/>
              </p:ext>
            </p:extLst>
          </p:nvPr>
        </p:nvGraphicFramePr>
        <p:xfrm>
          <a:off x="220663" y="1484313"/>
          <a:ext cx="861377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7205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Patients recommended to have an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etp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293029"/>
              </p:ext>
            </p:extLst>
          </p:nvPr>
        </p:nvGraphicFramePr>
        <p:xfrm>
          <a:off x="220663" y="1484313"/>
          <a:ext cx="861377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2678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CC0AC-925E-43F4-907C-0AD03E2E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Evaluation of audit and actions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656CFC89-EE91-4F47-990A-AC87C2150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b="1" dirty="0"/>
              <a:t>Themes identified – </a:t>
            </a:r>
            <a:r>
              <a:rPr lang="en-GB" altLang="en-US" sz="2400" dirty="0"/>
              <a:t>mostly well written but a tendency to lack non pharmacological advice</a:t>
            </a:r>
          </a:p>
          <a:p>
            <a:endParaRPr lang="en-GB" altLang="en-US" sz="2400" dirty="0"/>
          </a:p>
          <a:p>
            <a:r>
              <a:rPr lang="en-GB" altLang="en-US" sz="2400" b="1" dirty="0"/>
              <a:t>Actions-</a:t>
            </a:r>
            <a:r>
              <a:rPr lang="en-GB" altLang="en-US" sz="2400" dirty="0"/>
              <a:t> Guidance to write an ETP cascaded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Janet, Specialist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Haematology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Nurse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 “I was alerted (via my subscription) that my patient was in ED, I went down to see her and found that she was dying. I knew that she did not want to die in hospital; I could </a:t>
            </a:r>
            <a:r>
              <a:rPr lang="en-US" sz="2400" dirty="0" err="1"/>
              <a:t>organise</a:t>
            </a:r>
            <a:r>
              <a:rPr lang="en-US" sz="2400" dirty="0"/>
              <a:t> for her care in the community and to facilitate her discharge. She died comfortably the next day”. </a:t>
            </a:r>
            <a:endParaRPr lang="en-GB" sz="2400"/>
          </a:p>
          <a:p>
            <a:pPr marL="0" indent="0">
              <a:buNone/>
            </a:pPr>
            <a:r>
              <a:rPr lang="en-GB" sz="2400" u="sng" dirty="0">
                <a:hlinkClick r:id="rId3" tooltip="Share link"/>
              </a:rPr>
              <a:t>https://youtu.be/7YDM9xDUCiQ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027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488234"/>
            <a:ext cx="8613775" cy="100764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Mark, Consultant at Saint Francis Hospice/sessional Consultant at BHRUT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“…The value (of CMC) is in improving outcomes for patients, who are more likely to die in their preferred place of death if they have a CMC record in place” and that “unwanted admissions to hospital have been avoided”.</a:t>
            </a:r>
            <a:endParaRPr lang="en-GB" sz="2400" dirty="0"/>
          </a:p>
          <a:p>
            <a:pPr marL="0" indent="0">
              <a:buNone/>
            </a:pPr>
            <a:r>
              <a:rPr lang="en-GB" sz="2400" u="sng" dirty="0">
                <a:hlinkClick r:id="rId2"/>
              </a:rPr>
              <a:t>https://youtu.be/ecxeFeNTW0Q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367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LAS admission avoidance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563684"/>
            <a:ext cx="8613775" cy="387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61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  Conclusion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     Challenges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r>
              <a:rPr lang="en-US" sz="2400" dirty="0"/>
              <a:t>Lack of interoperability between internal and external IT systems </a:t>
            </a:r>
            <a:endParaRPr lang="en-GB" sz="2400" dirty="0"/>
          </a:p>
          <a:p>
            <a:r>
              <a:rPr lang="en-US" sz="2400" dirty="0"/>
              <a:t>CMC not being available for patients who live outside of London</a:t>
            </a:r>
            <a:endParaRPr lang="en-GB" sz="2400" dirty="0"/>
          </a:p>
          <a:p>
            <a:endParaRPr lang="en-GB" dirty="0"/>
          </a:p>
        </p:txBody>
      </p:sp>
      <p:pic>
        <p:nvPicPr>
          <p:cNvPr id="5122" name="Picture 2" descr="science-conclusion-clipart-7-1 - Mage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06" y="3284984"/>
            <a:ext cx="4392488" cy="21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5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548680"/>
            <a:ext cx="8613775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embed CMC and make its use sustainable it is necessary to: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484313"/>
            <a:ext cx="8613775" cy="4166720"/>
          </a:xfrm>
        </p:spPr>
        <p:txBody>
          <a:bodyPr/>
          <a:lstStyle/>
          <a:p>
            <a:r>
              <a:rPr lang="en-US" sz="2400" dirty="0"/>
              <a:t>Dedicate a Facilitator to leading on the implementation of CMC </a:t>
            </a:r>
            <a:endParaRPr lang="en-GB" sz="2400" dirty="0"/>
          </a:p>
          <a:p>
            <a:pPr lvl="0"/>
            <a:r>
              <a:rPr lang="en-US" sz="2400" dirty="0"/>
              <a:t>End of Life Care Facilitators to continue to train staff in the use of CMC</a:t>
            </a:r>
            <a:endParaRPr lang="en-GB" sz="2400" dirty="0"/>
          </a:p>
          <a:p>
            <a:r>
              <a:rPr lang="en-US" sz="2400" dirty="0"/>
              <a:t>To monitor logins </a:t>
            </a:r>
            <a:endParaRPr lang="en-GB" sz="2400" dirty="0"/>
          </a:p>
          <a:p>
            <a:pPr lvl="0"/>
            <a:r>
              <a:rPr lang="en-US" sz="2400" dirty="0"/>
              <a:t>Cleanse data to ensure it is accurate</a:t>
            </a:r>
            <a:endParaRPr lang="en-GB" sz="2400" dirty="0"/>
          </a:p>
          <a:p>
            <a:pPr lvl="0"/>
            <a:r>
              <a:rPr lang="en-US" sz="2400" dirty="0"/>
              <a:t>Regular auditing of the CMC records to ensure high quality</a:t>
            </a:r>
            <a:endParaRPr lang="en-GB" sz="2400" dirty="0"/>
          </a:p>
          <a:p>
            <a:pPr lvl="0"/>
            <a:r>
              <a:rPr lang="en-US" sz="2400" dirty="0"/>
              <a:t>Enlist CMC Champions in departments</a:t>
            </a:r>
            <a:endParaRPr lang="en-GB" sz="2400" dirty="0"/>
          </a:p>
          <a:p>
            <a:pPr lvl="0"/>
            <a:r>
              <a:rPr lang="en-US" sz="2400" dirty="0"/>
              <a:t>Seek solution for interoperability of system i.e. in context link</a:t>
            </a:r>
            <a:endParaRPr lang="en-GB" sz="2400" dirty="0"/>
          </a:p>
          <a:p>
            <a:pPr lvl="0"/>
            <a:r>
              <a:rPr lang="en-US" sz="2400" dirty="0"/>
              <a:t>Ensure there is a stringent alternative process for patients who live outside London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31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Accelerator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      Aims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Changing from paper to digital ACP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Stop using all other ACP documents and use CMC alone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Increasing the use of CMC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Development of quality assessment tools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Guidance for quality of Emergency Treatment Plan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      Key Performance Indicators</a:t>
            </a:r>
          </a:p>
          <a:p>
            <a:r>
              <a:rPr lang="en-US" sz="2000" dirty="0"/>
              <a:t>Daily logins to CMC system by BHRUT staff.</a:t>
            </a:r>
          </a:p>
          <a:p>
            <a:r>
              <a:rPr lang="en-US" sz="2000" dirty="0"/>
              <a:t>Urgent Care views of CMC care plans created at BHRUT</a:t>
            </a:r>
          </a:p>
          <a:p>
            <a:r>
              <a:rPr lang="en-US" sz="2000" dirty="0"/>
              <a:t> Number of CMC care plans published and revised at BHRUT </a:t>
            </a:r>
          </a:p>
          <a:p>
            <a:r>
              <a:rPr lang="en-US" sz="2000" dirty="0"/>
              <a:t>Non-urgent care views of CMC records created at BHRUT</a:t>
            </a:r>
            <a:endParaRPr lang="en-GB" sz="2000" dirty="0"/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8155"/>
            <a:ext cx="244827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19442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47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898292"/>
            <a:ext cx="8613775" cy="4618271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 Standard Operating Procedure to be reviewed in January 2022</a:t>
            </a:r>
          </a:p>
          <a:p>
            <a:r>
              <a:rPr lang="en-GB" sz="2000" dirty="0"/>
              <a:t> Re-audit of CMC records to deduce whether the introduction of the ETP Guidance has improved the content of the free text boxes and the quality of the CMC records</a:t>
            </a:r>
          </a:p>
          <a:p>
            <a:r>
              <a:rPr lang="en-GB" sz="2000" dirty="0"/>
              <a:t>Raise CMC awareness at induction for doctors new to the trust (through a leaflet and publicity about CMC podcast), then incorporate CMC training into all junior and consultant doctors EOL education sessions</a:t>
            </a:r>
          </a:p>
          <a:p>
            <a:r>
              <a:rPr lang="en-US" sz="2000" dirty="0"/>
              <a:t>The podcast is available at-</a:t>
            </a:r>
            <a:endParaRPr lang="en-GB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https://clairebatestinkler.podbean.com/e/advance-care-planning-and-cmc/</a:t>
            </a:r>
            <a:endParaRPr lang="en-GB" sz="2000" dirty="0"/>
          </a:p>
          <a:p>
            <a:r>
              <a:rPr lang="en-GB" sz="2000" dirty="0"/>
              <a:t>It is acceptable for a patient with a needs-based score of Green to not be offered a CMC conversation during the acute admission, however recommend on the electronic discharge summary for the GP to discuss or to give </a:t>
            </a:r>
            <a:r>
              <a:rPr lang="en-GB" sz="2000" dirty="0" err="1"/>
              <a:t>myCMC</a:t>
            </a:r>
            <a:r>
              <a:rPr lang="en-GB" sz="2000" dirty="0"/>
              <a:t> leaflet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84910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Thank you for listening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8" y="1484313"/>
            <a:ext cx="7469704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462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   Any Questions?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3" y="1484313"/>
            <a:ext cx="7369154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6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2FBB6-9EFB-4FC0-8B5E-C9E78D63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Background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43B0AE08-E4A2-43CD-9023-62CC0EC0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"View and Update" CMC piloted for use in Emergency Department from June to August 2020</a:t>
            </a:r>
          </a:p>
          <a:p>
            <a:r>
              <a:rPr lang="en-GB" altLang="en-US" sz="2400" dirty="0"/>
              <a:t>CMC and paper ACP was in use at BHRUT </a:t>
            </a:r>
          </a:p>
          <a:p>
            <a:r>
              <a:rPr lang="en-GB" altLang="en-US" sz="2400" dirty="0"/>
              <a:t>CMC adopted as only ACP in December 2020</a:t>
            </a:r>
          </a:p>
          <a:p>
            <a:r>
              <a:rPr lang="en-GB" altLang="en-US" sz="2400" dirty="0"/>
              <a:t>All other Advance Care Planning was withdrawn in December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BF7E3-E04D-42A9-90F8-BA45CD1B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Stakeholder engagement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xmlns="" id="{30DA0ABE-4A15-4E99-92D8-CFCAB551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313"/>
            <a:ext cx="8613775" cy="4032250"/>
          </a:xfrm>
        </p:spPr>
        <p:txBody>
          <a:bodyPr/>
          <a:lstStyle/>
          <a:p>
            <a:pPr eaLnBrk="1" hangingPunct="1"/>
            <a:r>
              <a:rPr lang="en-GB" altLang="en-US" sz="2400" b="1" dirty="0"/>
              <a:t>Initially-</a:t>
            </a:r>
            <a:r>
              <a:rPr lang="en-GB" altLang="en-US" sz="2400" dirty="0"/>
              <a:t> Teams meeting to engage stakeholders in change over to CMC</a:t>
            </a:r>
          </a:p>
          <a:p>
            <a:pPr marL="0" indent="0" eaLnBrk="1" hangingPunct="1">
              <a:buNone/>
            </a:pPr>
            <a:r>
              <a:rPr lang="en-GB" altLang="en-US" sz="2400" dirty="0"/>
              <a:t>     </a:t>
            </a:r>
            <a:r>
              <a:rPr lang="en-GB" altLang="en-US" sz="2400" b="1" dirty="0"/>
              <a:t>Secondly- </a:t>
            </a:r>
            <a:r>
              <a:rPr lang="en-GB" altLang="en-US" sz="2400" dirty="0"/>
              <a:t>Establish-</a:t>
            </a:r>
          </a:p>
          <a:p>
            <a:pPr eaLnBrk="1" hangingPunct="1"/>
            <a:r>
              <a:rPr lang="en-GB" altLang="en-US" sz="2400" dirty="0"/>
              <a:t>What a good quality Emergency Treatment Plan looks like</a:t>
            </a:r>
          </a:p>
          <a:p>
            <a:pPr eaLnBrk="1" hangingPunct="1"/>
            <a:r>
              <a:rPr lang="en-GB" altLang="en-US" sz="2400" dirty="0"/>
              <a:t>What is most valuable  information to those attending in a crisis situation</a:t>
            </a:r>
          </a:p>
          <a:p>
            <a:pPr marL="0" indent="0" eaLnBrk="1" hangingPunct="1">
              <a:buNone/>
            </a:pPr>
            <a:r>
              <a:rPr lang="en-GB" altLang="en-US" sz="2400" dirty="0"/>
              <a:t>     </a:t>
            </a:r>
            <a:r>
              <a:rPr lang="en-GB" altLang="en-US" sz="2400" b="1" dirty="0"/>
              <a:t>Involve-</a:t>
            </a:r>
          </a:p>
          <a:p>
            <a:pPr eaLnBrk="1" hangingPunct="1"/>
            <a:r>
              <a:rPr lang="en-GB" altLang="en-US" sz="2400" dirty="0"/>
              <a:t> London Ambulance Service, GPs, community nurses, care-home managers, Marie Curie and patient experience partners in the content required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41" y="0"/>
            <a:ext cx="3179614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Good Foundations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63" y="1052736"/>
            <a:ext cx="6223545" cy="482453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0663" y="1443841"/>
            <a:ext cx="5359449" cy="51706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eaLnBrk="1" hangingPunct="1"/>
            <a:r>
              <a:rPr lang="en-GB" altLang="en-US" sz="2400" dirty="0">
                <a:latin typeface="Calibri"/>
                <a:cs typeface="Arial"/>
              </a:rPr>
              <a:t>Quick login from Apps</a:t>
            </a:r>
            <a:endParaRPr lang="en-GB" sz="2400" dirty="0">
              <a:latin typeface="Calibri"/>
              <a:cs typeface="Arial"/>
            </a:endParaRPr>
          </a:p>
          <a:p>
            <a:pPr eaLnBrk="1" hangingPunct="1"/>
            <a:r>
              <a:rPr lang="en-GB" altLang="en-US" sz="2400" dirty="0">
                <a:latin typeface="Calibri"/>
                <a:cs typeface="Arial"/>
              </a:rPr>
              <a:t>Alerts</a:t>
            </a:r>
            <a:endParaRPr lang="en-US" sz="2400" dirty="0">
              <a:latin typeface="Calibri"/>
              <a:cs typeface="Arial"/>
            </a:endParaRPr>
          </a:p>
          <a:p>
            <a:r>
              <a:rPr lang="en-GB" altLang="en-US" sz="2400" dirty="0">
                <a:latin typeface="Calibri"/>
                <a:cs typeface="Arial"/>
              </a:rPr>
              <a:t>Standard Operating Procedure developed</a:t>
            </a:r>
          </a:p>
          <a:p>
            <a:r>
              <a:rPr lang="en-GB" sz="2400" dirty="0">
                <a:latin typeface="Calibri"/>
                <a:cs typeface="Arial"/>
              </a:rPr>
              <a:t>Organisational subgroups </a:t>
            </a:r>
            <a:endParaRPr lang="en-GB" sz="2400" dirty="0">
              <a:latin typeface="Calibri"/>
            </a:endParaRPr>
          </a:p>
          <a:p>
            <a:pPr eaLnBrk="1" hangingPunct="1"/>
            <a:r>
              <a:rPr lang="en-GB" altLang="en-US" sz="2400" dirty="0">
                <a:latin typeface="Calibri"/>
                <a:cs typeface="Arial"/>
              </a:rPr>
              <a:t>Emergency Treatment Plan Guidance developed</a:t>
            </a:r>
          </a:p>
          <a:p>
            <a:pPr eaLnBrk="1" hangingPunct="1"/>
            <a:r>
              <a:rPr lang="en-GB" altLang="en-US" sz="2400" dirty="0">
                <a:latin typeface="Calibri"/>
                <a:cs typeface="Arial"/>
              </a:rPr>
              <a:t>Quick guides</a:t>
            </a:r>
          </a:p>
          <a:p>
            <a:pPr eaLnBrk="1" hangingPunct="1"/>
            <a:r>
              <a:rPr lang="en-GB" altLang="en-US" sz="2400" dirty="0">
                <a:latin typeface="Calibri"/>
                <a:cs typeface="Arial"/>
              </a:rPr>
              <a:t>Audit tool developed to measure the essential fields in the Emergency Treatment Plan</a:t>
            </a:r>
          </a:p>
          <a:p>
            <a:pPr eaLnBrk="1" hangingPunct="1"/>
            <a:r>
              <a:rPr lang="en-GB" altLang="en-US" sz="2400" dirty="0">
                <a:latin typeface="Calibri"/>
                <a:cs typeface="Arial"/>
              </a:rPr>
              <a:t>Audit of CMC records March 2021</a:t>
            </a:r>
          </a:p>
          <a:p>
            <a:r>
              <a:rPr lang="en-GB" altLang="en-US" sz="2400" dirty="0">
                <a:latin typeface="Calibri"/>
                <a:cs typeface="Arial"/>
              </a:rPr>
              <a:t>Trust ACP leaflets</a:t>
            </a:r>
          </a:p>
          <a:p>
            <a:r>
              <a:rPr lang="en-GB" altLang="en-US" sz="2400" dirty="0">
                <a:latin typeface="Calibri"/>
                <a:cs typeface="Arial"/>
              </a:rPr>
              <a:t>Podcasts</a:t>
            </a:r>
          </a:p>
          <a:p>
            <a:pPr marL="0" indent="0">
              <a:buNone/>
            </a:pPr>
            <a:endParaRPr lang="en-GB" alt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6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Quick Access via BHRUT apps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36452" r="66123" b="645"/>
          <a:stretch/>
        </p:blipFill>
        <p:spPr bwMode="auto">
          <a:xfrm>
            <a:off x="2437021" y="1094654"/>
            <a:ext cx="4857340" cy="527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92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          Alerts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6" y="2733649"/>
            <a:ext cx="5384138" cy="15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MC Symphony Ale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20" y="3089384"/>
            <a:ext cx="3891915" cy="1189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E5B7F3-97D8-4C79-83DF-BA6E96279F8C}"/>
              </a:ext>
            </a:extLst>
          </p:cNvPr>
          <p:cNvSpPr txBox="1"/>
          <p:nvPr/>
        </p:nvSpPr>
        <p:spPr>
          <a:xfrm>
            <a:off x="1697323" y="1020369"/>
            <a:ext cx="53340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Early identification of patients with a CMC record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Manually added by EOLC admin</a:t>
            </a:r>
          </a:p>
        </p:txBody>
      </p:sp>
    </p:spTree>
    <p:extLst>
      <p:ext uri="{BB962C8B-B14F-4D97-AF65-F5344CB8AC3E}">
        <p14:creationId xmlns:p14="http://schemas.microsoft.com/office/powerpoint/2010/main" val="404629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19672" y="2420888"/>
            <a:ext cx="3672408" cy="22322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78B57-ABAA-40CF-B212-E4E87976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    Implementing CMC at BHRUT  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xmlns="" id="{0F851C50-C7BA-4DF7-8EB4-7D181FC1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484313"/>
            <a:ext cx="7884368" cy="4032250"/>
          </a:xfrm>
        </p:spPr>
        <p:txBody>
          <a:bodyPr/>
          <a:lstStyle/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altLang="en-US" sz="2400" b="1" dirty="0"/>
              <a:t> </a:t>
            </a:r>
            <a:r>
              <a:rPr lang="en-US" altLang="en-US" sz="2400" dirty="0"/>
              <a:t>Develop </a:t>
            </a:r>
            <a:r>
              <a:rPr lang="en-US" altLang="en-US" sz="2400" dirty="0" err="1">
                <a:solidFill>
                  <a:schemeClr val="tx1"/>
                </a:solidFill>
              </a:rPr>
              <a:t>organisational</a:t>
            </a:r>
            <a:r>
              <a:rPr lang="en-US" altLang="en-US" sz="2400" dirty="0">
                <a:solidFill>
                  <a:schemeClr val="tx1"/>
                </a:solidFill>
              </a:rPr>
              <a:t> subgroups to</a:t>
            </a: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guide quality improvement work:</a:t>
            </a: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sz="2400" dirty="0"/>
              <a:t>    Emergency Department</a:t>
            </a:r>
          </a:p>
          <a:p>
            <a:pPr marL="0" indent="0">
              <a:buNone/>
            </a:pPr>
            <a:r>
              <a:rPr lang="en-GB" altLang="en-US" sz="2400" dirty="0"/>
              <a:t>    Acute Hospital</a:t>
            </a:r>
          </a:p>
          <a:p>
            <a:pPr marL="0" indent="0">
              <a:buNone/>
            </a:pPr>
            <a:r>
              <a:rPr lang="en-GB" altLang="en-US" sz="2400" dirty="0"/>
              <a:t>    Specialist Palliative Care</a:t>
            </a:r>
          </a:p>
          <a:p>
            <a:pPr marL="0" indent="0">
              <a:buNone/>
            </a:pPr>
            <a:r>
              <a:rPr lang="en-GB" altLang="en-US" sz="2400" dirty="0"/>
              <a:t>    Paediatrics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2214156"/>
            <a:ext cx="905601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A29B72C53BF4E86E93359515B659E" ma:contentTypeVersion="8" ma:contentTypeDescription="Create a new document." ma:contentTypeScope="" ma:versionID="5b04b255a7ec140c30c96146dfb0da7a">
  <xsd:schema xmlns:xsd="http://www.w3.org/2001/XMLSchema" xmlns:xs="http://www.w3.org/2001/XMLSchema" xmlns:p="http://schemas.microsoft.com/office/2006/metadata/properties" xmlns:ns1="http://schemas.microsoft.com/sharepoint/v3" xmlns:ns2="f6eadd13-ccae-4658-9d83-8a51ded9247c" xmlns:ns3="5bc52e68-790e-49e3-b1ec-cad3d31740aa" targetNamespace="http://schemas.microsoft.com/office/2006/metadata/properties" ma:root="true" ma:fieldsID="1ea791387b40da8ffe3d4c7e20a3752b" ns1:_="" ns2:_="" ns3:_="">
    <xsd:import namespace="http://schemas.microsoft.com/sharepoint/v3"/>
    <xsd:import namespace="f6eadd13-ccae-4658-9d83-8a51ded9247c"/>
    <xsd:import namespace="5bc52e68-790e-49e3-b1ec-cad3d3174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add13-ccae-4658-9d83-8a51ded92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52e68-790e-49e3-b1ec-cad3d3174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613C54-2215-4191-8016-49DBE55D58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DE82F4-6C17-4B04-9D6E-E24D8BCD7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eadd13-ccae-4658-9d83-8a51ded9247c"/>
    <ds:schemaRef ds:uri="5bc52e68-790e-49e3-b1ec-cad3d3174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3145F6-6C01-43CC-A21F-166DC5B3477E}">
  <ds:schemaRefs>
    <ds:schemaRef ds:uri="http://purl.org/dc/dcmitype/"/>
    <ds:schemaRef ds:uri="f6eadd13-ccae-4658-9d83-8a51ded9247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bc52e68-790e-49e3-b1ec-cad3d31740a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607</Words>
  <Application>Microsoft Macintosh PowerPoint</Application>
  <PresentationFormat>On-screen Show (4:3)</PresentationFormat>
  <Paragraphs>199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Office Theme</vt:lpstr>
      <vt:lpstr>Success factors in improving use and quality of advance care plans across the acute trust during a pandemic</vt:lpstr>
      <vt:lpstr>Barking, havering and redbridge university trust</vt:lpstr>
      <vt:lpstr>Accelerator Project</vt:lpstr>
      <vt:lpstr>    Background</vt:lpstr>
      <vt:lpstr>Stakeholder engagement</vt:lpstr>
      <vt:lpstr>Good Foundations</vt:lpstr>
      <vt:lpstr>Quick Access via BHRUT apps</vt:lpstr>
      <vt:lpstr>                Alerts</vt:lpstr>
      <vt:lpstr>          Implementing CMC at BHRUT   </vt:lpstr>
      <vt:lpstr>   Standard Operating Procedure</vt:lpstr>
      <vt:lpstr>Impact </vt:lpstr>
      <vt:lpstr>Daily Logins </vt:lpstr>
      <vt:lpstr>ED Views</vt:lpstr>
      <vt:lpstr>Published and Revised</vt:lpstr>
      <vt:lpstr>   Non urgent care views</vt:lpstr>
      <vt:lpstr>  Concerns</vt:lpstr>
      <vt:lpstr>What is the Emergency Treatment Plan? </vt:lpstr>
      <vt:lpstr>Guidance for creating an EmergencY         Treatment plaN</vt:lpstr>
      <vt:lpstr>Audit Proposal objective</vt:lpstr>
      <vt:lpstr>Audit of mandatory fields</vt:lpstr>
      <vt:lpstr>Anticipated Symptoms and Problems audited</vt:lpstr>
      <vt:lpstr>%  of all patients with an ETP (24/27) </vt:lpstr>
      <vt:lpstr>Patients recommended to have an etp</vt:lpstr>
      <vt:lpstr>Evaluation of audit and actions</vt:lpstr>
      <vt:lpstr>Janet, Specialist Haematology Nurse</vt:lpstr>
      <vt:lpstr>Mark, Consultant at Saint Francis Hospice/sessional Consultant at BHRUT</vt:lpstr>
      <vt:lpstr>LAS admission avoidance</vt:lpstr>
      <vt:lpstr>  Conclusion  </vt:lpstr>
      <vt:lpstr>To embed CMC and make its use sustainable it is necessary to: </vt:lpstr>
      <vt:lpstr>Next Steps</vt:lpstr>
      <vt:lpstr>Thank you for listening</vt:lpstr>
      <vt:lpstr>         Any Questions?</vt:lpstr>
    </vt:vector>
  </TitlesOfParts>
  <Company>Alive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Oram</dc:creator>
  <cp:lastModifiedBy>Drew, Alison 3</cp:lastModifiedBy>
  <cp:revision>429</cp:revision>
  <cp:lastPrinted>2021-06-30T07:21:52Z</cp:lastPrinted>
  <dcterms:created xsi:type="dcterms:W3CDTF">2015-01-23T17:01:33Z</dcterms:created>
  <dcterms:modified xsi:type="dcterms:W3CDTF">2021-07-01T08:42:49Z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0x010100419A29B72C53BF4E86E93359515B659E</vt:lpwstr>
  </property>
</Properties>
</file>