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74" r:id="rId3"/>
    <p:sldId id="282" r:id="rId4"/>
    <p:sldId id="279" r:id="rId5"/>
    <p:sldId id="267" r:id="rId6"/>
    <p:sldId id="276" r:id="rId7"/>
    <p:sldId id="275" r:id="rId8"/>
    <p:sldId id="268" r:id="rId9"/>
    <p:sldId id="277" r:id="rId10"/>
    <p:sldId id="284" r:id="rId11"/>
    <p:sldId id="269" r:id="rId12"/>
    <p:sldId id="260" r:id="rId13"/>
    <p:sldId id="283" r:id="rId14"/>
    <p:sldId id="261" r:id="rId15"/>
    <p:sldId id="270" r:id="rId16"/>
    <p:sldId id="271" r:id="rId17"/>
    <p:sldId id="262" r:id="rId18"/>
    <p:sldId id="264" r:id="rId19"/>
  </p:sldIdLst>
  <p:sldSz cx="9144000" cy="6858000" type="screen4x3"/>
  <p:notesSz cx="6797675" cy="99282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6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'Summary and charts'!$B$1</c:f>
              <c:strCache>
                <c:ptCount val="1"/>
                <c:pt idx="0">
                  <c:v>Totals CHS/CUH June19-Nov19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'Summary and charts'!$A$2:$A$8</c:f>
              <c:strCache>
                <c:ptCount val="7"/>
                <c:pt idx="0">
                  <c:v>Daily logins</c:v>
                </c:pt>
                <c:pt idx="1">
                  <c:v>Create</c:v>
                </c:pt>
                <c:pt idx="2">
                  <c:v>Publish</c:v>
                </c:pt>
                <c:pt idx="3">
                  <c:v>Revise</c:v>
                </c:pt>
                <c:pt idx="4">
                  <c:v>View</c:v>
                </c:pt>
                <c:pt idx="5">
                  <c:v>Urgent Care views</c:v>
                </c:pt>
                <c:pt idx="6">
                  <c:v>Non-urgent views</c:v>
                </c:pt>
              </c:strCache>
            </c:strRef>
          </c:cat>
          <c:val>
            <c:numRef>
              <c:f>'Summary and charts'!$B$2:$B$8</c:f>
              <c:numCache>
                <c:formatCode>General</c:formatCode>
                <c:ptCount val="7"/>
                <c:pt idx="0">
                  <c:v>368</c:v>
                </c:pt>
                <c:pt idx="1">
                  <c:v>34</c:v>
                </c:pt>
                <c:pt idx="2">
                  <c:v>38</c:v>
                </c:pt>
                <c:pt idx="3">
                  <c:v>377</c:v>
                </c:pt>
                <c:pt idx="4">
                  <c:v>436</c:v>
                </c:pt>
                <c:pt idx="5">
                  <c:v>7</c:v>
                </c:pt>
                <c:pt idx="6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37-4462-A10A-CD79A6F9D7AE}"/>
            </c:ext>
          </c:extLst>
        </c:ser>
        <c:ser>
          <c:idx val="1"/>
          <c:order val="1"/>
          <c:tx>
            <c:strRef>
              <c:f>'Summary and charts'!$C$1</c:f>
              <c:strCache>
                <c:ptCount val="1"/>
                <c:pt idx="0">
                  <c:v>Totals Dec19-May20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'Summary and charts'!$A$2:$A$8</c:f>
              <c:strCache>
                <c:ptCount val="7"/>
                <c:pt idx="0">
                  <c:v>Daily logins</c:v>
                </c:pt>
                <c:pt idx="1">
                  <c:v>Create</c:v>
                </c:pt>
                <c:pt idx="2">
                  <c:v>Publish</c:v>
                </c:pt>
                <c:pt idx="3">
                  <c:v>Revise</c:v>
                </c:pt>
                <c:pt idx="4">
                  <c:v>View</c:v>
                </c:pt>
                <c:pt idx="5">
                  <c:v>Urgent Care views</c:v>
                </c:pt>
                <c:pt idx="6">
                  <c:v>Non-urgent views</c:v>
                </c:pt>
              </c:strCache>
            </c:strRef>
          </c:cat>
          <c:val>
            <c:numRef>
              <c:f>'Summary and charts'!$C$2:$C$8</c:f>
              <c:numCache>
                <c:formatCode>General</c:formatCode>
                <c:ptCount val="7"/>
                <c:pt idx="0">
                  <c:v>496</c:v>
                </c:pt>
                <c:pt idx="1">
                  <c:v>47</c:v>
                </c:pt>
                <c:pt idx="2">
                  <c:v>54</c:v>
                </c:pt>
                <c:pt idx="3">
                  <c:v>686</c:v>
                </c:pt>
                <c:pt idx="4">
                  <c:v>865</c:v>
                </c:pt>
                <c:pt idx="5">
                  <c:v>12</c:v>
                </c:pt>
                <c:pt idx="6">
                  <c:v>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37-4462-A10A-CD79A6F9D7AE}"/>
            </c:ext>
          </c:extLst>
        </c:ser>
        <c:ser>
          <c:idx val="2"/>
          <c:order val="2"/>
          <c:tx>
            <c:strRef>
              <c:f>'Summary and charts'!$D$1</c:f>
              <c:strCache>
                <c:ptCount val="1"/>
                <c:pt idx="0">
                  <c:v>Totals Dec20-May21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'Summary and charts'!$A$2:$A$8</c:f>
              <c:strCache>
                <c:ptCount val="7"/>
                <c:pt idx="0">
                  <c:v>Daily logins</c:v>
                </c:pt>
                <c:pt idx="1">
                  <c:v>Create</c:v>
                </c:pt>
                <c:pt idx="2">
                  <c:v>Publish</c:v>
                </c:pt>
                <c:pt idx="3">
                  <c:v>Revise</c:v>
                </c:pt>
                <c:pt idx="4">
                  <c:v>View</c:v>
                </c:pt>
                <c:pt idx="5">
                  <c:v>Urgent Care views</c:v>
                </c:pt>
                <c:pt idx="6">
                  <c:v>Non-urgent views</c:v>
                </c:pt>
              </c:strCache>
            </c:strRef>
          </c:cat>
          <c:val>
            <c:numRef>
              <c:f>'Summary and charts'!$D$2:$D$8</c:f>
              <c:numCache>
                <c:formatCode>General</c:formatCode>
                <c:ptCount val="7"/>
                <c:pt idx="0">
                  <c:v>706</c:v>
                </c:pt>
                <c:pt idx="1">
                  <c:v>57</c:v>
                </c:pt>
                <c:pt idx="2">
                  <c:v>54</c:v>
                </c:pt>
                <c:pt idx="3">
                  <c:v>620</c:v>
                </c:pt>
                <c:pt idx="4">
                  <c:v>1083</c:v>
                </c:pt>
                <c:pt idx="5">
                  <c:v>47</c:v>
                </c:pt>
                <c:pt idx="6">
                  <c:v>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37-4462-A10A-CD79A6F9D7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6"/>
        <c:overlap val="-27"/>
        <c:axId val="298085872"/>
        <c:axId val="1"/>
      </c:barChart>
      <c:catAx>
        <c:axId val="29808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08587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DE57E5-63CB-124B-92F4-0EB8150BA9B0}" type="doc">
      <dgm:prSet loTypeId="urn:microsoft.com/office/officeart/2005/8/layout/cycle3" loCatId="" qsTypeId="urn:microsoft.com/office/officeart/2005/8/quickstyle/simple3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A3566128-5348-EF49-B2A2-AC5FF1970890}">
      <dgm:prSet custT="1"/>
      <dgm:spPr/>
      <dgm:t>
        <a:bodyPr/>
        <a:lstStyle/>
        <a:p>
          <a:pPr rtl="0"/>
          <a:r>
            <a:rPr lang="en-US" sz="1600" dirty="0">
              <a:solidFill>
                <a:srgbClr val="000090"/>
              </a:solidFill>
            </a:rPr>
            <a:t>CCGs </a:t>
          </a:r>
        </a:p>
      </dgm:t>
    </dgm:pt>
    <dgm:pt modelId="{52A930BA-7D15-304F-AD64-8115C6FC7652}" type="parTrans" cxnId="{1A9FACBA-9FD1-CF41-AB49-06D0F1E3A10C}">
      <dgm:prSet/>
      <dgm:spPr/>
      <dgm:t>
        <a:bodyPr/>
        <a:lstStyle/>
        <a:p>
          <a:endParaRPr lang="en-US" sz="3200">
            <a:solidFill>
              <a:srgbClr val="000090"/>
            </a:solidFill>
          </a:endParaRPr>
        </a:p>
      </dgm:t>
    </dgm:pt>
    <dgm:pt modelId="{5A76034C-4549-FA43-943C-2B44065E3F99}" type="sibTrans" cxnId="{1A9FACBA-9FD1-CF41-AB49-06D0F1E3A10C}">
      <dgm:prSet/>
      <dgm:spPr/>
      <dgm:t>
        <a:bodyPr/>
        <a:lstStyle/>
        <a:p>
          <a:endParaRPr lang="en-US" sz="3200">
            <a:solidFill>
              <a:srgbClr val="000090"/>
            </a:solidFill>
          </a:endParaRPr>
        </a:p>
      </dgm:t>
    </dgm:pt>
    <dgm:pt modelId="{10E85996-AED8-434F-B162-BE491C42E566}">
      <dgm:prSet custT="1"/>
      <dgm:spPr/>
      <dgm:t>
        <a:bodyPr/>
        <a:lstStyle/>
        <a:p>
          <a:pPr rtl="0"/>
          <a:r>
            <a:rPr lang="en-US" sz="1800" dirty="0">
              <a:solidFill>
                <a:srgbClr val="000090"/>
              </a:solidFill>
            </a:rPr>
            <a:t>GPs</a:t>
          </a:r>
        </a:p>
      </dgm:t>
    </dgm:pt>
    <dgm:pt modelId="{2BE3C214-E96E-5A4B-B88C-7FEBC40020A8}" type="parTrans" cxnId="{519142C1-7293-FE47-9032-A6EC66A22CFC}">
      <dgm:prSet/>
      <dgm:spPr/>
      <dgm:t>
        <a:bodyPr/>
        <a:lstStyle/>
        <a:p>
          <a:endParaRPr lang="en-US" sz="3200">
            <a:solidFill>
              <a:srgbClr val="000090"/>
            </a:solidFill>
          </a:endParaRPr>
        </a:p>
      </dgm:t>
    </dgm:pt>
    <dgm:pt modelId="{CB3AA3A5-579D-C241-8F6A-3FE1AC06190C}" type="sibTrans" cxnId="{519142C1-7293-FE47-9032-A6EC66A22CFC}">
      <dgm:prSet/>
      <dgm:spPr/>
      <dgm:t>
        <a:bodyPr/>
        <a:lstStyle/>
        <a:p>
          <a:endParaRPr lang="en-US" sz="3200">
            <a:solidFill>
              <a:srgbClr val="000090"/>
            </a:solidFill>
          </a:endParaRPr>
        </a:p>
      </dgm:t>
    </dgm:pt>
    <dgm:pt modelId="{2A55DD42-8A79-8C4F-B39E-2B19D1A3A7E4}">
      <dgm:prSet custT="1"/>
      <dgm:spPr/>
      <dgm:t>
        <a:bodyPr/>
        <a:lstStyle/>
        <a:p>
          <a:pPr rtl="0"/>
          <a:r>
            <a:rPr lang="en-US" sz="1800">
              <a:solidFill>
                <a:srgbClr val="000090"/>
              </a:solidFill>
            </a:rPr>
            <a:t>Out-of-hours</a:t>
          </a:r>
          <a:endParaRPr lang="en-US" sz="1800" dirty="0">
            <a:solidFill>
              <a:srgbClr val="000090"/>
            </a:solidFill>
          </a:endParaRPr>
        </a:p>
      </dgm:t>
    </dgm:pt>
    <dgm:pt modelId="{41F6EB92-40EC-984D-89F5-90249F5155D4}" type="parTrans" cxnId="{C2D454CC-0B09-2B46-9B1A-847EA2C53F82}">
      <dgm:prSet/>
      <dgm:spPr/>
      <dgm:t>
        <a:bodyPr/>
        <a:lstStyle/>
        <a:p>
          <a:endParaRPr lang="en-US" sz="3200">
            <a:solidFill>
              <a:srgbClr val="000090"/>
            </a:solidFill>
          </a:endParaRPr>
        </a:p>
      </dgm:t>
    </dgm:pt>
    <dgm:pt modelId="{C6A12851-A4A6-C44C-9858-A770B1EE2B09}" type="sibTrans" cxnId="{C2D454CC-0B09-2B46-9B1A-847EA2C53F82}">
      <dgm:prSet/>
      <dgm:spPr/>
      <dgm:t>
        <a:bodyPr/>
        <a:lstStyle/>
        <a:p>
          <a:endParaRPr lang="en-US" sz="3200">
            <a:solidFill>
              <a:srgbClr val="000090"/>
            </a:solidFill>
          </a:endParaRPr>
        </a:p>
      </dgm:t>
    </dgm:pt>
    <dgm:pt modelId="{CD7B50F0-4F29-5949-ACD7-4B92B1C2ED83}">
      <dgm:prSet custT="1"/>
      <dgm:spPr/>
      <dgm:t>
        <a:bodyPr/>
        <a:lstStyle/>
        <a:p>
          <a:pPr rtl="0"/>
          <a:r>
            <a:rPr lang="en-US" sz="1800" dirty="0">
              <a:solidFill>
                <a:srgbClr val="000090"/>
              </a:solidFill>
            </a:rPr>
            <a:t>LAS</a:t>
          </a:r>
        </a:p>
      </dgm:t>
    </dgm:pt>
    <dgm:pt modelId="{E3AFBAA5-4CA3-7246-8C56-C3C941D54C7C}" type="parTrans" cxnId="{A9881775-E570-B446-8295-8305849BAD02}">
      <dgm:prSet/>
      <dgm:spPr/>
      <dgm:t>
        <a:bodyPr/>
        <a:lstStyle/>
        <a:p>
          <a:endParaRPr lang="en-US" sz="3200">
            <a:solidFill>
              <a:srgbClr val="000090"/>
            </a:solidFill>
          </a:endParaRPr>
        </a:p>
      </dgm:t>
    </dgm:pt>
    <dgm:pt modelId="{0B209DE0-9B18-5846-BABE-CE71E3F219AA}" type="sibTrans" cxnId="{A9881775-E570-B446-8295-8305849BAD02}">
      <dgm:prSet/>
      <dgm:spPr/>
      <dgm:t>
        <a:bodyPr/>
        <a:lstStyle/>
        <a:p>
          <a:endParaRPr lang="en-US" sz="3200">
            <a:solidFill>
              <a:srgbClr val="000090"/>
            </a:solidFill>
          </a:endParaRPr>
        </a:p>
      </dgm:t>
    </dgm:pt>
    <dgm:pt modelId="{7050ABAF-2571-614F-A907-D3FBA6368477}">
      <dgm:prSet custT="1"/>
      <dgm:spPr/>
      <dgm:t>
        <a:bodyPr/>
        <a:lstStyle/>
        <a:p>
          <a:pPr rtl="0"/>
          <a:r>
            <a:rPr lang="en-US" sz="1800" dirty="0">
              <a:solidFill>
                <a:srgbClr val="000090"/>
              </a:solidFill>
            </a:rPr>
            <a:t>Community Nursing Team</a:t>
          </a:r>
        </a:p>
      </dgm:t>
    </dgm:pt>
    <dgm:pt modelId="{191CC447-BAAB-7E4F-B01E-E6AEE39ED0A9}" type="parTrans" cxnId="{3FF24E1D-FC14-4040-BEEE-0E7256774933}">
      <dgm:prSet/>
      <dgm:spPr/>
      <dgm:t>
        <a:bodyPr/>
        <a:lstStyle/>
        <a:p>
          <a:endParaRPr lang="en-US" sz="3200">
            <a:solidFill>
              <a:srgbClr val="000090"/>
            </a:solidFill>
          </a:endParaRPr>
        </a:p>
      </dgm:t>
    </dgm:pt>
    <dgm:pt modelId="{C5FD03F6-89D2-9E40-BFEF-09D71F4C757E}" type="sibTrans" cxnId="{3FF24E1D-FC14-4040-BEEE-0E7256774933}">
      <dgm:prSet/>
      <dgm:spPr/>
      <dgm:t>
        <a:bodyPr/>
        <a:lstStyle/>
        <a:p>
          <a:endParaRPr lang="en-US" sz="3200">
            <a:solidFill>
              <a:srgbClr val="000090"/>
            </a:solidFill>
          </a:endParaRPr>
        </a:p>
      </dgm:t>
    </dgm:pt>
    <dgm:pt modelId="{9FCB1633-886A-6448-9BC0-2E8BEF343D4C}">
      <dgm:prSet custT="1"/>
      <dgm:spPr/>
      <dgm:t>
        <a:bodyPr/>
        <a:lstStyle/>
        <a:p>
          <a:pPr rtl="0"/>
          <a:r>
            <a:rPr lang="en-US" sz="1800" dirty="0">
              <a:solidFill>
                <a:srgbClr val="000090"/>
              </a:solidFill>
            </a:rPr>
            <a:t>Hospitals</a:t>
          </a:r>
        </a:p>
      </dgm:t>
    </dgm:pt>
    <dgm:pt modelId="{08632B25-18CD-0A44-8275-823C08D69F93}" type="parTrans" cxnId="{F2F117C9-93DB-344E-846D-16F34ADAD190}">
      <dgm:prSet/>
      <dgm:spPr/>
      <dgm:t>
        <a:bodyPr/>
        <a:lstStyle/>
        <a:p>
          <a:endParaRPr lang="en-US" sz="3200">
            <a:solidFill>
              <a:srgbClr val="000090"/>
            </a:solidFill>
          </a:endParaRPr>
        </a:p>
      </dgm:t>
    </dgm:pt>
    <dgm:pt modelId="{71CF39AA-68E9-E54B-9331-FAC098A6E24C}" type="sibTrans" cxnId="{F2F117C9-93DB-344E-846D-16F34ADAD190}">
      <dgm:prSet/>
      <dgm:spPr/>
      <dgm:t>
        <a:bodyPr/>
        <a:lstStyle/>
        <a:p>
          <a:endParaRPr lang="en-US" sz="3200">
            <a:solidFill>
              <a:srgbClr val="000090"/>
            </a:solidFill>
          </a:endParaRPr>
        </a:p>
      </dgm:t>
    </dgm:pt>
    <dgm:pt modelId="{7F17FEFD-708A-0A4D-9845-606953B5E0EC}">
      <dgm:prSet custT="1"/>
      <dgm:spPr/>
      <dgm:t>
        <a:bodyPr/>
        <a:lstStyle/>
        <a:p>
          <a:pPr rtl="0"/>
          <a:r>
            <a:rPr lang="en-US" sz="1800" dirty="0">
              <a:solidFill>
                <a:srgbClr val="000090"/>
              </a:solidFill>
            </a:rPr>
            <a:t>Hospices</a:t>
          </a:r>
        </a:p>
      </dgm:t>
    </dgm:pt>
    <dgm:pt modelId="{8E616B00-337F-394C-859F-8B2CDBB4A473}" type="parTrans" cxnId="{ECEC08C4-F6D0-5C40-9C5A-2551BCC653C1}">
      <dgm:prSet/>
      <dgm:spPr/>
      <dgm:t>
        <a:bodyPr/>
        <a:lstStyle/>
        <a:p>
          <a:endParaRPr lang="en-US" sz="3200">
            <a:solidFill>
              <a:srgbClr val="000090"/>
            </a:solidFill>
          </a:endParaRPr>
        </a:p>
      </dgm:t>
    </dgm:pt>
    <dgm:pt modelId="{60CC877B-C2A9-1E44-B1B9-190990FE368A}" type="sibTrans" cxnId="{ECEC08C4-F6D0-5C40-9C5A-2551BCC653C1}">
      <dgm:prSet/>
      <dgm:spPr/>
      <dgm:t>
        <a:bodyPr/>
        <a:lstStyle/>
        <a:p>
          <a:endParaRPr lang="en-US" sz="3200">
            <a:solidFill>
              <a:srgbClr val="000090"/>
            </a:solidFill>
          </a:endParaRPr>
        </a:p>
      </dgm:t>
    </dgm:pt>
    <dgm:pt modelId="{6446A53B-03D1-C745-9909-FB49157B9A30}">
      <dgm:prSet custT="1"/>
      <dgm:spPr/>
      <dgm:t>
        <a:bodyPr/>
        <a:lstStyle/>
        <a:p>
          <a:pPr rtl="0"/>
          <a:r>
            <a:rPr lang="en-US" sz="2000">
              <a:solidFill>
                <a:srgbClr val="000090"/>
              </a:solidFill>
            </a:rPr>
            <a:t>Care homes</a:t>
          </a:r>
          <a:endParaRPr lang="en-US" sz="2000" dirty="0">
            <a:solidFill>
              <a:srgbClr val="000090"/>
            </a:solidFill>
          </a:endParaRPr>
        </a:p>
      </dgm:t>
    </dgm:pt>
    <dgm:pt modelId="{66B2D8EA-B948-184E-B9C3-BDE51D39D9BD}" type="parTrans" cxnId="{A1665249-8C7D-2943-A7DA-135C13FEE93E}">
      <dgm:prSet/>
      <dgm:spPr/>
      <dgm:t>
        <a:bodyPr/>
        <a:lstStyle/>
        <a:p>
          <a:endParaRPr lang="en-US" sz="3200">
            <a:solidFill>
              <a:srgbClr val="000090"/>
            </a:solidFill>
          </a:endParaRPr>
        </a:p>
      </dgm:t>
    </dgm:pt>
    <dgm:pt modelId="{D4BB3BD7-909E-5743-8A08-E8B8B5033A62}" type="sibTrans" cxnId="{A1665249-8C7D-2943-A7DA-135C13FEE93E}">
      <dgm:prSet/>
      <dgm:spPr/>
      <dgm:t>
        <a:bodyPr/>
        <a:lstStyle/>
        <a:p>
          <a:endParaRPr lang="en-US" sz="3200">
            <a:solidFill>
              <a:srgbClr val="000090"/>
            </a:solidFill>
          </a:endParaRPr>
        </a:p>
      </dgm:t>
    </dgm:pt>
    <dgm:pt modelId="{4A3BCF78-1BA9-E24F-AFA9-756DCD5AABA8}">
      <dgm:prSet custT="1"/>
      <dgm:spPr/>
      <dgm:t>
        <a:bodyPr/>
        <a:lstStyle/>
        <a:p>
          <a:pPr rtl="0"/>
          <a:r>
            <a:rPr lang="en-US" sz="1800" dirty="0">
              <a:solidFill>
                <a:srgbClr val="000090"/>
              </a:solidFill>
            </a:rPr>
            <a:t>Social Care</a:t>
          </a:r>
        </a:p>
      </dgm:t>
    </dgm:pt>
    <dgm:pt modelId="{1120CFAA-14D1-4D45-9664-EC07CE04B58A}" type="parTrans" cxnId="{3B7270A1-1A7C-6B4A-BB5C-B2F91F4BB1FD}">
      <dgm:prSet/>
      <dgm:spPr/>
      <dgm:t>
        <a:bodyPr/>
        <a:lstStyle/>
        <a:p>
          <a:endParaRPr lang="en-US" sz="3200">
            <a:solidFill>
              <a:srgbClr val="000090"/>
            </a:solidFill>
          </a:endParaRPr>
        </a:p>
      </dgm:t>
    </dgm:pt>
    <dgm:pt modelId="{9FF9420E-F00A-E247-8457-93A0D1807A74}" type="sibTrans" cxnId="{3B7270A1-1A7C-6B4A-BB5C-B2F91F4BB1FD}">
      <dgm:prSet/>
      <dgm:spPr/>
      <dgm:t>
        <a:bodyPr/>
        <a:lstStyle/>
        <a:p>
          <a:endParaRPr lang="en-US" sz="3200">
            <a:solidFill>
              <a:srgbClr val="000090"/>
            </a:solidFill>
          </a:endParaRPr>
        </a:p>
      </dgm:t>
    </dgm:pt>
    <dgm:pt modelId="{2D7CCC90-C791-41C6-888E-8B0408A34C56}">
      <dgm:prSet custT="1"/>
      <dgm:spPr/>
      <dgm:t>
        <a:bodyPr/>
        <a:lstStyle/>
        <a:p>
          <a:pPr rtl="0"/>
          <a:r>
            <a:rPr lang="en-US" sz="1800" dirty="0">
              <a:solidFill>
                <a:srgbClr val="000090"/>
              </a:solidFill>
            </a:rPr>
            <a:t>London NHS 111</a:t>
          </a:r>
        </a:p>
      </dgm:t>
    </dgm:pt>
    <dgm:pt modelId="{2D184899-6D02-46E5-8154-83819B7EDB03}" type="parTrans" cxnId="{856E16F3-4EE0-47B8-AB14-340ADDB40B53}">
      <dgm:prSet/>
      <dgm:spPr/>
      <dgm:t>
        <a:bodyPr/>
        <a:lstStyle/>
        <a:p>
          <a:endParaRPr lang="en-GB"/>
        </a:p>
      </dgm:t>
    </dgm:pt>
    <dgm:pt modelId="{4CFFFF6E-DE3A-4081-8DEA-43ED4800C118}" type="sibTrans" cxnId="{856E16F3-4EE0-47B8-AB14-340ADDB40B53}">
      <dgm:prSet/>
      <dgm:spPr/>
      <dgm:t>
        <a:bodyPr/>
        <a:lstStyle/>
        <a:p>
          <a:endParaRPr lang="en-GB"/>
        </a:p>
      </dgm:t>
    </dgm:pt>
    <dgm:pt modelId="{BF9248CE-4D98-914F-9891-7D5ECA4038B6}" type="pres">
      <dgm:prSet presAssocID="{F2DE57E5-63CB-124B-92F4-0EB8150BA9B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FD81FE-F7FD-D243-91FD-615AC22B2ABE}" type="pres">
      <dgm:prSet presAssocID="{F2DE57E5-63CB-124B-92F4-0EB8150BA9B0}" presName="cycle" presStyleCnt="0"/>
      <dgm:spPr/>
    </dgm:pt>
    <dgm:pt modelId="{1355FA60-6721-9F4A-A154-8788D6CC75F8}" type="pres">
      <dgm:prSet presAssocID="{A3566128-5348-EF49-B2A2-AC5FF1970890}" presName="nodeFirstNode" presStyleLbl="node1" presStyleIdx="0" presStyleCnt="10" custScaleX="797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75FB38-B3BA-A341-A243-7B8A82F14C2B}" type="pres">
      <dgm:prSet presAssocID="{5A76034C-4549-FA43-943C-2B44065E3F99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46F309C0-6E96-1D4C-BC1A-AEE09921DEE4}" type="pres">
      <dgm:prSet presAssocID="{10E85996-AED8-434F-B162-BE491C42E566}" presName="nodeFollowingNodes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314606-5E50-49BE-A636-AAA551F77C0E}" type="pres">
      <dgm:prSet presAssocID="{2D7CCC90-C791-41C6-888E-8B0408A34C56}" presName="nodeFollowingNodes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494B15-EE2B-5A45-A01B-C3FD7CFADE07}" type="pres">
      <dgm:prSet presAssocID="{2A55DD42-8A79-8C4F-B39E-2B19D1A3A7E4}" presName="nodeFollowingNodes" presStyleLbl="node1" presStyleIdx="3" presStyleCnt="10" custRadScaleRad="99199" custRadScaleInc="15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FE10C-40F8-2843-97A1-8B7E13E8E5E1}" type="pres">
      <dgm:prSet presAssocID="{CD7B50F0-4F29-5949-ACD7-4B92B1C2ED83}" presName="nodeFollowingNodes" presStyleLbl="node1" presStyleIdx="4" presStyleCnt="10" custScaleX="110778" custRadScaleRad="105440" custRadScaleInc="-342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96AFA6-6B00-BC4B-96BF-184BD152AA1C}" type="pres">
      <dgm:prSet presAssocID="{7050ABAF-2571-614F-A907-D3FBA6368477}" presName="nodeFollowingNodes" presStyleLbl="node1" presStyleIdx="5" presStyleCnt="10" custScaleX="1599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D470D-D39D-4E41-8344-04EB6A8E299F}" type="pres">
      <dgm:prSet presAssocID="{9FCB1633-886A-6448-9BC0-2E8BEF343D4C}" presName="nodeFollowingNodes" presStyleLbl="node1" presStyleIdx="6" presStyleCnt="10" custScaleX="153751" custRadScaleRad="104600" custRadScaleInc="222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75EA0-9A50-524B-BF75-1F88C9B1E2DA}" type="pres">
      <dgm:prSet presAssocID="{7F17FEFD-708A-0A4D-9845-606953B5E0EC}" presName="nodeFollowingNodes" presStyleLbl="node1" presStyleIdx="7" presStyleCnt="10" custScaleX="1169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678D08-4E32-6648-90CD-4DF175B5F0D1}" type="pres">
      <dgm:prSet presAssocID="{6446A53B-03D1-C745-9909-FB49157B9A30}" presName="nodeFollowingNodes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5D876-931A-2E49-AB14-67261374009C}" type="pres">
      <dgm:prSet presAssocID="{4A3BCF78-1BA9-E24F-AFA9-756DCD5AABA8}" presName="nodeFollowingNodes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F117C9-93DB-344E-846D-16F34ADAD190}" srcId="{F2DE57E5-63CB-124B-92F4-0EB8150BA9B0}" destId="{9FCB1633-886A-6448-9BC0-2E8BEF343D4C}" srcOrd="6" destOrd="0" parTransId="{08632B25-18CD-0A44-8275-823C08D69F93}" sibTransId="{71CF39AA-68E9-E54B-9331-FAC098A6E24C}"/>
    <dgm:cxn modelId="{AC6B4462-D658-42AE-B5F8-F1E8C0E15D36}" type="presOf" srcId="{6446A53B-03D1-C745-9909-FB49157B9A30}" destId="{39678D08-4E32-6648-90CD-4DF175B5F0D1}" srcOrd="0" destOrd="0" presId="urn:microsoft.com/office/officeart/2005/8/layout/cycle3"/>
    <dgm:cxn modelId="{856E16F3-4EE0-47B8-AB14-340ADDB40B53}" srcId="{F2DE57E5-63CB-124B-92F4-0EB8150BA9B0}" destId="{2D7CCC90-C791-41C6-888E-8B0408A34C56}" srcOrd="2" destOrd="0" parTransId="{2D184899-6D02-46E5-8154-83819B7EDB03}" sibTransId="{4CFFFF6E-DE3A-4081-8DEA-43ED4800C118}"/>
    <dgm:cxn modelId="{92271775-CF3F-42B0-8AE0-B91936AC94C7}" type="presOf" srcId="{5A76034C-4549-FA43-943C-2B44065E3F99}" destId="{0B75FB38-B3BA-A341-A243-7B8A82F14C2B}" srcOrd="0" destOrd="0" presId="urn:microsoft.com/office/officeart/2005/8/layout/cycle3"/>
    <dgm:cxn modelId="{3B7270A1-1A7C-6B4A-BB5C-B2F91F4BB1FD}" srcId="{F2DE57E5-63CB-124B-92F4-0EB8150BA9B0}" destId="{4A3BCF78-1BA9-E24F-AFA9-756DCD5AABA8}" srcOrd="9" destOrd="0" parTransId="{1120CFAA-14D1-4D45-9664-EC07CE04B58A}" sibTransId="{9FF9420E-F00A-E247-8457-93A0D1807A74}"/>
    <dgm:cxn modelId="{ECEC08C4-F6D0-5C40-9C5A-2551BCC653C1}" srcId="{F2DE57E5-63CB-124B-92F4-0EB8150BA9B0}" destId="{7F17FEFD-708A-0A4D-9845-606953B5E0EC}" srcOrd="7" destOrd="0" parTransId="{8E616B00-337F-394C-859F-8B2CDBB4A473}" sibTransId="{60CC877B-C2A9-1E44-B1B9-190990FE368A}"/>
    <dgm:cxn modelId="{3FD3A583-A26F-4928-A7C3-DC90283E9D7A}" type="presOf" srcId="{4A3BCF78-1BA9-E24F-AFA9-756DCD5AABA8}" destId="{90D5D876-931A-2E49-AB14-67261374009C}" srcOrd="0" destOrd="0" presId="urn:microsoft.com/office/officeart/2005/8/layout/cycle3"/>
    <dgm:cxn modelId="{1A9FACBA-9FD1-CF41-AB49-06D0F1E3A10C}" srcId="{F2DE57E5-63CB-124B-92F4-0EB8150BA9B0}" destId="{A3566128-5348-EF49-B2A2-AC5FF1970890}" srcOrd="0" destOrd="0" parTransId="{52A930BA-7D15-304F-AD64-8115C6FC7652}" sibTransId="{5A76034C-4549-FA43-943C-2B44065E3F99}"/>
    <dgm:cxn modelId="{EA5E9705-EBE4-4FAC-A2B1-07845B550976}" type="presOf" srcId="{2D7CCC90-C791-41C6-888E-8B0408A34C56}" destId="{E5314606-5E50-49BE-A636-AAA551F77C0E}" srcOrd="0" destOrd="0" presId="urn:microsoft.com/office/officeart/2005/8/layout/cycle3"/>
    <dgm:cxn modelId="{A1665249-8C7D-2943-A7DA-135C13FEE93E}" srcId="{F2DE57E5-63CB-124B-92F4-0EB8150BA9B0}" destId="{6446A53B-03D1-C745-9909-FB49157B9A30}" srcOrd="8" destOrd="0" parTransId="{66B2D8EA-B948-184E-B9C3-BDE51D39D9BD}" sibTransId="{D4BB3BD7-909E-5743-8A08-E8B8B5033A62}"/>
    <dgm:cxn modelId="{C2D454CC-0B09-2B46-9B1A-847EA2C53F82}" srcId="{F2DE57E5-63CB-124B-92F4-0EB8150BA9B0}" destId="{2A55DD42-8A79-8C4F-B39E-2B19D1A3A7E4}" srcOrd="3" destOrd="0" parTransId="{41F6EB92-40EC-984D-89F5-90249F5155D4}" sibTransId="{C6A12851-A4A6-C44C-9858-A770B1EE2B09}"/>
    <dgm:cxn modelId="{E8F08CA7-AFE2-4001-B2BB-B012F69DD196}" type="presOf" srcId="{2A55DD42-8A79-8C4F-B39E-2B19D1A3A7E4}" destId="{FE494B15-EE2B-5A45-A01B-C3FD7CFADE07}" srcOrd="0" destOrd="0" presId="urn:microsoft.com/office/officeart/2005/8/layout/cycle3"/>
    <dgm:cxn modelId="{22788074-104D-4ED7-B07D-C7860B11511F}" type="presOf" srcId="{9FCB1633-886A-6448-9BC0-2E8BEF343D4C}" destId="{CF6D470D-D39D-4E41-8344-04EB6A8E299F}" srcOrd="0" destOrd="0" presId="urn:microsoft.com/office/officeart/2005/8/layout/cycle3"/>
    <dgm:cxn modelId="{F3D6D654-EC84-4B80-87D2-B0B9E65AC9A0}" type="presOf" srcId="{7F17FEFD-708A-0A4D-9845-606953B5E0EC}" destId="{C5975EA0-9A50-524B-BF75-1F88C9B1E2DA}" srcOrd="0" destOrd="0" presId="urn:microsoft.com/office/officeart/2005/8/layout/cycle3"/>
    <dgm:cxn modelId="{3B065A63-2347-4966-B627-0D1F8A446113}" type="presOf" srcId="{F2DE57E5-63CB-124B-92F4-0EB8150BA9B0}" destId="{BF9248CE-4D98-914F-9891-7D5ECA4038B6}" srcOrd="0" destOrd="0" presId="urn:microsoft.com/office/officeart/2005/8/layout/cycle3"/>
    <dgm:cxn modelId="{519142C1-7293-FE47-9032-A6EC66A22CFC}" srcId="{F2DE57E5-63CB-124B-92F4-0EB8150BA9B0}" destId="{10E85996-AED8-434F-B162-BE491C42E566}" srcOrd="1" destOrd="0" parTransId="{2BE3C214-E96E-5A4B-B88C-7FEBC40020A8}" sibTransId="{CB3AA3A5-579D-C241-8F6A-3FE1AC06190C}"/>
    <dgm:cxn modelId="{A6A71A67-92D6-4C7B-ACAC-78EAC2A9555B}" type="presOf" srcId="{CD7B50F0-4F29-5949-ACD7-4B92B1C2ED83}" destId="{FD0FE10C-40F8-2843-97A1-8B7E13E8E5E1}" srcOrd="0" destOrd="0" presId="urn:microsoft.com/office/officeart/2005/8/layout/cycle3"/>
    <dgm:cxn modelId="{3FF24E1D-FC14-4040-BEEE-0E7256774933}" srcId="{F2DE57E5-63CB-124B-92F4-0EB8150BA9B0}" destId="{7050ABAF-2571-614F-A907-D3FBA6368477}" srcOrd="5" destOrd="0" parTransId="{191CC447-BAAB-7E4F-B01E-E6AEE39ED0A9}" sibTransId="{C5FD03F6-89D2-9E40-BFEF-09D71F4C757E}"/>
    <dgm:cxn modelId="{A9881775-E570-B446-8295-8305849BAD02}" srcId="{F2DE57E5-63CB-124B-92F4-0EB8150BA9B0}" destId="{CD7B50F0-4F29-5949-ACD7-4B92B1C2ED83}" srcOrd="4" destOrd="0" parTransId="{E3AFBAA5-4CA3-7246-8C56-C3C941D54C7C}" sibTransId="{0B209DE0-9B18-5846-BABE-CE71E3F219AA}"/>
    <dgm:cxn modelId="{49B67DE5-36BC-47DD-8909-342115AC0AD2}" type="presOf" srcId="{A3566128-5348-EF49-B2A2-AC5FF1970890}" destId="{1355FA60-6721-9F4A-A154-8788D6CC75F8}" srcOrd="0" destOrd="0" presId="urn:microsoft.com/office/officeart/2005/8/layout/cycle3"/>
    <dgm:cxn modelId="{57B10F39-0CF0-44D0-9285-36B60B110C35}" type="presOf" srcId="{7050ABAF-2571-614F-A907-D3FBA6368477}" destId="{8596AFA6-6B00-BC4B-96BF-184BD152AA1C}" srcOrd="0" destOrd="0" presId="urn:microsoft.com/office/officeart/2005/8/layout/cycle3"/>
    <dgm:cxn modelId="{D01D1EE7-02AD-4E69-AC8B-44B549ABD72F}" type="presOf" srcId="{10E85996-AED8-434F-B162-BE491C42E566}" destId="{46F309C0-6E96-1D4C-BC1A-AEE09921DEE4}" srcOrd="0" destOrd="0" presId="urn:microsoft.com/office/officeart/2005/8/layout/cycle3"/>
    <dgm:cxn modelId="{5DF71525-63BF-41BD-9241-8F4E154F7A55}" type="presParOf" srcId="{BF9248CE-4D98-914F-9891-7D5ECA4038B6}" destId="{AAFD81FE-F7FD-D243-91FD-615AC22B2ABE}" srcOrd="0" destOrd="0" presId="urn:microsoft.com/office/officeart/2005/8/layout/cycle3"/>
    <dgm:cxn modelId="{6A898978-AEB8-4362-A3FB-54FE973AFF2B}" type="presParOf" srcId="{AAFD81FE-F7FD-D243-91FD-615AC22B2ABE}" destId="{1355FA60-6721-9F4A-A154-8788D6CC75F8}" srcOrd="0" destOrd="0" presId="urn:microsoft.com/office/officeart/2005/8/layout/cycle3"/>
    <dgm:cxn modelId="{FDE0784E-445A-43DA-BB78-778E1538898C}" type="presParOf" srcId="{AAFD81FE-F7FD-D243-91FD-615AC22B2ABE}" destId="{0B75FB38-B3BA-A341-A243-7B8A82F14C2B}" srcOrd="1" destOrd="0" presId="urn:microsoft.com/office/officeart/2005/8/layout/cycle3"/>
    <dgm:cxn modelId="{18DD1B0C-9CFD-438E-88DF-F6C7D4CB5076}" type="presParOf" srcId="{AAFD81FE-F7FD-D243-91FD-615AC22B2ABE}" destId="{46F309C0-6E96-1D4C-BC1A-AEE09921DEE4}" srcOrd="2" destOrd="0" presId="urn:microsoft.com/office/officeart/2005/8/layout/cycle3"/>
    <dgm:cxn modelId="{EAD0EF76-2EA6-4209-8484-C591D1E4DAF8}" type="presParOf" srcId="{AAFD81FE-F7FD-D243-91FD-615AC22B2ABE}" destId="{E5314606-5E50-49BE-A636-AAA551F77C0E}" srcOrd="3" destOrd="0" presId="urn:microsoft.com/office/officeart/2005/8/layout/cycle3"/>
    <dgm:cxn modelId="{B7CE0E40-DDC8-4600-8A74-FF01380E225B}" type="presParOf" srcId="{AAFD81FE-F7FD-D243-91FD-615AC22B2ABE}" destId="{FE494B15-EE2B-5A45-A01B-C3FD7CFADE07}" srcOrd="4" destOrd="0" presId="urn:microsoft.com/office/officeart/2005/8/layout/cycle3"/>
    <dgm:cxn modelId="{03C18B9A-3E48-47E2-8E37-CFD3ADD66B6C}" type="presParOf" srcId="{AAFD81FE-F7FD-D243-91FD-615AC22B2ABE}" destId="{FD0FE10C-40F8-2843-97A1-8B7E13E8E5E1}" srcOrd="5" destOrd="0" presId="urn:microsoft.com/office/officeart/2005/8/layout/cycle3"/>
    <dgm:cxn modelId="{B2C42ECC-8CC6-49B2-B643-57FA2B812AA0}" type="presParOf" srcId="{AAFD81FE-F7FD-D243-91FD-615AC22B2ABE}" destId="{8596AFA6-6B00-BC4B-96BF-184BD152AA1C}" srcOrd="6" destOrd="0" presId="urn:microsoft.com/office/officeart/2005/8/layout/cycle3"/>
    <dgm:cxn modelId="{5DE2C1B8-B5EF-4345-9A5F-D4B38B4293F9}" type="presParOf" srcId="{AAFD81FE-F7FD-D243-91FD-615AC22B2ABE}" destId="{CF6D470D-D39D-4E41-8344-04EB6A8E299F}" srcOrd="7" destOrd="0" presId="urn:microsoft.com/office/officeart/2005/8/layout/cycle3"/>
    <dgm:cxn modelId="{8146D86E-0663-4CC1-9250-27CAEBDAE4BD}" type="presParOf" srcId="{AAFD81FE-F7FD-D243-91FD-615AC22B2ABE}" destId="{C5975EA0-9A50-524B-BF75-1F88C9B1E2DA}" srcOrd="8" destOrd="0" presId="urn:microsoft.com/office/officeart/2005/8/layout/cycle3"/>
    <dgm:cxn modelId="{AAC2A4DE-3C8B-47FC-84C4-747C39456F07}" type="presParOf" srcId="{AAFD81FE-F7FD-D243-91FD-615AC22B2ABE}" destId="{39678D08-4E32-6648-90CD-4DF175B5F0D1}" srcOrd="9" destOrd="0" presId="urn:microsoft.com/office/officeart/2005/8/layout/cycle3"/>
    <dgm:cxn modelId="{A58D0C10-06FB-4A74-9B84-3222676EFAE4}" type="presParOf" srcId="{AAFD81FE-F7FD-D243-91FD-615AC22B2ABE}" destId="{90D5D876-931A-2E49-AB14-67261374009C}" srcOrd="1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75FB38-B3BA-A341-A243-7B8A82F14C2B}">
      <dsp:nvSpPr>
        <dsp:cNvPr id="0" name=""/>
        <dsp:cNvSpPr/>
      </dsp:nvSpPr>
      <dsp:spPr>
        <a:xfrm>
          <a:off x="1119979" y="-37399"/>
          <a:ext cx="4883594" cy="4883594"/>
        </a:xfrm>
        <a:prstGeom prst="circularArrow">
          <a:avLst>
            <a:gd name="adj1" fmla="val 5544"/>
            <a:gd name="adj2" fmla="val 330680"/>
            <a:gd name="adj3" fmla="val 15071037"/>
            <a:gd name="adj4" fmla="val 1663787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355FA60-6721-9F4A-A154-8788D6CC75F8}">
      <dsp:nvSpPr>
        <dsp:cNvPr id="0" name=""/>
        <dsp:cNvSpPr/>
      </dsp:nvSpPr>
      <dsp:spPr>
        <a:xfrm>
          <a:off x="3107647" y="1899"/>
          <a:ext cx="908256" cy="5695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rgbClr val="000090"/>
              </a:solidFill>
            </a:rPr>
            <a:t>CCGs </a:t>
          </a:r>
        </a:p>
      </dsp:txBody>
      <dsp:txXfrm>
        <a:off x="3135451" y="29703"/>
        <a:ext cx="852648" cy="513960"/>
      </dsp:txXfrm>
    </dsp:sp>
    <dsp:sp modelId="{46F309C0-6E96-1D4C-BC1A-AEE09921DEE4}">
      <dsp:nvSpPr>
        <dsp:cNvPr id="0" name=""/>
        <dsp:cNvSpPr/>
      </dsp:nvSpPr>
      <dsp:spPr>
        <a:xfrm>
          <a:off x="4216303" y="399632"/>
          <a:ext cx="1139136" cy="5695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rgbClr val="000090"/>
              </a:solidFill>
            </a:rPr>
            <a:t>GPs</a:t>
          </a:r>
        </a:p>
      </dsp:txBody>
      <dsp:txXfrm>
        <a:off x="4244107" y="427436"/>
        <a:ext cx="1083528" cy="513960"/>
      </dsp:txXfrm>
    </dsp:sp>
    <dsp:sp modelId="{E5314606-5E50-49BE-A636-AAA551F77C0E}">
      <dsp:nvSpPr>
        <dsp:cNvPr id="0" name=""/>
        <dsp:cNvSpPr/>
      </dsp:nvSpPr>
      <dsp:spPr>
        <a:xfrm>
          <a:off x="4972836" y="1440910"/>
          <a:ext cx="1139136" cy="5695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rgbClr val="000090"/>
              </a:solidFill>
            </a:rPr>
            <a:t>London NHS 111</a:t>
          </a:r>
        </a:p>
      </dsp:txBody>
      <dsp:txXfrm>
        <a:off x="5000640" y="1468714"/>
        <a:ext cx="1083528" cy="513960"/>
      </dsp:txXfrm>
    </dsp:sp>
    <dsp:sp modelId="{FE494B15-EE2B-5A45-A01B-C3FD7CFADE07}">
      <dsp:nvSpPr>
        <dsp:cNvPr id="0" name=""/>
        <dsp:cNvSpPr/>
      </dsp:nvSpPr>
      <dsp:spPr>
        <a:xfrm>
          <a:off x="4951384" y="2739790"/>
          <a:ext cx="1139136" cy="5695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solidFill>
                <a:srgbClr val="000090"/>
              </a:solidFill>
            </a:rPr>
            <a:t>Out-of-hours</a:t>
          </a:r>
          <a:endParaRPr lang="en-US" sz="1800" kern="1200" dirty="0">
            <a:solidFill>
              <a:srgbClr val="000090"/>
            </a:solidFill>
          </a:endParaRPr>
        </a:p>
      </dsp:txBody>
      <dsp:txXfrm>
        <a:off x="4979188" y="2767594"/>
        <a:ext cx="1083528" cy="513960"/>
      </dsp:txXfrm>
    </dsp:sp>
    <dsp:sp modelId="{FD0FE10C-40F8-2843-97A1-8B7E13E8E5E1}">
      <dsp:nvSpPr>
        <dsp:cNvPr id="0" name=""/>
        <dsp:cNvSpPr/>
      </dsp:nvSpPr>
      <dsp:spPr>
        <a:xfrm>
          <a:off x="4542530" y="3575808"/>
          <a:ext cx="1261913" cy="5695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rgbClr val="000090"/>
              </a:solidFill>
            </a:rPr>
            <a:t>LAS</a:t>
          </a:r>
        </a:p>
      </dsp:txBody>
      <dsp:txXfrm>
        <a:off x="4570334" y="3603612"/>
        <a:ext cx="1206305" cy="513960"/>
      </dsp:txXfrm>
    </dsp:sp>
    <dsp:sp modelId="{8596AFA6-6B00-BC4B-96BF-184BD152AA1C}">
      <dsp:nvSpPr>
        <dsp:cNvPr id="0" name=""/>
        <dsp:cNvSpPr/>
      </dsp:nvSpPr>
      <dsp:spPr>
        <a:xfrm>
          <a:off x="2650939" y="4167012"/>
          <a:ext cx="1821673" cy="5695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rgbClr val="000090"/>
              </a:solidFill>
            </a:rPr>
            <a:t>Community Nursing Team</a:t>
          </a:r>
        </a:p>
      </dsp:txBody>
      <dsp:txXfrm>
        <a:off x="2678743" y="4194816"/>
        <a:ext cx="1766065" cy="513960"/>
      </dsp:txXfrm>
    </dsp:sp>
    <dsp:sp modelId="{CF6D470D-D39D-4E41-8344-04EB6A8E299F}">
      <dsp:nvSpPr>
        <dsp:cNvPr id="0" name=""/>
        <dsp:cNvSpPr/>
      </dsp:nvSpPr>
      <dsp:spPr>
        <a:xfrm>
          <a:off x="1192199" y="3669892"/>
          <a:ext cx="1751434" cy="5695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rgbClr val="000090"/>
              </a:solidFill>
            </a:rPr>
            <a:t>Hospitals</a:t>
          </a:r>
        </a:p>
      </dsp:txBody>
      <dsp:txXfrm>
        <a:off x="1220003" y="3697696"/>
        <a:ext cx="1695826" cy="513960"/>
      </dsp:txXfrm>
    </dsp:sp>
    <dsp:sp modelId="{C5975EA0-9A50-524B-BF75-1F88C9B1E2DA}">
      <dsp:nvSpPr>
        <dsp:cNvPr id="0" name=""/>
        <dsp:cNvSpPr/>
      </dsp:nvSpPr>
      <dsp:spPr>
        <a:xfrm>
          <a:off x="914991" y="2728001"/>
          <a:ext cx="1332311" cy="5695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rgbClr val="000090"/>
              </a:solidFill>
            </a:rPr>
            <a:t>Hospices</a:t>
          </a:r>
        </a:p>
      </dsp:txBody>
      <dsp:txXfrm>
        <a:off x="942795" y="2755805"/>
        <a:ext cx="1276703" cy="513960"/>
      </dsp:txXfrm>
    </dsp:sp>
    <dsp:sp modelId="{39678D08-4E32-6648-90CD-4DF175B5F0D1}">
      <dsp:nvSpPr>
        <dsp:cNvPr id="0" name=""/>
        <dsp:cNvSpPr/>
      </dsp:nvSpPr>
      <dsp:spPr>
        <a:xfrm>
          <a:off x="1011579" y="1440910"/>
          <a:ext cx="1139136" cy="5695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>
              <a:solidFill>
                <a:srgbClr val="000090"/>
              </a:solidFill>
            </a:rPr>
            <a:t>Care homes</a:t>
          </a:r>
          <a:endParaRPr lang="en-US" sz="2000" kern="1200" dirty="0">
            <a:solidFill>
              <a:srgbClr val="000090"/>
            </a:solidFill>
          </a:endParaRPr>
        </a:p>
      </dsp:txBody>
      <dsp:txXfrm>
        <a:off x="1039383" y="1468714"/>
        <a:ext cx="1083528" cy="513960"/>
      </dsp:txXfrm>
    </dsp:sp>
    <dsp:sp modelId="{90D5D876-931A-2E49-AB14-67261374009C}">
      <dsp:nvSpPr>
        <dsp:cNvPr id="0" name=""/>
        <dsp:cNvSpPr/>
      </dsp:nvSpPr>
      <dsp:spPr>
        <a:xfrm>
          <a:off x="1768111" y="399632"/>
          <a:ext cx="1139136" cy="5695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rgbClr val="000090"/>
              </a:solidFill>
            </a:rPr>
            <a:t>Social Care</a:t>
          </a:r>
        </a:p>
      </dsp:txBody>
      <dsp:txXfrm>
        <a:off x="1795915" y="427436"/>
        <a:ext cx="1083528" cy="513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Arial"/>
      </a:defRPr>
    </a:lvl1pPr>
    <a:lvl2pPr indent="228600" defTabSz="457200" latinLnBrk="0">
      <a:defRPr sz="1200">
        <a:latin typeface="+mj-lt"/>
        <a:ea typeface="+mj-ea"/>
        <a:cs typeface="+mj-cs"/>
        <a:sym typeface="Arial"/>
      </a:defRPr>
    </a:lvl2pPr>
    <a:lvl3pPr indent="457200" defTabSz="457200" latinLnBrk="0">
      <a:defRPr sz="1200">
        <a:latin typeface="+mj-lt"/>
        <a:ea typeface="+mj-ea"/>
        <a:cs typeface="+mj-cs"/>
        <a:sym typeface="Arial"/>
      </a:defRPr>
    </a:lvl3pPr>
    <a:lvl4pPr indent="685800" defTabSz="457200" latinLnBrk="0">
      <a:defRPr sz="1200">
        <a:latin typeface="+mj-lt"/>
        <a:ea typeface="+mj-ea"/>
        <a:cs typeface="+mj-cs"/>
        <a:sym typeface="Arial"/>
      </a:defRPr>
    </a:lvl4pPr>
    <a:lvl5pPr indent="914400" defTabSz="457200" latinLnBrk="0">
      <a:defRPr sz="1200">
        <a:latin typeface="+mj-lt"/>
        <a:ea typeface="+mj-ea"/>
        <a:cs typeface="+mj-cs"/>
        <a:sym typeface="Arial"/>
      </a:defRPr>
    </a:lvl5pPr>
    <a:lvl6pPr indent="1143000" defTabSz="457200" latinLnBrk="0">
      <a:defRPr sz="1200">
        <a:latin typeface="+mj-lt"/>
        <a:ea typeface="+mj-ea"/>
        <a:cs typeface="+mj-cs"/>
        <a:sym typeface="Arial"/>
      </a:defRPr>
    </a:lvl6pPr>
    <a:lvl7pPr indent="1371600" defTabSz="457200" latinLnBrk="0">
      <a:defRPr sz="1200">
        <a:latin typeface="+mj-lt"/>
        <a:ea typeface="+mj-ea"/>
        <a:cs typeface="+mj-cs"/>
        <a:sym typeface="Arial"/>
      </a:defRPr>
    </a:lvl7pPr>
    <a:lvl8pPr indent="1600200" defTabSz="457200" latinLnBrk="0">
      <a:defRPr sz="1200">
        <a:latin typeface="+mj-lt"/>
        <a:ea typeface="+mj-ea"/>
        <a:cs typeface="+mj-cs"/>
        <a:sym typeface="Arial"/>
      </a:defRPr>
    </a:lvl8pPr>
    <a:lvl9pPr indent="1828800" defTabSz="4572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8D238E-C6DF-4D9B-8CFA-9EF929D406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728DE1-734D-49D5-80E4-E09730F20204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1F6048EA-00D0-45B6-BF76-E5D5E230CB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2B4F98B8-A834-4F48-9F12-A3B1A1736B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91431" tIns="45716" rIns="91431" bIns="45716"/>
          <a:lstStyle/>
          <a:p>
            <a:pPr defTabSz="457200">
              <a:spcBef>
                <a:spcPct val="0"/>
              </a:spcBef>
            </a:pPr>
            <a:r>
              <a:rPr lang="en-US" altLang="en-US"/>
              <a:t>Therefore we can audit each contribution and report on this to understand and improve the service and outcomes.</a:t>
            </a: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7275C8AC-BF92-4A41-A2F3-794ABBB43BE1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81DE74-A5FE-4219-973E-A5C954527A4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703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7760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618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9269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65056" y="354941"/>
            <a:ext cx="2345035" cy="692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43225" y="5002222"/>
            <a:ext cx="4443574" cy="1591235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04261" y="3448127"/>
            <a:ext cx="7315201" cy="50396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1pPr>
            <a:lvl2pPr marL="0" indent="457200">
              <a:spcBef>
                <a:spcPts val="0"/>
              </a:spcBef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2pPr>
            <a:lvl3pPr marL="0" indent="914400">
              <a:spcBef>
                <a:spcPts val="0"/>
              </a:spcBef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3pPr>
            <a:lvl4pPr marL="0" indent="1371600">
              <a:spcBef>
                <a:spcPts val="0"/>
              </a:spcBef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4pPr>
            <a:lvl5pPr marL="0" indent="1828800">
              <a:spcBef>
                <a:spcPts val="0"/>
              </a:spcBef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Click to edit sub heading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409575" y="5914487"/>
            <a:ext cx="2879725" cy="426936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0072CE"/>
                </a:solidFill>
              </a:defRPr>
            </a:lvl1pPr>
          </a:lstStyle>
          <a:p>
            <a:r>
              <a:t>Your name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07600" y="6280637"/>
            <a:ext cx="2879726" cy="426936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000" b="0">
                <a:solidFill>
                  <a:srgbClr val="0072CE"/>
                </a:solidFill>
              </a:defRPr>
            </a:lvl1pPr>
          </a:lstStyle>
          <a:p>
            <a:r>
              <a:t>Date</a:t>
            </a:r>
          </a:p>
        </p:txBody>
      </p:sp>
      <p:sp>
        <p:nvSpPr>
          <p:cNvPr id="18" name="Click to edit title"/>
          <p:cNvSpPr txBox="1">
            <a:spLocks noGrp="1"/>
          </p:cNvSpPr>
          <p:nvPr>
            <p:ph type="title" hasCustomPrompt="1"/>
          </p:nvPr>
        </p:nvSpPr>
        <p:spPr>
          <a:xfrm>
            <a:off x="404261" y="2375421"/>
            <a:ext cx="8229601" cy="65125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t>Click to edit title </a:t>
            </a:r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65056" y="354941"/>
            <a:ext cx="2345035" cy="692964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traight Connector 6"/>
          <p:cNvSpPr/>
          <p:nvPr/>
        </p:nvSpPr>
        <p:spPr>
          <a:xfrm>
            <a:off x="-1" y="5486400"/>
            <a:ext cx="3901442" cy="10160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7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2119" y="5658337"/>
            <a:ext cx="251919" cy="251919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0165" y="5983068"/>
            <a:ext cx="257909" cy="257909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TextBox 9"/>
          <p:cNvSpPr txBox="1"/>
          <p:nvPr/>
        </p:nvSpPr>
        <p:spPr>
          <a:xfrm>
            <a:off x="797559" y="5608320"/>
            <a:ext cx="3180082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768689"/>
                </a:solidFill>
              </a:defRPr>
            </a:lvl1pPr>
          </a:lstStyle>
          <a:p>
            <a:r>
              <a:t>CroydonHealthServices</a:t>
            </a:r>
          </a:p>
        </p:txBody>
      </p:sp>
      <p:sp>
        <p:nvSpPr>
          <p:cNvPr id="40" name="TextBox 10"/>
          <p:cNvSpPr txBox="1"/>
          <p:nvPr/>
        </p:nvSpPr>
        <p:spPr>
          <a:xfrm>
            <a:off x="797559" y="5933440"/>
            <a:ext cx="3180082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768689"/>
                </a:solidFill>
              </a:defRPr>
            </a:lvl1pPr>
          </a:lstStyle>
          <a:p>
            <a:r>
              <a:t>@CroydonHealth</a:t>
            </a:r>
          </a:p>
        </p:txBody>
      </p:sp>
      <p:sp>
        <p:nvSpPr>
          <p:cNvPr id="41" name="TextBox 11"/>
          <p:cNvSpPr txBox="1"/>
          <p:nvPr/>
        </p:nvSpPr>
        <p:spPr>
          <a:xfrm>
            <a:off x="391160" y="6299200"/>
            <a:ext cx="3647440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 b="1">
                <a:solidFill>
                  <a:srgbClr val="768689"/>
                </a:solidFill>
              </a:defRPr>
            </a:lvl1pPr>
          </a:lstStyle>
          <a:p>
            <a:r>
              <a:t>www.croydonhealthservices.nhs.uk</a:t>
            </a:r>
          </a:p>
        </p:txBody>
      </p:sp>
      <p:pic>
        <p:nvPicPr>
          <p:cNvPr id="42" name="Picture 1" descr="Picture 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67248" y="5673971"/>
            <a:ext cx="4163188" cy="909075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6559" y="3291230"/>
            <a:ext cx="6319522" cy="142225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0072CE"/>
                </a:solidFill>
              </a:defRPr>
            </a:lvl1pPr>
            <a:lvl2pPr marL="0" indent="45720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0072CE"/>
                </a:solidFill>
              </a:defRPr>
            </a:lvl2pPr>
            <a:lvl3pPr marL="0" indent="91440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0072CE"/>
                </a:solidFill>
              </a:defRPr>
            </a:lvl3pPr>
            <a:lvl4pPr marL="0" indent="137160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0072CE"/>
                </a:solidFill>
              </a:defRPr>
            </a:lvl4pPr>
            <a:lvl5pPr marL="0" indent="182880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0072CE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409575" y="1853250"/>
            <a:ext cx="3818041" cy="71182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spcBef>
                <a:spcPts val="700"/>
              </a:spcBef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lvl1pPr>
          </a:lstStyle>
          <a:p>
            <a:r>
              <a:t>Thank you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BDE948-3C02-4210-BA46-96F98DD14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B91CD9-CBE4-4183-985F-4EA95B8F6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7C1C2-DCCD-4C51-8E5D-CCF036476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447689"/>
            <a:ext cx="187552" cy="184666"/>
          </a:xfrm>
        </p:spPr>
        <p:txBody>
          <a:bodyPr/>
          <a:lstStyle>
            <a:lvl1pPr>
              <a:defRPr/>
            </a:lvl1pPr>
          </a:lstStyle>
          <a:p>
            <a:fld id="{363A2626-C327-42B1-8F09-1420DC5D10A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963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49939" y="1227948"/>
            <a:ext cx="6272373" cy="525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49939" y="2497539"/>
            <a:ext cx="8229601" cy="346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" name="Picture 3" descr="Picture 3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685557" y="5980453"/>
            <a:ext cx="2001243" cy="631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9" descr="Picture 9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465056" y="354941"/>
            <a:ext cx="2345035" cy="69296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57200" y="6459540"/>
            <a:ext cx="182216" cy="17281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>
              <a:defRPr sz="1200">
                <a:solidFill>
                  <a:srgbClr val="7686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41B6E6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41B6E6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41B6E6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41B6E6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41B6E6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41B6E6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41B6E6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41B6E6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41B6E6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00A9CE"/>
        </a:buClr>
        <a:buSzPct val="100000"/>
        <a:buFont typeface="Arial"/>
        <a:buChar char="•"/>
        <a:tabLst/>
        <a:defRPr sz="18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42950" marR="0" indent="-28575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00A9CE"/>
        </a:buClr>
        <a:buSzPct val="100000"/>
        <a:buFont typeface="Arial"/>
        <a:buChar char="–"/>
        <a:tabLst/>
        <a:defRPr sz="18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1430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00A9CE"/>
        </a:buClr>
        <a:buSzPct val="100000"/>
        <a:buFont typeface="Arial"/>
        <a:buChar char="•"/>
        <a:tabLst/>
        <a:defRPr sz="18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6002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00A9CE"/>
        </a:buClr>
        <a:buSzPct val="100000"/>
        <a:buFont typeface="Arial"/>
        <a:buChar char="–"/>
        <a:tabLst/>
        <a:defRPr sz="18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0574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00A9CE"/>
        </a:buClr>
        <a:buSzPct val="100000"/>
        <a:buFont typeface="Arial"/>
        <a:buChar char="»"/>
        <a:tabLst/>
        <a:defRPr sz="18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491739" marR="0" indent="-205739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00A9CE"/>
        </a:buClr>
        <a:buSzPct val="100000"/>
        <a:buFont typeface="Arial"/>
        <a:buChar char="•"/>
        <a:tabLst/>
        <a:defRPr sz="18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2948939" marR="0" indent="-205739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00A9CE"/>
        </a:buClr>
        <a:buSzPct val="100000"/>
        <a:buFont typeface="Arial"/>
        <a:buChar char="•"/>
        <a:tabLst/>
        <a:defRPr sz="18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4061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00A9CE"/>
        </a:buClr>
        <a:buSzPct val="100000"/>
        <a:buFont typeface="Arial"/>
        <a:buChar char="•"/>
        <a:tabLst/>
        <a:defRPr sz="18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00A9CE"/>
        </a:buClr>
        <a:buSzPct val="100000"/>
        <a:buFont typeface="Arial"/>
        <a:buChar char="•"/>
        <a:tabLst/>
        <a:defRPr sz="18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ch-tr.palliativecareteam@nhs.net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ordinatemycare.co.uk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 Single Corner Rectangle 5"/>
          <p:cNvSpPr/>
          <p:nvPr/>
        </p:nvSpPr>
        <p:spPr>
          <a:xfrm rot="10800000" flipH="1">
            <a:off x="-9894" y="3342844"/>
            <a:ext cx="8724901" cy="647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798" y="0"/>
                </a:lnTo>
                <a:cubicBezTo>
                  <a:pt x="21241" y="0"/>
                  <a:pt x="21600" y="4835"/>
                  <a:pt x="21600" y="1080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72C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Frutiger"/>
                <a:ea typeface="Frutiger"/>
                <a:cs typeface="Frutiger"/>
                <a:sym typeface="Frutiger"/>
              </a:defRPr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55" name="Rectangle 6"/>
          <p:cNvSpPr/>
          <p:nvPr/>
        </p:nvSpPr>
        <p:spPr>
          <a:xfrm>
            <a:off x="-9884" y="2019179"/>
            <a:ext cx="8724901" cy="1323978"/>
          </a:xfrm>
          <a:prstGeom prst="rect">
            <a:avLst/>
          </a:prstGeom>
          <a:solidFill>
            <a:srgbClr val="41B6E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Frutiger"/>
                <a:ea typeface="Frutiger"/>
                <a:cs typeface="Frutiger"/>
                <a:sym typeface="Frutiger"/>
              </a:defRPr>
            </a:pPr>
            <a:endParaRPr/>
          </a:p>
        </p:txBody>
      </p:sp>
      <p:sp>
        <p:nvSpPr>
          <p:cNvPr id="56" name="Subtitle 1"/>
          <p:cNvSpPr txBox="1">
            <a:spLocks noGrp="1"/>
          </p:cNvSpPr>
          <p:nvPr>
            <p:ph type="subTitle" sz="quarter" idx="1"/>
          </p:nvPr>
        </p:nvSpPr>
        <p:spPr>
          <a:xfrm>
            <a:off x="96715" y="2244080"/>
            <a:ext cx="8493370" cy="503968"/>
          </a:xfrm>
          <a:prstGeom prst="rect">
            <a:avLst/>
          </a:prstGeom>
        </p:spPr>
        <p:txBody>
          <a:bodyPr>
            <a:noAutofit/>
          </a:bodyPr>
          <a:lstStyle>
            <a:lvl1pPr defTabSz="448055">
              <a:defRPr sz="1176"/>
            </a:lvl1pPr>
          </a:lstStyle>
          <a:p>
            <a:pPr algn="ctr"/>
            <a:r>
              <a:rPr sz="1800" dirty="0" smtClean="0">
                <a:solidFill>
                  <a:schemeClr val="bg1"/>
                </a:solidFill>
              </a:rPr>
              <a:t>Optimize</a:t>
            </a:r>
            <a:r>
              <a:rPr lang="en-GB" sz="1800" dirty="0" smtClean="0">
                <a:solidFill>
                  <a:schemeClr val="bg1"/>
                </a:solidFill>
              </a:rPr>
              <a:t> </a:t>
            </a:r>
            <a:r>
              <a:rPr sz="1800" dirty="0" smtClean="0">
                <a:solidFill>
                  <a:schemeClr val="bg1"/>
                </a:solidFill>
              </a:rPr>
              <a:t>the </a:t>
            </a:r>
            <a:r>
              <a:rPr sz="1800" dirty="0">
                <a:solidFill>
                  <a:schemeClr val="bg1"/>
                </a:solidFill>
              </a:rPr>
              <a:t>use of </a:t>
            </a:r>
            <a:r>
              <a:rPr lang="en-GB" sz="1800" dirty="0" smtClean="0">
                <a:solidFill>
                  <a:schemeClr val="bg1"/>
                </a:solidFill>
              </a:rPr>
              <a:t>the Coordinate </a:t>
            </a:r>
            <a:r>
              <a:rPr lang="en-GB" sz="1800" dirty="0" smtClean="0">
                <a:solidFill>
                  <a:schemeClr val="bg1"/>
                </a:solidFill>
              </a:rPr>
              <a:t>My Care </a:t>
            </a:r>
            <a:r>
              <a:rPr lang="en-GB" sz="1800" dirty="0" smtClean="0">
                <a:solidFill>
                  <a:schemeClr val="bg1"/>
                </a:solidFill>
              </a:rPr>
              <a:t>records by community and  hospital clinicians to facilitate sharing of </a:t>
            </a:r>
            <a:r>
              <a:rPr lang="en-US" sz="1800" dirty="0">
                <a:solidFill>
                  <a:schemeClr val="bg1"/>
                </a:solidFill>
              </a:rPr>
              <a:t>patients’ preferences &amp; </a:t>
            </a:r>
            <a:r>
              <a:rPr lang="en-US" sz="1800" dirty="0" smtClean="0">
                <a:solidFill>
                  <a:schemeClr val="bg1"/>
                </a:solidFill>
              </a:rPr>
              <a:t>needs: launch of a new </a:t>
            </a:r>
            <a:r>
              <a:rPr lang="en-GB" sz="1800" dirty="0" smtClean="0">
                <a:solidFill>
                  <a:schemeClr val="bg1"/>
                </a:solidFill>
              </a:rPr>
              <a:t>in-context link </a:t>
            </a:r>
            <a:r>
              <a:rPr lang="en-GB" sz="1800" smtClean="0">
                <a:solidFill>
                  <a:schemeClr val="bg1"/>
                </a:solidFill>
              </a:rPr>
              <a:t>between 2 </a:t>
            </a:r>
            <a:r>
              <a:rPr lang="en-GB" sz="1800" dirty="0" smtClean="0">
                <a:solidFill>
                  <a:schemeClr val="bg1"/>
                </a:solidFill>
              </a:rPr>
              <a:t>EPR systems and CMC</a:t>
            </a:r>
            <a:endParaRPr sz="1800" dirty="0">
              <a:solidFill>
                <a:schemeClr val="bg1"/>
              </a:solidFill>
            </a:endParaRPr>
          </a:p>
        </p:txBody>
      </p:sp>
      <p:sp>
        <p:nvSpPr>
          <p:cNvPr id="57" name="Text Placeholder 2"/>
          <p:cNvSpPr>
            <a:spLocks noGrp="1"/>
          </p:cNvSpPr>
          <p:nvPr>
            <p:ph type="body" idx="21"/>
          </p:nvPr>
        </p:nvSpPr>
        <p:spPr>
          <a:xfrm>
            <a:off x="193429" y="5684106"/>
            <a:ext cx="4545626" cy="42693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Autofit/>
          </a:bodyPr>
          <a:lstStyle>
            <a:lvl1pPr algn="just">
              <a:defRPr sz="1100"/>
            </a:lvl1pPr>
          </a:lstStyle>
          <a:p>
            <a:r>
              <a:rPr sz="1600" dirty="0">
                <a:solidFill>
                  <a:srgbClr val="0070C0"/>
                </a:solidFill>
              </a:rPr>
              <a:t>S </a:t>
            </a:r>
            <a:r>
              <a:rPr sz="1600" dirty="0" smtClean="0">
                <a:solidFill>
                  <a:srgbClr val="0070C0"/>
                </a:solidFill>
              </a:rPr>
              <a:t>Whitehouse</a:t>
            </a:r>
            <a:r>
              <a:rPr lang="en-GB" sz="1600" dirty="0" smtClean="0">
                <a:solidFill>
                  <a:srgbClr val="0070C0"/>
                </a:solidFill>
              </a:rPr>
              <a:t> (CNS)</a:t>
            </a:r>
            <a:r>
              <a:rPr sz="1600" dirty="0" smtClean="0">
                <a:solidFill>
                  <a:srgbClr val="0070C0"/>
                </a:solidFill>
              </a:rPr>
              <a:t> </a:t>
            </a:r>
            <a:r>
              <a:rPr sz="1600" dirty="0" err="1">
                <a:solidFill>
                  <a:srgbClr val="0070C0"/>
                </a:solidFill>
              </a:rPr>
              <a:t>Dr</a:t>
            </a:r>
            <a:r>
              <a:rPr sz="1600" dirty="0">
                <a:solidFill>
                  <a:srgbClr val="0070C0"/>
                </a:solidFill>
              </a:rPr>
              <a:t> D Swann &amp; K </a:t>
            </a:r>
            <a:r>
              <a:rPr sz="1600" dirty="0" smtClean="0">
                <a:solidFill>
                  <a:srgbClr val="0070C0"/>
                </a:solidFill>
              </a:rPr>
              <a:t>Curant</a:t>
            </a:r>
            <a:endParaRPr lang="en-GB" sz="1600" dirty="0" smtClean="0">
              <a:solidFill>
                <a:srgbClr val="0070C0"/>
              </a:solidFill>
            </a:endParaRPr>
          </a:p>
          <a:p>
            <a:r>
              <a:rPr sz="1600" dirty="0" smtClean="0">
                <a:solidFill>
                  <a:srgbClr val="0070C0"/>
                </a:solidFill>
              </a:rPr>
              <a:t>Palliative </a:t>
            </a:r>
            <a:r>
              <a:rPr sz="1600" dirty="0">
                <a:solidFill>
                  <a:srgbClr val="0070C0"/>
                </a:solidFill>
              </a:rPr>
              <a:t>Care Team</a:t>
            </a:r>
          </a:p>
        </p:txBody>
      </p:sp>
      <p:sp>
        <p:nvSpPr>
          <p:cNvPr id="58" name="Text Placeholder 3"/>
          <p:cNvSpPr>
            <a:spLocks noGrp="1"/>
          </p:cNvSpPr>
          <p:nvPr>
            <p:ph type="body" idx="22"/>
          </p:nvPr>
        </p:nvSpPr>
        <p:spPr>
          <a:xfrm>
            <a:off x="193429" y="6321336"/>
            <a:ext cx="2879726" cy="42693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>
              <a:defRPr sz="1100"/>
            </a:pPr>
            <a:r>
              <a:rPr lang="en-GB" sz="1400" b="1" dirty="0" smtClean="0">
                <a:solidFill>
                  <a:srgbClr val="0070C0"/>
                </a:solidFill>
              </a:rPr>
              <a:t>6</a:t>
            </a:r>
            <a:r>
              <a:rPr lang="en-GB" sz="1400" b="1" baseline="30000" dirty="0" smtClean="0">
                <a:solidFill>
                  <a:srgbClr val="0070C0"/>
                </a:solidFill>
              </a:rPr>
              <a:t>th</a:t>
            </a:r>
            <a:r>
              <a:rPr lang="en-GB" sz="1400" b="1" dirty="0" smtClean="0">
                <a:solidFill>
                  <a:srgbClr val="0070C0"/>
                </a:solidFill>
              </a:rPr>
              <a:t> July</a:t>
            </a:r>
            <a:r>
              <a:rPr sz="1400" b="1" dirty="0" smtClean="0">
                <a:solidFill>
                  <a:srgbClr val="0070C0"/>
                </a:solidFill>
              </a:rPr>
              <a:t> </a:t>
            </a:r>
            <a:r>
              <a:rPr sz="1400" b="1" dirty="0">
                <a:solidFill>
                  <a:srgbClr val="0070C0"/>
                </a:solidFill>
              </a:rPr>
              <a:t>2021</a:t>
            </a:r>
          </a:p>
        </p:txBody>
      </p:sp>
      <p:sp>
        <p:nvSpPr>
          <p:cNvPr id="59" name="Title 4"/>
          <p:cNvSpPr txBox="1">
            <a:spLocks noGrp="1"/>
          </p:cNvSpPr>
          <p:nvPr>
            <p:ph type="ctrTitle"/>
          </p:nvPr>
        </p:nvSpPr>
        <p:spPr>
          <a:xfrm>
            <a:off x="237755" y="3445240"/>
            <a:ext cx="8229601" cy="36989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/>
            </a:lvl1pPr>
          </a:lstStyle>
          <a:p>
            <a:r>
              <a:rPr sz="1600" dirty="0">
                <a:solidFill>
                  <a:schemeClr val="bg1"/>
                </a:solidFill>
              </a:rPr>
              <a:t>Croydon University Hospital </a:t>
            </a:r>
            <a:r>
              <a:rPr sz="1600" dirty="0" smtClean="0">
                <a:solidFill>
                  <a:schemeClr val="bg1"/>
                </a:solidFill>
              </a:rPr>
              <a:t>C</a:t>
            </a:r>
            <a:r>
              <a:rPr lang="en-GB" sz="1600" dirty="0" smtClean="0">
                <a:solidFill>
                  <a:schemeClr val="bg1"/>
                </a:solidFill>
              </a:rPr>
              <a:t>MCR</a:t>
            </a:r>
            <a:r>
              <a:rPr sz="1600" dirty="0" smtClean="0">
                <a:solidFill>
                  <a:schemeClr val="bg1"/>
                </a:solidFill>
              </a:rPr>
              <a:t> </a:t>
            </a:r>
            <a:r>
              <a:rPr sz="1600" dirty="0">
                <a:solidFill>
                  <a:schemeClr val="bg1"/>
                </a:solidFill>
              </a:rPr>
              <a:t>Accelerator Project</a:t>
            </a:r>
          </a:p>
        </p:txBody>
      </p:sp>
    </p:spTree>
  </p:cSld>
  <p:clrMapOvr>
    <a:masterClrMapping/>
  </p:clrMapOvr>
  <p:transition spd="med" advTm="2615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Identified priorities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Tidy up the CMC users database and remove the inactive accounts</a:t>
            </a:r>
          </a:p>
          <a:p>
            <a:r>
              <a:rPr lang="en-US" b="0" dirty="0" smtClean="0"/>
              <a:t>Develop a process to inform CMC of Trust leavers </a:t>
            </a:r>
            <a:endParaRPr lang="en-US" b="0" dirty="0"/>
          </a:p>
          <a:p>
            <a:r>
              <a:rPr lang="en-US" b="0" dirty="0" smtClean="0"/>
              <a:t>Promote a system for hospital and community teams to be able </a:t>
            </a:r>
            <a:r>
              <a:rPr lang="en-US" b="0" dirty="0"/>
              <a:t>to read CMC records </a:t>
            </a:r>
            <a:r>
              <a:rPr lang="en-US" b="0" dirty="0" smtClean="0"/>
              <a:t>as easily as possible </a:t>
            </a:r>
            <a:endParaRPr lang="en-US" b="0" dirty="0"/>
          </a:p>
          <a:p>
            <a:r>
              <a:rPr lang="en-US" b="0" dirty="0" smtClean="0"/>
              <a:t>Establish training and use of the newly developed in-context </a:t>
            </a:r>
            <a:r>
              <a:rPr lang="en-US" b="0" dirty="0"/>
              <a:t>link between community and hospital EPR systems and CMC launched Dec </a:t>
            </a:r>
            <a:r>
              <a:rPr lang="en-US" b="0" dirty="0" smtClean="0"/>
              <a:t>2020</a:t>
            </a:r>
          </a:p>
          <a:p>
            <a:r>
              <a:rPr lang="en-GB" b="0" dirty="0" smtClean="0"/>
              <a:t>Ensure that urgent </a:t>
            </a:r>
            <a:r>
              <a:rPr lang="en-GB" b="0" dirty="0"/>
              <a:t>care services </a:t>
            </a:r>
            <a:r>
              <a:rPr lang="en-GB" b="0" dirty="0" smtClean="0"/>
              <a:t>have access to contemporaneous CMC records </a:t>
            </a:r>
            <a:r>
              <a:rPr lang="en-GB" b="0" dirty="0"/>
              <a:t>of patients’ wishes and preferences </a:t>
            </a:r>
            <a:r>
              <a:rPr lang="en-GB" b="0" dirty="0" smtClean="0"/>
              <a:t>to be able to inform </a:t>
            </a:r>
            <a:r>
              <a:rPr lang="en-GB" b="0" dirty="0"/>
              <a:t>clinical decision-making</a:t>
            </a:r>
          </a:p>
          <a:p>
            <a:endParaRPr lang="en-US" b="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4222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Baseline Data Feb 2021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939" y="2025445"/>
            <a:ext cx="8229601" cy="3940140"/>
          </a:xfrm>
        </p:spPr>
        <p:txBody>
          <a:bodyPr/>
          <a:lstStyle/>
          <a:p>
            <a:r>
              <a:rPr lang="en-GB" b="0" dirty="0" smtClean="0"/>
              <a:t>1.8</a:t>
            </a:r>
            <a:r>
              <a:rPr lang="en-GB" b="0" dirty="0" smtClean="0"/>
              <a:t>% of patients with a Croydon GP had a CMCR </a:t>
            </a:r>
            <a:endParaRPr lang="en-GB" b="0" dirty="0" smtClean="0"/>
          </a:p>
          <a:p>
            <a:r>
              <a:rPr lang="en-GB" b="0" dirty="0" smtClean="0"/>
              <a:t>Total Croydon CMC registered users: 228</a:t>
            </a:r>
            <a:endParaRPr lang="en-GB" b="0" dirty="0"/>
          </a:p>
          <a:p>
            <a:r>
              <a:rPr lang="en-GB" b="0" dirty="0" smtClean="0"/>
              <a:t>30% </a:t>
            </a:r>
            <a:r>
              <a:rPr lang="en-GB" b="0" dirty="0" smtClean="0"/>
              <a:t>had </a:t>
            </a:r>
            <a:r>
              <a:rPr lang="en-GB" b="0" dirty="0" smtClean="0"/>
              <a:t>not logged in </a:t>
            </a:r>
            <a:r>
              <a:rPr lang="en-GB" b="0" dirty="0" smtClean="0"/>
              <a:t>over the </a:t>
            </a:r>
            <a:r>
              <a:rPr lang="en-GB" b="0" dirty="0" smtClean="0"/>
              <a:t>last </a:t>
            </a:r>
            <a:r>
              <a:rPr lang="en-GB" b="0" dirty="0" smtClean="0"/>
              <a:t>2 years </a:t>
            </a:r>
            <a:r>
              <a:rPr lang="en-GB" b="0" dirty="0" smtClean="0"/>
              <a:t>(69)</a:t>
            </a:r>
          </a:p>
          <a:p>
            <a:r>
              <a:rPr lang="en-GB" b="0" dirty="0" smtClean="0"/>
              <a:t>20</a:t>
            </a:r>
            <a:r>
              <a:rPr lang="en-GB" b="0" dirty="0" smtClean="0"/>
              <a:t>% </a:t>
            </a:r>
            <a:r>
              <a:rPr lang="en-GB" b="0" dirty="0" smtClean="0"/>
              <a:t>no activity since </a:t>
            </a:r>
            <a:r>
              <a:rPr lang="en-GB" b="0" dirty="0"/>
              <a:t>2015 (47) </a:t>
            </a:r>
            <a:endParaRPr lang="en-GB" b="0" dirty="0" smtClean="0"/>
          </a:p>
          <a:p>
            <a:r>
              <a:rPr lang="en-GB" b="0" dirty="0" smtClean="0"/>
              <a:t>E</a:t>
            </a:r>
            <a:r>
              <a:rPr lang="en-GB" b="0" dirty="0" smtClean="0"/>
              <a:t>vidence that CMC records have not been updated </a:t>
            </a:r>
            <a:r>
              <a:rPr lang="en-GB" b="0" dirty="0" smtClean="0"/>
              <a:t>for </a:t>
            </a:r>
            <a:r>
              <a:rPr lang="en-GB" b="0" dirty="0" smtClean="0"/>
              <a:t>several years</a:t>
            </a:r>
          </a:p>
          <a:p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2993733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Method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Methods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74" name="Championing CMCR…"/>
          <p:cNvSpPr txBox="1">
            <a:spLocks noGrp="1"/>
          </p:cNvSpPr>
          <p:nvPr>
            <p:ph type="body" idx="1"/>
          </p:nvPr>
        </p:nvSpPr>
        <p:spPr>
          <a:xfrm>
            <a:off x="449939" y="2031195"/>
            <a:ext cx="8376009" cy="346804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endParaRPr b="0" dirty="0"/>
          </a:p>
          <a:p>
            <a:pPr>
              <a:buClrTx/>
            </a:pPr>
            <a:r>
              <a:rPr lang="en-GB" b="0" dirty="0" smtClean="0"/>
              <a:t>Obtained baseline user activity from CMC prior to and following the launch of the </a:t>
            </a:r>
            <a:r>
              <a:rPr lang="en-GB" b="0" dirty="0" err="1" smtClean="0"/>
              <a:t>CyC</a:t>
            </a:r>
            <a:r>
              <a:rPr lang="en-GB" b="0" dirty="0" smtClean="0"/>
              <a:t> /CMC Link </a:t>
            </a:r>
          </a:p>
          <a:p>
            <a:pPr>
              <a:buClrTx/>
            </a:pPr>
            <a:r>
              <a:rPr lang="en-GB" b="0" dirty="0" smtClean="0"/>
              <a:t>Removed inactive users</a:t>
            </a:r>
            <a:endParaRPr lang="en-GB" b="0" dirty="0" smtClean="0"/>
          </a:p>
          <a:p>
            <a:pPr>
              <a:buClrTx/>
            </a:pPr>
            <a:r>
              <a:rPr b="0" dirty="0" err="1" smtClean="0"/>
              <a:t>Identif</a:t>
            </a:r>
            <a:r>
              <a:rPr lang="en-GB" b="0" dirty="0" err="1" smtClean="0"/>
              <a:t>ied</a:t>
            </a:r>
            <a:r>
              <a:rPr lang="en-GB" b="0" dirty="0" smtClean="0"/>
              <a:t> and trained CMC champions to promote in their clinical areas </a:t>
            </a:r>
          </a:p>
          <a:p>
            <a:pPr>
              <a:buClrTx/>
            </a:pPr>
            <a:r>
              <a:rPr lang="en-GB" b="0" dirty="0" smtClean="0"/>
              <a:t>Created opportunities to demonstrate use of CMC to </a:t>
            </a:r>
            <a:r>
              <a:rPr lang="en-GB" b="0" dirty="0" smtClean="0"/>
              <a:t>increase </a:t>
            </a:r>
            <a:r>
              <a:rPr lang="en-GB" b="0" dirty="0" smtClean="0"/>
              <a:t>awareness and ensure </a:t>
            </a:r>
            <a:r>
              <a:rPr lang="en-GB" b="0" dirty="0" smtClean="0"/>
              <a:t>information </a:t>
            </a:r>
            <a:r>
              <a:rPr lang="en-GB" b="0" dirty="0" smtClean="0"/>
              <a:t>was </a:t>
            </a:r>
            <a:r>
              <a:rPr lang="en-GB" b="0" dirty="0" smtClean="0"/>
              <a:t>disseminated across </a:t>
            </a:r>
            <a:r>
              <a:rPr lang="en-GB" b="0" dirty="0" smtClean="0"/>
              <a:t>care settings </a:t>
            </a:r>
            <a:endParaRPr b="0" dirty="0"/>
          </a:p>
          <a:p>
            <a:pPr>
              <a:buClrTx/>
            </a:pPr>
            <a:r>
              <a:rPr lang="en-GB" b="0" dirty="0" smtClean="0"/>
              <a:t>Targeted </a:t>
            </a:r>
            <a:r>
              <a:rPr lang="en-GB" b="0" dirty="0" smtClean="0"/>
              <a:t>t</a:t>
            </a:r>
            <a:r>
              <a:rPr b="0" dirty="0" smtClean="0"/>
              <a:t>raining</a:t>
            </a:r>
            <a:r>
              <a:rPr lang="en-GB" b="0" dirty="0" smtClean="0"/>
              <a:t> </a:t>
            </a:r>
            <a:r>
              <a:rPr lang="en-GB" b="0" dirty="0" smtClean="0"/>
              <a:t>for specific clinical teams</a:t>
            </a:r>
          </a:p>
          <a:p>
            <a:pPr>
              <a:buClrTx/>
            </a:pPr>
            <a:r>
              <a:rPr lang="en-GB" b="0" dirty="0" smtClean="0"/>
              <a:t>Circulated posters with QR code to easily access CMC for log-ins provided by another project (with thanks)</a:t>
            </a:r>
            <a:endParaRPr b="0" dirty="0"/>
          </a:p>
          <a:p>
            <a:pPr>
              <a:buClrTx/>
            </a:pPr>
            <a:endParaRPr b="0" dirty="0"/>
          </a:p>
        </p:txBody>
      </p:sp>
    </p:spTree>
  </p:cSld>
  <p:clrMapOvr>
    <a:masterClrMapping/>
  </p:clrMapOvr>
  <p:transition spd="med" advTm="1509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227009" y="544286"/>
            <a:ext cx="6272373" cy="52579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algn="l"/>
            <a:r>
              <a:rPr lang="en-GB" dirty="0" smtClean="0">
                <a:solidFill>
                  <a:srgbClr val="0070C0"/>
                </a:solidFill>
              </a:rPr>
              <a:t>Launch of in-context link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7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227009" y="1278271"/>
            <a:ext cx="8575189" cy="5375446"/>
          </a:xfrm>
          <a:prstGeom prst="rect">
            <a:avLst/>
          </a:prstGeom>
        </p:spPr>
        <p:txBody>
          <a:bodyPr numCol="2">
            <a:normAutofit/>
          </a:bodyPr>
          <a:lstStyle/>
          <a:p>
            <a:pPr marL="571500" lvl="1" indent="-171450"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400"/>
            </a:pPr>
            <a:endParaRPr lang="en-GB" sz="2000" b="0" dirty="0" smtClean="0">
              <a:solidFill>
                <a:schemeClr val="tx1"/>
              </a:solidFill>
            </a:endParaRPr>
          </a:p>
          <a:p>
            <a:pPr marL="571500" lvl="1" indent="-171450"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400"/>
            </a:pPr>
            <a:endParaRPr lang="en-GB" sz="2000" b="0" dirty="0">
              <a:solidFill>
                <a:schemeClr val="tx1"/>
              </a:solidFill>
            </a:endParaRPr>
          </a:p>
          <a:p>
            <a:pPr marL="571500" lvl="1" indent="-171450"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400"/>
            </a:pPr>
            <a:r>
              <a:rPr lang="en-GB" sz="2000" b="0" dirty="0" smtClean="0">
                <a:solidFill>
                  <a:schemeClr val="tx1"/>
                </a:solidFill>
              </a:rPr>
              <a:t>Dec </a:t>
            </a:r>
            <a:r>
              <a:rPr lang="en-GB" sz="2000" b="0" dirty="0" smtClean="0">
                <a:solidFill>
                  <a:schemeClr val="tx1"/>
                </a:solidFill>
              </a:rPr>
              <a:t>2020: </a:t>
            </a:r>
            <a:r>
              <a:rPr lang="en-GB" sz="2000" b="0" dirty="0" smtClean="0">
                <a:solidFill>
                  <a:schemeClr val="tx1"/>
                </a:solidFill>
              </a:rPr>
              <a:t>link </a:t>
            </a:r>
            <a:r>
              <a:rPr lang="en-GB" sz="2000" b="0" dirty="0" smtClean="0">
                <a:solidFill>
                  <a:schemeClr val="tx1"/>
                </a:solidFill>
              </a:rPr>
              <a:t>between </a:t>
            </a:r>
            <a:r>
              <a:rPr lang="en-GB" sz="2000" b="0" dirty="0" smtClean="0">
                <a:solidFill>
                  <a:schemeClr val="tx1"/>
                </a:solidFill>
              </a:rPr>
              <a:t>CMC and both community and hospital EPR systems went live- single log in</a:t>
            </a:r>
          </a:p>
          <a:p>
            <a:pPr marL="571500" lvl="1" indent="-171450"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400"/>
            </a:pPr>
            <a:r>
              <a:rPr lang="en-GB" sz="2000" b="0" dirty="0" smtClean="0">
                <a:solidFill>
                  <a:schemeClr val="tx1"/>
                </a:solidFill>
              </a:rPr>
              <a:t>Training programme developed prior to the launch delivered to A&amp;E Clinical Governance, new A&amp;E doctor’s induction, elderly care teams and AOS </a:t>
            </a:r>
            <a:endParaRPr lang="en-GB" sz="2000" b="0" dirty="0">
              <a:solidFill>
                <a:schemeClr val="tx1"/>
              </a:solidFill>
            </a:endParaRPr>
          </a:p>
          <a:p>
            <a:pPr marL="571500" lvl="1" indent="-171450"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400"/>
            </a:pPr>
            <a:r>
              <a:rPr lang="en-US" sz="2000" b="0" dirty="0" smtClean="0"/>
              <a:t>CMC activity data re-</a:t>
            </a:r>
            <a:r>
              <a:rPr lang="en-US" sz="2000" b="0" dirty="0" err="1" smtClean="0"/>
              <a:t>analysed</a:t>
            </a:r>
            <a:r>
              <a:rPr lang="en-US" sz="2000" b="0" dirty="0" smtClean="0"/>
              <a:t> to assess improvement in uptake of access to the records after introduction of the link</a:t>
            </a:r>
            <a:endParaRPr lang="en-US" sz="2000" b="0" dirty="0"/>
          </a:p>
          <a:p>
            <a:pPr marL="0" indent="0">
              <a:spcBef>
                <a:spcPts val="300"/>
              </a:spcBef>
              <a:buClrTx/>
              <a:buNone/>
              <a:defRPr sz="1400"/>
            </a:pPr>
            <a:r>
              <a:rPr lang="en-GB" sz="2000" b="0" dirty="0" smtClean="0">
                <a:solidFill>
                  <a:schemeClr val="tx1"/>
                </a:solidFill>
              </a:rPr>
              <a:t> </a:t>
            </a:r>
            <a:endParaRPr lang="en-GB" sz="2000" b="0" dirty="0">
              <a:solidFill>
                <a:schemeClr val="tx1"/>
              </a:solidFill>
            </a:endParaRPr>
          </a:p>
          <a:p>
            <a:pPr marL="0" indent="0">
              <a:spcBef>
                <a:spcPts val="300"/>
              </a:spcBef>
              <a:buNone/>
              <a:defRPr sz="1400"/>
            </a:pPr>
            <a:endParaRPr lang="en-GB" sz="1200" b="0" dirty="0" smtClean="0"/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  <a:defRPr sz="1400"/>
            </a:pPr>
            <a:endParaRPr lang="en-GB" sz="1200" b="0" dirty="0" smtClean="0"/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  <a:defRPr sz="1400"/>
            </a:pPr>
            <a:endParaRPr lang="en-GB" sz="1200" b="0" dirty="0" smtClean="0"/>
          </a:p>
          <a:p>
            <a:pPr marL="0" indent="0">
              <a:spcBef>
                <a:spcPts val="300"/>
              </a:spcBef>
              <a:buNone/>
              <a:defRPr sz="1400"/>
            </a:pPr>
            <a:endParaRPr lang="en-GB" sz="1200" b="0" dirty="0"/>
          </a:p>
        </p:txBody>
      </p:sp>
      <p:pic>
        <p:nvPicPr>
          <p:cNvPr id="9" name="Picture 8"/>
          <p:cNvPicPr/>
          <p:nvPr/>
        </p:nvPicPr>
        <p:blipFill rotWithShape="1">
          <a:blip r:embed="rId3"/>
          <a:srcRect t="32511" r="58935" b="16066"/>
          <a:stretch/>
        </p:blipFill>
        <p:spPr bwMode="auto">
          <a:xfrm>
            <a:off x="4442791" y="1211810"/>
            <a:ext cx="4171690" cy="25846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4"/>
          <a:srcRect l="40383" t="63973" r="41883" b="8410"/>
          <a:stretch/>
        </p:blipFill>
        <p:spPr bwMode="auto">
          <a:xfrm>
            <a:off x="5744112" y="3796507"/>
            <a:ext cx="2886704" cy="20465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5660136" y="1389888"/>
            <a:ext cx="694944" cy="224028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Arrow Connector 10"/>
          <p:cNvCxnSpPr/>
          <p:nvPr/>
        </p:nvCxnSpPr>
        <p:spPr>
          <a:xfrm flipH="1">
            <a:off x="6446520" y="1420004"/>
            <a:ext cx="52862" cy="3856084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Oval 13"/>
          <p:cNvSpPr/>
          <p:nvPr/>
        </p:nvSpPr>
        <p:spPr>
          <a:xfrm>
            <a:off x="5833872" y="5340096"/>
            <a:ext cx="1152144" cy="521208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4069168"/>
      </p:ext>
    </p:extLst>
  </p:cSld>
  <p:clrMapOvr>
    <a:masterClrMapping/>
  </p:clrMapOvr>
  <p:transition spd="med" advTm="43776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indings &amp; Interim Results"/>
          <p:cNvSpPr txBox="1">
            <a:spLocks noGrp="1"/>
          </p:cNvSpPr>
          <p:nvPr>
            <p:ph type="title"/>
          </p:nvPr>
        </p:nvSpPr>
        <p:spPr>
          <a:xfrm>
            <a:off x="330345" y="660164"/>
            <a:ext cx="6272374" cy="525791"/>
          </a:xfrm>
          <a:prstGeom prst="rect">
            <a:avLst/>
          </a:prstGeom>
        </p:spPr>
        <p:txBody>
          <a:bodyPr/>
          <a:lstStyle/>
          <a:p>
            <a:r>
              <a:rPr dirty="0" smtClean="0">
                <a:solidFill>
                  <a:srgbClr val="0070C0"/>
                </a:solidFill>
              </a:rPr>
              <a:t>Interim </a:t>
            </a:r>
            <a:r>
              <a:rPr dirty="0" err="1" smtClean="0">
                <a:solidFill>
                  <a:srgbClr val="0070C0"/>
                </a:solidFill>
              </a:rPr>
              <a:t>Resul</a:t>
            </a:r>
            <a:r>
              <a:rPr lang="en-GB" dirty="0" err="1" smtClean="0">
                <a:solidFill>
                  <a:srgbClr val="0070C0"/>
                </a:solidFill>
              </a:rPr>
              <a:t>ts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263" y="1472311"/>
            <a:ext cx="8168052" cy="4339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52</a:t>
            </a:r>
            <a:r>
              <a:rPr lang="en-US" dirty="0"/>
              <a:t>% increase in </a:t>
            </a:r>
            <a:r>
              <a:rPr lang="en-US" dirty="0" smtClean="0"/>
              <a:t>active users (21 over first 3 months (Feb to April 2021) (21 to 32)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CMC user database better reflects active user accounts </a:t>
            </a:r>
            <a:r>
              <a:rPr lang="en-US" dirty="0" smtClean="0"/>
              <a:t>&amp; </a:t>
            </a:r>
            <a:r>
              <a:rPr lang="en-US" dirty="0" smtClean="0"/>
              <a:t>summary of type of activity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Snowballing of interest </a:t>
            </a:r>
            <a:r>
              <a:rPr lang="en-US" dirty="0" smtClean="0"/>
              <a:t>in </a:t>
            </a:r>
            <a:r>
              <a:rPr lang="en-US" dirty="0" smtClean="0"/>
              <a:t>CMC- expressions from other services for training such </a:t>
            </a:r>
            <a:r>
              <a:rPr lang="en-US" dirty="0" smtClean="0"/>
              <a:t>as Speech &amp; Language Therapy &amp; Stroke Team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Comparison of </a:t>
            </a:r>
            <a:r>
              <a:rPr lang="en-US" dirty="0" smtClean="0"/>
              <a:t>CMC activity before and after launching the link has shown:</a:t>
            </a:r>
          </a:p>
          <a:p>
            <a:pPr marL="285750" lvl="7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7030A0"/>
                </a:solidFill>
              </a:rPr>
              <a:t>Increase in daily log-ins to CMCR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7030A0"/>
                </a:solidFill>
              </a:rPr>
              <a:t>Increase in Views of CMCR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7030A0"/>
                </a:solidFill>
              </a:rPr>
              <a:t>Increase in views of CMCR by urgent care and non-urgent care users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ransition spd="med" advTm="75172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39" y="238540"/>
            <a:ext cx="6596904" cy="15152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Comparison of CMC activity over time for all CHS/ CUH users combined</a:t>
            </a:r>
            <a:endParaRPr lang="en-GB" sz="24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7578874"/>
              </p:ext>
            </p:extLst>
          </p:nvPr>
        </p:nvGraphicFramePr>
        <p:xfrm>
          <a:off x="449938" y="1302026"/>
          <a:ext cx="7454347" cy="4580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56341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939" y="2035277"/>
            <a:ext cx="8229601" cy="3930308"/>
          </a:xfrm>
        </p:spPr>
        <p:txBody>
          <a:bodyPr>
            <a:normAutofit/>
          </a:bodyPr>
          <a:lstStyle/>
          <a:p>
            <a:r>
              <a:rPr lang="en-US" dirty="0" smtClean="0"/>
              <a:t>6 week unavailability </a:t>
            </a:r>
            <a:r>
              <a:rPr lang="en-US" dirty="0"/>
              <a:t>of the </a:t>
            </a:r>
            <a:r>
              <a:rPr lang="en-US" dirty="0" smtClean="0"/>
              <a:t>in-context link</a:t>
            </a:r>
            <a:r>
              <a:rPr lang="en-US" dirty="0"/>
              <a:t> </a:t>
            </a:r>
            <a:r>
              <a:rPr lang="en-US" dirty="0" smtClean="0"/>
              <a:t>and intermittent teething problems</a:t>
            </a:r>
          </a:p>
          <a:p>
            <a:r>
              <a:rPr lang="en-US" dirty="0" smtClean="0"/>
              <a:t>Log-in with CMC details at least once before using the in-context link </a:t>
            </a:r>
          </a:p>
          <a:p>
            <a:pPr lvl="0"/>
            <a:r>
              <a:rPr lang="en-GB" dirty="0" smtClean="0"/>
              <a:t>Covid-19 pandemic- getting staff engagement for training</a:t>
            </a:r>
          </a:p>
          <a:p>
            <a:pPr lvl="0"/>
            <a:r>
              <a:rPr lang="en-GB" dirty="0" smtClean="0"/>
              <a:t>Staff attending training but not obtaining their individual log-ins</a:t>
            </a:r>
            <a:endParaRPr lang="en-GB" dirty="0"/>
          </a:p>
          <a:p>
            <a:r>
              <a:rPr lang="en-GB" dirty="0" smtClean="0"/>
              <a:t>Time commitment ++ to clean up the databases and confirm users are still employed by </a:t>
            </a:r>
            <a:r>
              <a:rPr lang="en-GB" dirty="0" smtClean="0"/>
              <a:t>CHS</a:t>
            </a:r>
          </a:p>
          <a:p>
            <a:r>
              <a:rPr lang="en-GB" dirty="0" smtClean="0"/>
              <a:t>Duplication of staff records- </a:t>
            </a:r>
            <a:r>
              <a:rPr lang="en-GB" dirty="0"/>
              <a:t>some </a:t>
            </a:r>
            <a:r>
              <a:rPr lang="en-GB" dirty="0" smtClean="0"/>
              <a:t>CMC staff users </a:t>
            </a:r>
            <a:r>
              <a:rPr lang="en-GB" dirty="0"/>
              <a:t>on both CHS &amp; CUH </a:t>
            </a:r>
            <a:r>
              <a:rPr lang="en-GB" dirty="0" smtClean="0"/>
              <a:t>lists</a:t>
            </a:r>
          </a:p>
          <a:p>
            <a:pPr lvl="0"/>
            <a:r>
              <a:rPr lang="en-GB" dirty="0" smtClean="0"/>
              <a:t>Set up a robust mechanism to </a:t>
            </a:r>
            <a:r>
              <a:rPr lang="en-GB" dirty="0" smtClean="0"/>
              <a:t>clean up the CMC user list and inform  CMC of staff leavers once the project finishes</a:t>
            </a:r>
          </a:p>
          <a:p>
            <a:pPr lvl="0"/>
            <a:r>
              <a:rPr lang="en-GB" dirty="0" smtClean="0"/>
              <a:t>Sustainability of the project once the project ends</a:t>
            </a:r>
            <a:endParaRPr lang="en-GB" dirty="0" smtClean="0"/>
          </a:p>
          <a:p>
            <a:pPr lvl="0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12519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What Next?"/>
          <p:cNvSpPr txBox="1">
            <a:spLocks noGrp="1"/>
          </p:cNvSpPr>
          <p:nvPr>
            <p:ph type="title"/>
          </p:nvPr>
        </p:nvSpPr>
        <p:spPr>
          <a:xfrm>
            <a:off x="449939" y="798180"/>
            <a:ext cx="6272373" cy="525791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0070C0"/>
                </a:solidFill>
              </a:rPr>
              <a:t>What Next?</a:t>
            </a:r>
          </a:p>
        </p:txBody>
      </p:sp>
      <p:sp>
        <p:nvSpPr>
          <p:cNvPr id="80" name="Improve interface between care settings…"/>
          <p:cNvSpPr txBox="1">
            <a:spLocks noGrp="1"/>
          </p:cNvSpPr>
          <p:nvPr>
            <p:ph type="body" idx="1"/>
          </p:nvPr>
        </p:nvSpPr>
        <p:spPr>
          <a:xfrm>
            <a:off x="449939" y="1875747"/>
            <a:ext cx="8229601" cy="346804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Tx/>
            </a:pPr>
            <a:r>
              <a:rPr lang="en-US" b="0" dirty="0" smtClean="0"/>
              <a:t>Presented findings at CHS Research and Development day (June 2020)</a:t>
            </a:r>
          </a:p>
          <a:p>
            <a:pPr>
              <a:buClrTx/>
            </a:pPr>
            <a:r>
              <a:rPr lang="en-US" b="0" dirty="0" smtClean="0"/>
              <a:t>Identify </a:t>
            </a:r>
            <a:r>
              <a:rPr lang="en-US" b="0" dirty="0" smtClean="0"/>
              <a:t>new areas to promote </a:t>
            </a:r>
            <a:r>
              <a:rPr lang="en-US" b="0" dirty="0" smtClean="0"/>
              <a:t>CMC usage across the Trust</a:t>
            </a:r>
          </a:p>
          <a:p>
            <a:pPr>
              <a:buClrTx/>
            </a:pPr>
            <a:r>
              <a:rPr lang="en-US" b="0" dirty="0" smtClean="0"/>
              <a:t>Teach new doctor’s in August 2020 and facilitate them obtaining log-ins </a:t>
            </a:r>
            <a:endParaRPr lang="en-US" b="0" dirty="0" smtClean="0"/>
          </a:p>
          <a:p>
            <a:pPr>
              <a:buClrTx/>
            </a:pPr>
            <a:r>
              <a:rPr b="0" dirty="0" smtClean="0"/>
              <a:t>Improve </a:t>
            </a:r>
            <a:r>
              <a:rPr lang="en-GB" b="0" dirty="0" smtClean="0"/>
              <a:t>the </a:t>
            </a:r>
            <a:r>
              <a:rPr b="0" dirty="0" smtClean="0"/>
              <a:t>interface between care settings</a:t>
            </a:r>
            <a:r>
              <a:rPr lang="en-GB" b="0" dirty="0" smtClean="0"/>
              <a:t> and transfer of patient information</a:t>
            </a:r>
            <a:endParaRPr b="0" dirty="0" smtClean="0"/>
          </a:p>
          <a:p>
            <a:pPr>
              <a:buClrTx/>
            </a:pPr>
            <a:r>
              <a:rPr b="0" dirty="0" smtClean="0"/>
              <a:t>Improve functionality of </a:t>
            </a:r>
            <a:r>
              <a:rPr lang="en-GB" b="0" dirty="0" smtClean="0"/>
              <a:t>the </a:t>
            </a:r>
            <a:r>
              <a:rPr b="0" dirty="0" smtClean="0"/>
              <a:t>in-context </a:t>
            </a:r>
            <a:r>
              <a:rPr b="0" dirty="0" smtClean="0"/>
              <a:t>link</a:t>
            </a:r>
            <a:endParaRPr lang="en-GB" b="0" dirty="0" smtClean="0"/>
          </a:p>
          <a:p>
            <a:pPr>
              <a:buClrTx/>
            </a:pPr>
            <a:r>
              <a:rPr lang="en-GB" b="0" dirty="0" smtClean="0"/>
              <a:t>I</a:t>
            </a:r>
            <a:r>
              <a:rPr lang="en-GB" b="0" dirty="0" smtClean="0"/>
              <a:t>nform the commissioning process of and development of a dynamic integrated (Urgent ) care plan</a:t>
            </a:r>
            <a:endParaRPr b="0" dirty="0" smtClean="0"/>
          </a:p>
        </p:txBody>
      </p:sp>
    </p:spTree>
  </p:cSld>
  <p:clrMapOvr>
    <a:masterClrMapping/>
  </p:clrMapOvr>
  <p:transition spd="med" advTm="29118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3"/>
          <p:cNvSpPr/>
          <p:nvPr/>
        </p:nvSpPr>
        <p:spPr>
          <a:xfrm>
            <a:off x="68" y="1558872"/>
            <a:ext cx="3693158" cy="1141304"/>
          </a:xfrm>
          <a:prstGeom prst="rect">
            <a:avLst/>
          </a:prstGeom>
          <a:solidFill>
            <a:srgbClr val="41B6E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Frutiger"/>
                <a:ea typeface="Frutiger"/>
                <a:cs typeface="Frutiger"/>
                <a:sym typeface="Frutiger"/>
              </a:defRPr>
            </a:pPr>
            <a:endParaRPr/>
          </a:p>
        </p:txBody>
      </p:sp>
      <p:sp>
        <p:nvSpPr>
          <p:cNvPr id="87" name="Round Single Corner Rectangle 4"/>
          <p:cNvSpPr/>
          <p:nvPr/>
        </p:nvSpPr>
        <p:spPr>
          <a:xfrm rot="10800000" flipH="1">
            <a:off x="-1883" y="2698600"/>
            <a:ext cx="3695109" cy="323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653" y="0"/>
                </a:lnTo>
                <a:cubicBezTo>
                  <a:pt x="21176" y="0"/>
                  <a:pt x="21600" y="4835"/>
                  <a:pt x="21600" y="1080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72C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Frutiger"/>
                <a:ea typeface="Frutiger"/>
                <a:cs typeface="Frutiger"/>
                <a:sym typeface="Frutiger"/>
              </a:defRPr>
            </a:pPr>
            <a:endParaRPr/>
          </a:p>
        </p:txBody>
      </p:sp>
      <p:sp>
        <p:nvSpPr>
          <p:cNvPr id="88" name="Subtitle 1"/>
          <p:cNvSpPr txBox="1">
            <a:spLocks noGrp="1"/>
          </p:cNvSpPr>
          <p:nvPr>
            <p:ph type="body" sz="quarter" idx="1"/>
          </p:nvPr>
        </p:nvSpPr>
        <p:spPr>
          <a:xfrm>
            <a:off x="416558" y="3291230"/>
            <a:ext cx="7831329" cy="1422251"/>
          </a:xfrm>
          <a:prstGeom prst="rect">
            <a:avLst/>
          </a:prstGeom>
        </p:spPr>
        <p:txBody>
          <a:bodyPr/>
          <a:lstStyle/>
          <a:p>
            <a:pPr>
              <a:defRPr sz="1400"/>
            </a:pPr>
            <a:r>
              <a:rPr dirty="0"/>
              <a:t>Stella Whitehouse, CNS, </a:t>
            </a:r>
            <a:r>
              <a:rPr dirty="0" err="1"/>
              <a:t>Dr</a:t>
            </a:r>
            <a:r>
              <a:rPr dirty="0"/>
              <a:t> Debra Swann &amp; Kelly Curant, Administrator &amp; MDT </a:t>
            </a:r>
            <a:r>
              <a:rPr dirty="0" smtClean="0"/>
              <a:t>Co-</a:t>
            </a:r>
            <a:r>
              <a:rPr dirty="0" err="1" smtClean="0"/>
              <a:t>ordinator</a:t>
            </a:r>
            <a:r>
              <a:rPr dirty="0" smtClean="0"/>
              <a:t> </a:t>
            </a:r>
            <a:r>
              <a:rPr dirty="0"/>
              <a:t>Palliative Care Team</a:t>
            </a:r>
          </a:p>
          <a:p>
            <a:pPr>
              <a:defRPr sz="1400"/>
            </a:pPr>
            <a:endParaRPr dirty="0"/>
          </a:p>
          <a:p>
            <a:pPr>
              <a:defRPr sz="1400"/>
            </a:pPr>
            <a:r>
              <a:rPr dirty="0"/>
              <a:t>020 8401 3000 </a:t>
            </a:r>
            <a:r>
              <a:rPr dirty="0" err="1"/>
              <a:t>ext</a:t>
            </a:r>
            <a:r>
              <a:rPr dirty="0"/>
              <a:t> 4906, Bleep 320</a:t>
            </a:r>
          </a:p>
          <a:p>
            <a:pPr>
              <a:defRPr sz="1400"/>
            </a:pP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ch-tr.palliativecareteam@nhs.net</a:t>
            </a:r>
          </a:p>
        </p:txBody>
      </p:sp>
      <p:sp>
        <p:nvSpPr>
          <p:cNvPr id="89" name="Text Placeholder 2"/>
          <p:cNvSpPr>
            <a:spLocks noGrp="1"/>
          </p:cNvSpPr>
          <p:nvPr>
            <p:ph type="body" idx="21"/>
          </p:nvPr>
        </p:nvSpPr>
        <p:spPr>
          <a:xfrm>
            <a:off x="409575" y="1865124"/>
            <a:ext cx="2618633" cy="71182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b="0" dirty="0" smtClean="0"/>
              <a:t>Setting</a:t>
            </a:r>
          </a:p>
          <a:p>
            <a:r>
              <a:rPr lang="en-GB" sz="2400" b="0" dirty="0" smtClean="0"/>
              <a:t>History to CMC in Croydon</a:t>
            </a:r>
          </a:p>
          <a:p>
            <a:r>
              <a:rPr lang="en-GB" sz="2400" b="0" dirty="0" smtClean="0"/>
              <a:t>Rationale for the CMC Accelerator project</a:t>
            </a:r>
          </a:p>
          <a:p>
            <a:r>
              <a:rPr lang="en-GB" sz="2400" b="0" dirty="0" smtClean="0"/>
              <a:t>Interim results</a:t>
            </a:r>
          </a:p>
          <a:p>
            <a:r>
              <a:rPr lang="en-GB" sz="2400" b="0" dirty="0" smtClean="0"/>
              <a:t>Challenges and Rewards to date</a:t>
            </a:r>
          </a:p>
          <a:p>
            <a:r>
              <a:rPr lang="en-GB" sz="2400" b="0" dirty="0" smtClean="0"/>
              <a:t>What next?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29206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What is CMCR?"/>
          <p:cNvSpPr txBox="1">
            <a:spLocks noGrp="1"/>
          </p:cNvSpPr>
          <p:nvPr>
            <p:ph type="title"/>
          </p:nvPr>
        </p:nvSpPr>
        <p:spPr>
          <a:xfrm>
            <a:off x="422506" y="834756"/>
            <a:ext cx="5740901" cy="52579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sz="2000" dirty="0"/>
              <a:t>What </a:t>
            </a:r>
            <a:r>
              <a:rPr sz="2000" dirty="0" smtClean="0"/>
              <a:t>is</a:t>
            </a:r>
            <a:r>
              <a:rPr lang="en-GB" sz="2000" dirty="0" smtClean="0"/>
              <a:t> a</a:t>
            </a:r>
            <a:r>
              <a:rPr sz="2000" dirty="0" smtClean="0"/>
              <a:t> </a:t>
            </a:r>
            <a:r>
              <a:rPr lang="en-GB" sz="2000" dirty="0" smtClean="0"/>
              <a:t>Coordinate my Care Record (</a:t>
            </a:r>
            <a:r>
              <a:rPr sz="2000" dirty="0" smtClean="0"/>
              <a:t>CMCR</a:t>
            </a:r>
            <a:r>
              <a:rPr lang="en-GB" sz="2000" dirty="0" smtClean="0"/>
              <a:t>)</a:t>
            </a:r>
            <a:r>
              <a:rPr sz="2000" dirty="0" smtClean="0"/>
              <a:t>?</a:t>
            </a:r>
            <a:endParaRPr sz="2000" dirty="0"/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5"/>
          <a:stretch/>
        </p:blipFill>
        <p:spPr bwMode="auto">
          <a:xfrm>
            <a:off x="987552" y="1615098"/>
            <a:ext cx="6935277" cy="359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3262" y="5458968"/>
            <a:ext cx="6005725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  <a:hlinkClick r:id="rId3"/>
              </a:rPr>
              <a:t>https://www.coordinatemycare.co.uk/</a:t>
            </a:r>
            <a:endParaRPr kumimoji="0" lang="en-GB" sz="2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60313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AE16BA19-A113-4933-9A87-90DC2D9C613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FF"/>
                </a:solidFill>
              </a:rPr>
              <a:t>Coordinate My Care</a:t>
            </a:r>
            <a:r>
              <a:rPr lang="en-US" altLang="en-US" dirty="0" smtClean="0">
                <a:solidFill>
                  <a:srgbClr val="0000FF"/>
                </a:solidFill>
              </a:rPr>
              <a:t>: </a:t>
            </a:r>
            <a:endParaRPr lang="en-US" altLang="en-US" dirty="0">
              <a:solidFill>
                <a:srgbClr val="0000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9C8070-D471-48D2-A15C-0462052BF16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84468862"/>
              </p:ext>
            </p:extLst>
          </p:nvPr>
        </p:nvGraphicFramePr>
        <p:xfrm>
          <a:off x="1133061" y="1771650"/>
          <a:ext cx="7026965" cy="4738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B134E4C-60D2-42FF-A94D-F1992E33BB1E}"/>
              </a:ext>
            </a:extLst>
          </p:cNvPr>
          <p:cNvSpPr txBox="1"/>
          <p:nvPr/>
        </p:nvSpPr>
        <p:spPr>
          <a:xfrm>
            <a:off x="3624099" y="3131345"/>
            <a:ext cx="2051488" cy="14080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90"/>
                </a:solidFill>
                <a:latin typeface="Arial"/>
              </a:rPr>
              <a:t>Whole system</a:t>
            </a:r>
          </a:p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90"/>
                </a:solidFill>
                <a:latin typeface="Arial"/>
              </a:rPr>
              <a:t>SERVICE</a:t>
            </a:r>
          </a:p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90"/>
                </a:solidFill>
                <a:latin typeface="Arial"/>
              </a:rPr>
              <a:t> ‘Wrap-around’ engages</a:t>
            </a:r>
          </a:p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149" name="Picture 3">
            <a:extLst>
              <a:ext uri="{FF2B5EF4-FFF2-40B4-BE49-F238E27FC236}">
                <a16:creationId xmlns:a16="http://schemas.microsoft.com/office/drawing/2014/main" id="{ADFDD8FD-1263-412E-99C3-502069A2A5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4546998"/>
            <a:ext cx="1222395" cy="40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3764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39" y="334298"/>
            <a:ext cx="5841531" cy="80397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South West London Clinical Commissioning Group</a:t>
            </a:r>
            <a:br>
              <a:rPr lang="en-GB" dirty="0" smtClean="0"/>
            </a:b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6" name="Picture 5" descr="Map of London boroughs - royalty free editable vector map - Maproo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" y="1753739"/>
            <a:ext cx="5913419" cy="465585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/>
          <p:cNvSpPr/>
          <p:nvPr/>
        </p:nvSpPr>
        <p:spPr>
          <a:xfrm>
            <a:off x="3586125" y="5372099"/>
            <a:ext cx="738554" cy="422031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5" name="Picture 4" descr="South West London CCG Annual General Meeting (Sep 2020) - YouTube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0" t="26986" r="28079" b="11347"/>
          <a:stretch/>
        </p:blipFill>
        <p:spPr bwMode="auto">
          <a:xfrm>
            <a:off x="569208" y="1500699"/>
            <a:ext cx="7179894" cy="51619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Oval 2"/>
          <p:cNvSpPr/>
          <p:nvPr/>
        </p:nvSpPr>
        <p:spPr>
          <a:xfrm>
            <a:off x="4847303" y="4503174"/>
            <a:ext cx="816078" cy="550607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87595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452" y="1267705"/>
            <a:ext cx="6272373" cy="525791"/>
          </a:xfrm>
        </p:spPr>
        <p:txBody>
          <a:bodyPr/>
          <a:lstStyle/>
          <a:p>
            <a:r>
              <a:rPr lang="en-GB" dirty="0" smtClean="0"/>
              <a:t>London Borough of Croydon 2020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939" y="2057400"/>
            <a:ext cx="8229601" cy="3908185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Population: 388,563 </a:t>
            </a:r>
          </a:p>
          <a:p>
            <a:endParaRPr lang="en-GB" dirty="0" smtClean="0"/>
          </a:p>
          <a:p>
            <a:r>
              <a:rPr lang="en-GB" dirty="0" smtClean="0"/>
              <a:t>Males: 48.5% 			Ages: &gt;65 14%	16-64 64%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Ethnicity: </a:t>
            </a:r>
          </a:p>
          <a:p>
            <a:pPr lvl="1"/>
            <a:r>
              <a:rPr lang="en-GB" dirty="0" smtClean="0"/>
              <a:t>WB: 55% (85% </a:t>
            </a:r>
            <a:r>
              <a:rPr lang="en-GB" dirty="0" err="1" smtClean="0"/>
              <a:t>Eng</a:t>
            </a:r>
            <a:r>
              <a:rPr lang="en-GB" dirty="0" smtClean="0"/>
              <a:t>) (60% Lon)</a:t>
            </a:r>
          </a:p>
          <a:p>
            <a:pPr lvl="1"/>
            <a:r>
              <a:rPr lang="en-GB" dirty="0" smtClean="0"/>
              <a:t>BAME: 45% ( EU 10.8)</a:t>
            </a:r>
          </a:p>
          <a:p>
            <a:r>
              <a:rPr lang="en-GB" dirty="0"/>
              <a:t>Nationality:</a:t>
            </a:r>
          </a:p>
          <a:p>
            <a:pPr lvl="1"/>
            <a:r>
              <a:rPr lang="en-GB" dirty="0"/>
              <a:t>EU- 11%, S &amp; SE  Asian 4.6%, Sub Saharan Africa 1.5%, ROW 4.9%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Deprivation: </a:t>
            </a:r>
            <a:r>
              <a:rPr lang="en-US" dirty="0"/>
              <a:t>18.1% (69,576) of Croydon’s population are among the 20% most deprived </a:t>
            </a:r>
            <a:r>
              <a:rPr lang="en-US" dirty="0" smtClean="0"/>
              <a:t>nationally and most deprived of the six Southern region boroughs  </a:t>
            </a:r>
            <a:r>
              <a:rPr lang="en-US" sz="900" i="1" dirty="0" smtClean="0"/>
              <a:t>( IMD- Indices of Multiple Deprivation 2019)</a:t>
            </a:r>
            <a:endParaRPr lang="en-GB" sz="900" i="1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12292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 descr="Croydon Health Services NHS Trust – Monitoring for Mum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4"/>
          <a:stretch/>
        </p:blipFill>
        <p:spPr bwMode="auto">
          <a:xfrm>
            <a:off x="449939" y="817894"/>
            <a:ext cx="4759140" cy="29346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C:\Users\swannd\AppData\Local\Microsoft\Windows\INetCache\Content.MSO\114313DA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789" y="3573599"/>
            <a:ext cx="4209046" cy="3105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roydon Health Services NHS Trust on Twitter: &amp;quot;Even more during lockdown,  health visitors can find themselves keeping people safe in all kinds of  ways, including preventing accidents at home. Their intervention ca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5" t="15455" r="10178" b="14115"/>
          <a:stretch/>
        </p:blipFill>
        <p:spPr bwMode="auto">
          <a:xfrm>
            <a:off x="258417" y="3836504"/>
            <a:ext cx="4244009" cy="28425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75852" y="2107096"/>
            <a:ext cx="331967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Integrated Trust </a:t>
            </a:r>
          </a:p>
        </p:txBody>
      </p:sp>
    </p:spTree>
    <p:extLst>
      <p:ext uri="{BB962C8B-B14F-4D97-AF65-F5344CB8AC3E}">
        <p14:creationId xmlns:p14="http://schemas.microsoft.com/office/powerpoint/2010/main" val="1098334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Croydon Health Services (CHS)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939" y="1948070"/>
            <a:ext cx="8229601" cy="4017515"/>
          </a:xfrm>
        </p:spPr>
        <p:txBody>
          <a:bodyPr>
            <a:normAutofit lnSpcReduction="10000"/>
          </a:bodyPr>
          <a:lstStyle/>
          <a:p>
            <a:r>
              <a:rPr lang="en-US" b="0" dirty="0" smtClean="0"/>
              <a:t>Integrated </a:t>
            </a:r>
            <a:r>
              <a:rPr lang="en-US" b="0" dirty="0" smtClean="0"/>
              <a:t>trust with acute and community services</a:t>
            </a:r>
          </a:p>
          <a:p>
            <a:endParaRPr lang="en-US" b="0" dirty="0" smtClean="0"/>
          </a:p>
          <a:p>
            <a:r>
              <a:rPr lang="en-US" b="0" dirty="0" smtClean="0"/>
              <a:t>Acute care: Croydon </a:t>
            </a:r>
            <a:r>
              <a:rPr lang="en-US" b="0" dirty="0" smtClean="0"/>
              <a:t>University Hospital (CUH</a:t>
            </a:r>
            <a:r>
              <a:rPr lang="en-US" b="0" dirty="0" smtClean="0"/>
              <a:t>) 670 beds</a:t>
            </a:r>
          </a:p>
          <a:p>
            <a:pPr lvl="1"/>
            <a:r>
              <a:rPr lang="en-US" b="0" dirty="0" smtClean="0"/>
              <a:t>27,000 Elective admissions</a:t>
            </a:r>
          </a:p>
          <a:p>
            <a:pPr lvl="1"/>
            <a:r>
              <a:rPr lang="en-US" b="0" dirty="0" smtClean="0"/>
              <a:t>41,000 Emergency admissions</a:t>
            </a:r>
          </a:p>
          <a:p>
            <a:pPr lvl="1"/>
            <a:r>
              <a:rPr lang="en-US" b="0" dirty="0" smtClean="0"/>
              <a:t>350,000 Outpatient episodes</a:t>
            </a:r>
          </a:p>
          <a:p>
            <a:pPr lvl="1"/>
            <a:r>
              <a:rPr lang="en-US" b="0" dirty="0" smtClean="0"/>
              <a:t>120,000 A&amp;E attendances</a:t>
            </a:r>
          </a:p>
          <a:p>
            <a:endParaRPr lang="en-US" b="0" dirty="0" smtClean="0"/>
          </a:p>
          <a:p>
            <a:r>
              <a:rPr lang="en-US" b="0" dirty="0"/>
              <a:t>Community Health Services </a:t>
            </a:r>
            <a:r>
              <a:rPr lang="en-US" b="0" dirty="0" smtClean="0"/>
              <a:t>provide care </a:t>
            </a:r>
            <a:r>
              <a:rPr lang="en-US" b="0" dirty="0"/>
              <a:t>for </a:t>
            </a:r>
            <a:r>
              <a:rPr lang="en-US" b="0" dirty="0" smtClean="0"/>
              <a:t>the people of Croydon at </a:t>
            </a:r>
            <a:r>
              <a:rPr lang="en-US" b="0" dirty="0"/>
              <a:t>home, in schools, clinics &amp; at </a:t>
            </a:r>
            <a:r>
              <a:rPr lang="en-US" b="0" dirty="0" err="1"/>
              <a:t>Purley</a:t>
            </a:r>
            <a:r>
              <a:rPr lang="en-US" b="0" dirty="0"/>
              <a:t> War Memorial Hospital</a:t>
            </a:r>
          </a:p>
          <a:p>
            <a:endParaRPr lang="en-US" b="0" dirty="0"/>
          </a:p>
          <a:p>
            <a:r>
              <a:rPr lang="en-US" b="0" dirty="0" smtClean="0"/>
              <a:t>Many </a:t>
            </a:r>
            <a:r>
              <a:rPr lang="en-US" b="0" dirty="0" smtClean="0"/>
              <a:t>people with </a:t>
            </a:r>
            <a:r>
              <a:rPr lang="en-US" b="0" dirty="0"/>
              <a:t>long-term conditions </a:t>
            </a:r>
            <a:r>
              <a:rPr lang="en-US" b="0" dirty="0" smtClean="0"/>
              <a:t> </a:t>
            </a:r>
            <a:r>
              <a:rPr lang="en-US" b="0" dirty="0" smtClean="0"/>
              <a:t>and some teams straddle </a:t>
            </a:r>
            <a:r>
              <a:rPr lang="en-US" b="0" dirty="0" smtClean="0"/>
              <a:t>care settings – e.g. Croydon Respiratory Team (CRT)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56174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CMC in Croydon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939" y="1946787"/>
            <a:ext cx="8229601" cy="4018798"/>
          </a:xfrm>
        </p:spPr>
        <p:txBody>
          <a:bodyPr>
            <a:normAutofit/>
          </a:bodyPr>
          <a:lstStyle/>
          <a:p>
            <a:r>
              <a:rPr lang="en-US" b="0" dirty="0" smtClean="0"/>
              <a:t>Participated in early pilots of locality EOLCRs and early adopter of </a:t>
            </a:r>
            <a:r>
              <a:rPr lang="en-US" b="0" dirty="0" err="1" smtClean="0"/>
              <a:t>Adastra</a:t>
            </a:r>
            <a:r>
              <a:rPr lang="en-US" b="0" dirty="0" smtClean="0"/>
              <a:t>/ CMC EPACS  (2010/2011)</a:t>
            </a:r>
          </a:p>
          <a:p>
            <a:r>
              <a:rPr lang="en-US" b="0" dirty="0" smtClean="0"/>
              <a:t>Hospice community and hospital palliative care teams main users </a:t>
            </a:r>
          </a:p>
          <a:p>
            <a:r>
              <a:rPr lang="en-US" b="0" dirty="0" smtClean="0"/>
              <a:t>Local primary care uptake improved following a commissioning initiative as part of a LES agreement with the CCG.</a:t>
            </a:r>
          </a:p>
          <a:p>
            <a:r>
              <a:rPr lang="en-US" b="0" dirty="0" smtClean="0"/>
              <a:t>Records created but poor quality and no reviews or updates factored in.</a:t>
            </a:r>
          </a:p>
          <a:p>
            <a:r>
              <a:rPr lang="en-US" b="0" dirty="0" smtClean="0"/>
              <a:t>Access from hospital teams limited to palliative care team and some LT condition services, not widely used across all care settings</a:t>
            </a:r>
          </a:p>
          <a:p>
            <a:r>
              <a:rPr lang="en-US" b="0" dirty="0" smtClean="0"/>
              <a:t>Joined the CMC accelerator </a:t>
            </a:r>
            <a:r>
              <a:rPr lang="en-US" b="0" dirty="0" err="1" smtClean="0"/>
              <a:t>programme</a:t>
            </a:r>
            <a:r>
              <a:rPr lang="en-US" b="0" dirty="0" smtClean="0"/>
              <a:t> in Feb 2021</a:t>
            </a:r>
          </a:p>
          <a:p>
            <a:endParaRPr lang="en-US" b="0" dirty="0" smtClean="0"/>
          </a:p>
          <a:p>
            <a:endParaRPr lang="en-US" b="0" dirty="0"/>
          </a:p>
          <a:p>
            <a:endParaRPr lang="en-US" b="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02299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929</Words>
  <Application>Microsoft Office PowerPoint</Application>
  <PresentationFormat>On-screen Show (4:3)</PresentationFormat>
  <Paragraphs>129</Paragraphs>
  <Slides>18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Frutiger</vt:lpstr>
      <vt:lpstr>Helvetica</vt:lpstr>
      <vt:lpstr>Office Theme</vt:lpstr>
      <vt:lpstr>Croydon University Hospital CMCR Accelerator Project</vt:lpstr>
      <vt:lpstr>Outline</vt:lpstr>
      <vt:lpstr>What is a Coordinate my Care Record (CMCR)?</vt:lpstr>
      <vt:lpstr>Coordinate My Care: </vt:lpstr>
      <vt:lpstr>South West London Clinical Commissioning Group  </vt:lpstr>
      <vt:lpstr>London Borough of Croydon 2020</vt:lpstr>
      <vt:lpstr>PowerPoint Presentation</vt:lpstr>
      <vt:lpstr>Croydon Health Services (CHS)</vt:lpstr>
      <vt:lpstr>CMC in Croydon</vt:lpstr>
      <vt:lpstr>Identified priorities</vt:lpstr>
      <vt:lpstr>Baseline Data Feb 2021</vt:lpstr>
      <vt:lpstr>Methods</vt:lpstr>
      <vt:lpstr>Launch of in-context link</vt:lpstr>
      <vt:lpstr>Interim Results </vt:lpstr>
      <vt:lpstr>Comparison of CMC activity over time for all CHS/ CUH users combined</vt:lpstr>
      <vt:lpstr>Challenges</vt:lpstr>
      <vt:lpstr>What Next?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Croydon University Hospital Coordinate My Care Record Accelerator Project</dc:title>
  <dc:creator>Curant Kelly</dc:creator>
  <cp:lastModifiedBy>Swann Debra (RJ-6) MHC-TR Consultant</cp:lastModifiedBy>
  <cp:revision>88</cp:revision>
  <dcterms:modified xsi:type="dcterms:W3CDTF">2021-07-01T16:48:59Z</dcterms:modified>
</cp:coreProperties>
</file>