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F5CDD5-3392-4A40-B0DA-0D425E885CDA}" v="4" dt="2021-06-24T15:41:43.22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885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genta House" userId="1fdbbcca0355cd4c" providerId="LiveId" clId="{D4F5CDD5-3392-4A40-B0DA-0D425E885CDA}"/>
    <pc:docChg chg="undo custSel modSld">
      <pc:chgData name="Magenta House" userId="1fdbbcca0355cd4c" providerId="LiveId" clId="{D4F5CDD5-3392-4A40-B0DA-0D425E885CDA}" dt="2021-06-24T15:42:46.670" v="601" actId="1037"/>
      <pc:docMkLst>
        <pc:docMk/>
      </pc:docMkLst>
      <pc:sldChg chg="modSp mod">
        <pc:chgData name="Magenta House" userId="1fdbbcca0355cd4c" providerId="LiveId" clId="{D4F5CDD5-3392-4A40-B0DA-0D425E885CDA}" dt="2021-06-24T15:38:12.314" v="497" actId="20577"/>
        <pc:sldMkLst>
          <pc:docMk/>
          <pc:sldMk cId="0" sldId="256"/>
        </pc:sldMkLst>
        <pc:spChg chg="mod">
          <ac:chgData name="Magenta House" userId="1fdbbcca0355cd4c" providerId="LiveId" clId="{D4F5CDD5-3392-4A40-B0DA-0D425E885CDA}" dt="2021-06-24T15:38:12.314" v="497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genta House" userId="1fdbbcca0355cd4c" providerId="LiveId" clId="{D4F5CDD5-3392-4A40-B0DA-0D425E885CDA}" dt="2021-06-24T15:24:24.632" v="388" actId="1036"/>
          <ac:spMkLst>
            <pc:docMk/>
            <pc:sldMk cId="0" sldId="256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5:38:37.426" v="499" actId="20577"/>
        <pc:sldMkLst>
          <pc:docMk/>
          <pc:sldMk cId="0" sldId="257"/>
        </pc:sldMkLst>
        <pc:spChg chg="mod">
          <ac:chgData name="Magenta House" userId="1fdbbcca0355cd4c" providerId="LiveId" clId="{D4F5CDD5-3392-4A40-B0DA-0D425E885CDA}" dt="2021-06-24T15:38:37.426" v="499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5:26:00.469" v="422" actId="20577"/>
        <pc:sldMkLst>
          <pc:docMk/>
          <pc:sldMk cId="0" sldId="258"/>
        </pc:sldMkLst>
        <pc:spChg chg="mod">
          <ac:chgData name="Magenta House" userId="1fdbbcca0355cd4c" providerId="LiveId" clId="{D4F5CDD5-3392-4A40-B0DA-0D425E885CDA}" dt="2021-06-24T15:26:00.469" v="422" actId="20577"/>
          <ac:spMkLst>
            <pc:docMk/>
            <pc:sldMk cId="0" sldId="258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4:08:29.346" v="2" actId="20577"/>
        <pc:sldMkLst>
          <pc:docMk/>
          <pc:sldMk cId="0" sldId="260"/>
        </pc:sldMkLst>
        <pc:spChg chg="mod">
          <ac:chgData name="Magenta House" userId="1fdbbcca0355cd4c" providerId="LiveId" clId="{D4F5CDD5-3392-4A40-B0DA-0D425E885CDA}" dt="2021-06-24T14:08:29.346" v="2" actId="20577"/>
          <ac:spMkLst>
            <pc:docMk/>
            <pc:sldMk cId="0" sldId="260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5:26:54.095" v="423" actId="20577"/>
        <pc:sldMkLst>
          <pc:docMk/>
          <pc:sldMk cId="0" sldId="261"/>
        </pc:sldMkLst>
        <pc:spChg chg="mod">
          <ac:chgData name="Magenta House" userId="1fdbbcca0355cd4c" providerId="LiveId" clId="{D4F5CDD5-3392-4A40-B0DA-0D425E885CDA}" dt="2021-06-24T14:11:53.505" v="222" actId="1036"/>
          <ac:spMkLst>
            <pc:docMk/>
            <pc:sldMk cId="0" sldId="261"/>
            <ac:spMk id="2" creationId="{00000000-0000-0000-0000-000000000000}"/>
          </ac:spMkLst>
        </pc:spChg>
        <pc:spChg chg="mod">
          <ac:chgData name="Magenta House" userId="1fdbbcca0355cd4c" providerId="LiveId" clId="{D4F5CDD5-3392-4A40-B0DA-0D425E885CDA}" dt="2021-06-24T15:26:54.095" v="423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5:28:58.642" v="428" actId="20577"/>
        <pc:sldMkLst>
          <pc:docMk/>
          <pc:sldMk cId="0" sldId="263"/>
        </pc:sldMkLst>
        <pc:spChg chg="mod">
          <ac:chgData name="Magenta House" userId="1fdbbcca0355cd4c" providerId="LiveId" clId="{D4F5CDD5-3392-4A40-B0DA-0D425E885CDA}" dt="2021-06-24T15:28:58.642" v="428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 mod">
        <pc:chgData name="Magenta House" userId="1fdbbcca0355cd4c" providerId="LiveId" clId="{D4F5CDD5-3392-4A40-B0DA-0D425E885CDA}" dt="2021-06-24T15:42:46.670" v="601" actId="1037"/>
        <pc:sldMkLst>
          <pc:docMk/>
          <pc:sldMk cId="0" sldId="264"/>
        </pc:sldMkLst>
        <pc:spChg chg="mod">
          <ac:chgData name="Magenta House" userId="1fdbbcca0355cd4c" providerId="LiveId" clId="{D4F5CDD5-3392-4A40-B0DA-0D425E885CDA}" dt="2021-06-24T15:41:57.315" v="586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Magenta House" userId="1fdbbcca0355cd4c" providerId="LiveId" clId="{D4F5CDD5-3392-4A40-B0DA-0D425E885CDA}" dt="2021-06-24T15:42:27.837" v="596" actId="1035"/>
          <ac:spMkLst>
            <pc:docMk/>
            <pc:sldMk cId="0" sldId="264"/>
            <ac:spMk id="7" creationId="{00000000-0000-0000-0000-000000000000}"/>
          </ac:spMkLst>
        </pc:spChg>
        <pc:grpChg chg="mod">
          <ac:chgData name="Magenta House" userId="1fdbbcca0355cd4c" providerId="LiveId" clId="{D4F5CDD5-3392-4A40-B0DA-0D425E885CDA}" dt="2021-06-24T15:42:36.359" v="597" actId="1076"/>
          <ac:grpSpMkLst>
            <pc:docMk/>
            <pc:sldMk cId="0" sldId="264"/>
            <ac:grpSpMk id="2" creationId="{00000000-0000-0000-0000-000000000000}"/>
          </ac:grpSpMkLst>
        </pc:grpChg>
        <pc:picChg chg="mod">
          <ac:chgData name="Magenta House" userId="1fdbbcca0355cd4c" providerId="LiveId" clId="{D4F5CDD5-3392-4A40-B0DA-0D425E885CDA}" dt="2021-06-24T15:42:46.670" v="601" actId="1037"/>
          <ac:picMkLst>
            <pc:docMk/>
            <pc:sldMk cId="0" sldId="264"/>
            <ac:picMk id="4" creationId="{00000000-0000-0000-0000-000000000000}"/>
          </ac:picMkLst>
        </pc:picChg>
        <pc:picChg chg="mod">
          <ac:chgData name="Magenta House" userId="1fdbbcca0355cd4c" providerId="LiveId" clId="{D4F5CDD5-3392-4A40-B0DA-0D425E885CDA}" dt="2021-06-24T15:42:10.915" v="588" actId="1076"/>
          <ac:picMkLst>
            <pc:docMk/>
            <pc:sldMk cId="0" sldId="264"/>
            <ac:picMk id="6" creationId="{00000000-0000-0000-0000-000000000000}"/>
          </ac:picMkLst>
        </pc:picChg>
      </pc:sldChg>
      <pc:sldChg chg="modSp mod">
        <pc:chgData name="Magenta House" userId="1fdbbcca0355cd4c" providerId="LiveId" clId="{D4F5CDD5-3392-4A40-B0DA-0D425E885CDA}" dt="2021-06-24T14:15:37.042" v="373" actId="20577"/>
        <pc:sldMkLst>
          <pc:docMk/>
          <pc:sldMk cId="0" sldId="266"/>
        </pc:sldMkLst>
        <pc:spChg chg="mod">
          <ac:chgData name="Magenta House" userId="1fdbbcca0355cd4c" providerId="LiveId" clId="{D4F5CDD5-3392-4A40-B0DA-0D425E885CDA}" dt="2021-06-24T14:15:37.042" v="373" actId="20577"/>
          <ac:spMkLst>
            <pc:docMk/>
            <pc:sldMk cId="0" sldId="266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7549" y="2419225"/>
            <a:ext cx="8128901" cy="1534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47541" y="4082008"/>
            <a:ext cx="6848916" cy="9766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808394"/>
            <a:ext cx="807211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0727" y="2052368"/>
            <a:ext cx="8022544" cy="3743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28600" y="1524000"/>
            <a:ext cx="8735569" cy="2367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1175" marR="509905" algn="ctr">
              <a:lnSpc>
                <a:spcPct val="100000"/>
              </a:lnSpc>
              <a:spcBef>
                <a:spcPts val="100"/>
              </a:spcBef>
            </a:pPr>
            <a:r>
              <a:rPr lang="en-GB" sz="3200" spc="-10" dirty="0"/>
              <a:t>“</a:t>
            </a:r>
            <a:r>
              <a:rPr sz="3200" spc="-10" dirty="0"/>
              <a:t>Improving</a:t>
            </a:r>
            <a:r>
              <a:rPr sz="3200" spc="5" dirty="0"/>
              <a:t> </a:t>
            </a:r>
            <a:r>
              <a:rPr sz="3200" spc="-5" dirty="0"/>
              <a:t>the</a:t>
            </a:r>
            <a:r>
              <a:rPr sz="3200" spc="10" dirty="0"/>
              <a:t> </a:t>
            </a:r>
            <a:r>
              <a:rPr sz="3200" spc="-5" dirty="0"/>
              <a:t>impact</a:t>
            </a:r>
            <a:r>
              <a:rPr sz="3200" dirty="0"/>
              <a:t> of</a:t>
            </a:r>
            <a:r>
              <a:rPr sz="3200" spc="5" dirty="0"/>
              <a:t> </a:t>
            </a:r>
            <a:r>
              <a:rPr sz="3200" spc="-5" dirty="0"/>
              <a:t>CMC</a:t>
            </a:r>
            <a:r>
              <a:rPr sz="3200" spc="5" dirty="0"/>
              <a:t> </a:t>
            </a:r>
            <a:r>
              <a:rPr sz="3200" spc="-15" dirty="0"/>
              <a:t>records</a:t>
            </a:r>
            <a:r>
              <a:rPr sz="3200" spc="-5" dirty="0"/>
              <a:t> </a:t>
            </a:r>
            <a:br>
              <a:rPr lang="en-GB" sz="3200" spc="-5" dirty="0"/>
            </a:br>
            <a:r>
              <a:rPr sz="3200" spc="-20" dirty="0"/>
              <a:t>for </a:t>
            </a:r>
            <a:r>
              <a:rPr sz="3200" spc="-735" dirty="0"/>
              <a:t> </a:t>
            </a:r>
            <a:r>
              <a:rPr sz="3200" spc="-10" dirty="0"/>
              <a:t>patient</a:t>
            </a:r>
            <a:r>
              <a:rPr lang="en-GB" sz="3200" spc="-10" dirty="0"/>
              <a:t>s </a:t>
            </a:r>
            <a:r>
              <a:rPr sz="3200" spc="-15" dirty="0"/>
              <a:t>at</a:t>
            </a:r>
          </a:p>
          <a:p>
            <a:pPr algn="ctr">
              <a:lnSpc>
                <a:spcPct val="100000"/>
              </a:lnSpc>
            </a:pPr>
            <a:r>
              <a:rPr sz="3200" spc="-5" dirty="0"/>
              <a:t>The</a:t>
            </a:r>
            <a:r>
              <a:rPr sz="3200" spc="15" dirty="0"/>
              <a:t> </a:t>
            </a:r>
            <a:r>
              <a:rPr sz="3200" spc="-10" dirty="0"/>
              <a:t>Hillingdon</a:t>
            </a:r>
            <a:r>
              <a:rPr sz="3200" spc="25" dirty="0"/>
              <a:t> </a:t>
            </a:r>
            <a:r>
              <a:rPr sz="3200" spc="-10" dirty="0"/>
              <a:t>Hospitals</a:t>
            </a:r>
            <a:r>
              <a:rPr sz="3200" spc="5" dirty="0"/>
              <a:t> </a:t>
            </a:r>
            <a:r>
              <a:rPr sz="3200" spc="-5" dirty="0"/>
              <a:t>NHS</a:t>
            </a:r>
            <a:r>
              <a:rPr sz="3200" spc="15" dirty="0"/>
              <a:t> </a:t>
            </a:r>
            <a:r>
              <a:rPr sz="3200" spc="-10" dirty="0"/>
              <a:t>Foundation</a:t>
            </a:r>
            <a:r>
              <a:rPr sz="3200" spc="20" dirty="0"/>
              <a:t> </a:t>
            </a:r>
            <a:r>
              <a:rPr sz="3200" spc="-45" dirty="0"/>
              <a:t>Trust</a:t>
            </a:r>
            <a:r>
              <a:rPr lang="en-GB" sz="3200" spc="-45" dirty="0"/>
              <a:t>”</a:t>
            </a:r>
            <a:br>
              <a:rPr lang="en-GB" sz="2900" spc="-45" dirty="0"/>
            </a:br>
            <a:br>
              <a:rPr lang="en-GB" sz="2900" spc="-45" dirty="0"/>
            </a:br>
            <a:r>
              <a:rPr lang="en-GB" sz="2800" spc="-45" dirty="0"/>
              <a:t>June 2021</a:t>
            </a:r>
            <a:endParaRPr sz="2900" spc="-45" dirty="0"/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xfrm>
            <a:off x="1147541" y="4128771"/>
            <a:ext cx="6848916" cy="9766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0155" marR="5080" indent="-1156970">
              <a:lnSpc>
                <a:spcPct val="120000"/>
              </a:lnSpc>
              <a:spcBef>
                <a:spcPts val="100"/>
              </a:spcBef>
            </a:pPr>
            <a:r>
              <a:rPr spc="-5" dirty="0"/>
              <a:t>L</a:t>
            </a:r>
            <a:r>
              <a:rPr spc="-15" dirty="0"/>
              <a:t> </a:t>
            </a:r>
            <a:r>
              <a:rPr spc="-50" dirty="0"/>
              <a:t>Bunker,</a:t>
            </a:r>
            <a:r>
              <a:rPr spc="-10" dirty="0"/>
              <a:t> </a:t>
            </a:r>
            <a:r>
              <a:rPr spc="-5" dirty="0"/>
              <a:t>M </a:t>
            </a:r>
            <a:r>
              <a:rPr spc="-40" dirty="0"/>
              <a:t>Troup,</a:t>
            </a:r>
            <a:r>
              <a:rPr spc="-5" dirty="0"/>
              <a:t> L</a:t>
            </a:r>
            <a:r>
              <a:rPr spc="-10" dirty="0"/>
              <a:t> </a:t>
            </a:r>
            <a:r>
              <a:rPr spc="-5" dirty="0"/>
              <a:t>Bainbridge,</a:t>
            </a:r>
            <a:r>
              <a:rPr spc="5" dirty="0"/>
              <a:t> </a:t>
            </a:r>
            <a:r>
              <a:rPr spc="-5" dirty="0"/>
              <a:t>M House, J</a:t>
            </a:r>
            <a:r>
              <a:rPr spc="-10" dirty="0"/>
              <a:t> </a:t>
            </a:r>
            <a:r>
              <a:rPr spc="-25" dirty="0"/>
              <a:t>Potter </a:t>
            </a:r>
            <a:r>
              <a:rPr spc="-570" dirty="0"/>
              <a:t> </a:t>
            </a:r>
            <a:r>
              <a:rPr spc="-10" dirty="0"/>
              <a:t>Hillingdon</a:t>
            </a:r>
            <a:r>
              <a:rPr spc="15" dirty="0"/>
              <a:t> </a:t>
            </a:r>
            <a:r>
              <a:rPr spc="-10" dirty="0"/>
              <a:t>Hospital,</a:t>
            </a:r>
            <a:r>
              <a:rPr spc="30" dirty="0"/>
              <a:t> </a:t>
            </a:r>
            <a:r>
              <a:rPr spc="-5" dirty="0"/>
              <a:t>Uxbridge, UK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sp>
          <p:nvSpPr>
            <p:cNvPr id="5" name="object 5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1" y="0"/>
              <a:ext cx="4247388" cy="1897379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CA43CA0E-E041-426A-B2E9-35A65A64B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811" y="5290849"/>
            <a:ext cx="1199486" cy="1197036"/>
          </a:xfrm>
          <a:prstGeom prst="rect">
            <a:avLst/>
          </a:prstGeo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7F225A72-345C-486B-ABBD-84B367493E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173" y="5288400"/>
            <a:ext cx="1199486" cy="119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8394"/>
            <a:ext cx="27736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</a:t>
            </a:r>
            <a:r>
              <a:rPr spc="-15" dirty="0"/>
              <a:t>n</a:t>
            </a:r>
            <a:r>
              <a:rPr spc="-5" dirty="0"/>
              <a:t>cl</a:t>
            </a:r>
            <a:r>
              <a:rPr spc="-10" dirty="0"/>
              <a:t>us</a:t>
            </a:r>
            <a:r>
              <a:rPr spc="-5" dirty="0"/>
              <a:t>i</a:t>
            </a:r>
            <a:r>
              <a:rPr spc="-10" dirty="0"/>
              <a:t>on</a:t>
            </a:r>
            <a:r>
              <a:rPr spc="-5" dirty="0"/>
              <a:t>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5" y="0"/>
              <a:ext cx="4283963" cy="190423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2268" y="1780706"/>
            <a:ext cx="8149590" cy="459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815" marR="5080" indent="-28575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project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demonstrated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that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by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setting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up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efficient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systems,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palliative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continue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engaging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Day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1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5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reviews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(it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become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business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usual).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latin typeface="Calibri"/>
              <a:cs typeface="Calibri"/>
            </a:endParaRPr>
          </a:p>
          <a:p>
            <a:pPr marL="297815" marR="135255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Day</a:t>
            </a:r>
            <a:r>
              <a:rPr sz="2000" spc="-5" dirty="0">
                <a:latin typeface="Calibri"/>
                <a:cs typeface="Calibri"/>
              </a:rPr>
              <a:t> 1 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5 </a:t>
            </a:r>
            <a:r>
              <a:rPr sz="2000" spc="-15" dirty="0">
                <a:latin typeface="Calibri"/>
                <a:cs typeface="Calibri"/>
              </a:rPr>
              <a:t>reviews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led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cases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spc="-10" dirty="0">
                <a:latin typeface="Calibri"/>
                <a:cs typeface="Calibri"/>
              </a:rPr>
              <a:t>more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patient-centred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care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-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patients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discharged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quickly,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had </a:t>
            </a:r>
            <a:r>
              <a:rPr sz="2000" spc="-10" dirty="0">
                <a:latin typeface="Calibri"/>
                <a:cs typeface="Calibri"/>
              </a:rPr>
              <a:t>more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appropriate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levels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intervention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more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liaison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community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Generic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have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begun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undertake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their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own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CMC-centred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reviews.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latin typeface="Calibri"/>
              <a:cs typeface="Calibri"/>
            </a:endParaRPr>
          </a:p>
          <a:p>
            <a:pPr marL="297815" marR="86360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35" dirty="0">
                <a:latin typeface="Calibri"/>
                <a:cs typeface="Calibri"/>
              </a:rPr>
              <a:t>Trust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positively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engaging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cases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help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expedite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10" dirty="0">
                <a:latin typeface="Calibri"/>
                <a:cs typeface="Calibri"/>
              </a:rPr>
              <a:t>Feedback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community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hospital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been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positive.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990600"/>
            <a:ext cx="244729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Next</a:t>
            </a:r>
            <a:r>
              <a:rPr spc="-85" dirty="0"/>
              <a:t> </a:t>
            </a:r>
            <a:r>
              <a:rPr spc="-30" dirty="0"/>
              <a:t>steps</a:t>
            </a:r>
          </a:p>
        </p:txBody>
      </p:sp>
      <p:sp>
        <p:nvSpPr>
          <p:cNvPr id="5" name="object 5"/>
          <p:cNvSpPr/>
          <p:nvPr/>
        </p:nvSpPr>
        <p:spPr>
          <a:xfrm>
            <a:off x="179831" y="188976"/>
            <a:ext cx="8820150" cy="6525259"/>
          </a:xfrm>
          <a:custGeom>
            <a:avLst/>
            <a:gdLst/>
            <a:ahLst/>
            <a:cxnLst/>
            <a:rect l="l" t="t" r="r" b="b"/>
            <a:pathLst>
              <a:path w="8820150" h="6525259">
                <a:moveTo>
                  <a:pt x="0" y="0"/>
                </a:moveTo>
                <a:lnTo>
                  <a:pt x="8820150" y="0"/>
                </a:lnTo>
                <a:lnTo>
                  <a:pt x="8820150" y="6525006"/>
                </a:lnTo>
                <a:lnTo>
                  <a:pt x="0" y="6525006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00811" y="1828800"/>
            <a:ext cx="8378190" cy="3376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7815" marR="325755" indent="-28575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2000" spc="-5" dirty="0">
                <a:latin typeface="Calibri"/>
                <a:cs typeface="Calibri"/>
              </a:rPr>
              <a:t>Further review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impact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project.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Ideally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would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hope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reduction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ED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attendance,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admissions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length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stay.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 dirty="0">
              <a:latin typeface="Calibri"/>
              <a:cs typeface="Calibri"/>
            </a:endParaRPr>
          </a:p>
          <a:p>
            <a:pPr marL="297815" marR="508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lang="en-GB" sz="2000" spc="-5" dirty="0">
                <a:latin typeface="Calibri"/>
                <a:cs typeface="Calibri"/>
              </a:rPr>
              <a:t>Embed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ACP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further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across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economy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including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regular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reviews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care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plan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quality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 wider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input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from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non-palliative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care,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non-COTE </a:t>
            </a:r>
            <a:r>
              <a:rPr sz="2000" spc="-10" dirty="0">
                <a:latin typeface="Calibri"/>
                <a:cs typeface="Calibri"/>
              </a:rPr>
              <a:t>teams.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950" dirty="0">
              <a:latin typeface="Calibri"/>
              <a:cs typeface="Calibri"/>
            </a:endParaRPr>
          </a:p>
          <a:p>
            <a:pPr marL="297815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10" dirty="0">
                <a:latin typeface="Calibri"/>
                <a:cs typeface="Calibri"/>
              </a:rPr>
              <a:t>Ensure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that</a:t>
            </a:r>
            <a:r>
              <a:rPr sz="2000" spc="-5" dirty="0">
                <a:latin typeface="Calibri"/>
                <a:cs typeface="Calibri"/>
              </a:rPr>
              <a:t> all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care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plans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future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integrated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new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digital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platforms</a:t>
            </a:r>
            <a:endParaRPr sz="2000" dirty="0">
              <a:latin typeface="Calibri"/>
              <a:cs typeface="Calibri"/>
            </a:endParaRPr>
          </a:p>
          <a:p>
            <a:pPr marL="297815">
              <a:lnSpc>
                <a:spcPct val="100000"/>
              </a:lnSpc>
            </a:pPr>
            <a:r>
              <a:rPr sz="2000" spc="5" dirty="0">
                <a:latin typeface="Calibri"/>
                <a:cs typeface="Calibri"/>
              </a:rPr>
              <a:t>e.g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ECR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 dirty="0">
              <a:latin typeface="Calibri"/>
              <a:cs typeface="Calibri"/>
            </a:endParaRPr>
          </a:p>
          <a:p>
            <a:pPr marL="297815" marR="79375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2000" spc="-5" dirty="0">
                <a:latin typeface="Calibri"/>
                <a:cs typeface="Calibri"/>
              </a:rPr>
              <a:t>Plan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event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raise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awareness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engagement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ACP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across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health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economy</a:t>
            </a:r>
            <a:endParaRPr sz="2000" dirty="0"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D288BB-860F-4A5B-9871-CF5A005D9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11" y="5290849"/>
            <a:ext cx="1199486" cy="1197036"/>
          </a:xfrm>
          <a:prstGeom prst="rect">
            <a:avLst/>
          </a:prstGeom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792E7B6E-F54D-4297-A15A-25FAF5306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173" y="5288400"/>
            <a:ext cx="1199486" cy="119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ject 4">
            <a:extLst>
              <a:ext uri="{FF2B5EF4-FFF2-40B4-BE49-F238E27FC236}">
                <a16:creationId xmlns:a16="http://schemas.microsoft.com/office/drawing/2014/main" id="{6E46AC05-2D98-4139-96FE-F1CEE9C7DD57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60037" y="38481"/>
            <a:ext cx="4283963" cy="19042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688" y="1024417"/>
            <a:ext cx="277368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Background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60727" y="2052368"/>
            <a:ext cx="8022544" cy="396942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9410" marR="448309" indent="-342900">
              <a:lnSpc>
                <a:spcPts val="1920"/>
              </a:lnSpc>
              <a:spcBef>
                <a:spcPts val="560"/>
              </a:spcBef>
              <a:buFont typeface="Arial"/>
              <a:buChar char="•"/>
              <a:tabLst>
                <a:tab pos="360045" algn="l"/>
                <a:tab pos="360680" algn="l"/>
              </a:tabLst>
            </a:pPr>
            <a:r>
              <a:rPr spc="-5" dirty="0"/>
              <a:t>The</a:t>
            </a:r>
            <a:r>
              <a:rPr spc="10" dirty="0"/>
              <a:t> </a:t>
            </a:r>
            <a:r>
              <a:rPr spc="-5" dirty="0"/>
              <a:t>Hillingdon</a:t>
            </a:r>
            <a:r>
              <a:rPr spc="20" dirty="0"/>
              <a:t> </a:t>
            </a:r>
            <a:r>
              <a:rPr spc="-10" dirty="0"/>
              <a:t>Hospitals</a:t>
            </a:r>
            <a:r>
              <a:rPr spc="30" dirty="0"/>
              <a:t> </a:t>
            </a:r>
            <a:r>
              <a:rPr spc="-35" dirty="0"/>
              <a:t>Trust</a:t>
            </a:r>
            <a:r>
              <a:rPr spc="20" dirty="0"/>
              <a:t> </a:t>
            </a:r>
            <a:r>
              <a:rPr spc="-5" dirty="0"/>
              <a:t>(THH)</a:t>
            </a:r>
            <a:r>
              <a:rPr spc="35" dirty="0"/>
              <a:t> </a:t>
            </a:r>
            <a:r>
              <a:rPr spc="-5" dirty="0"/>
              <a:t>is</a:t>
            </a:r>
            <a:r>
              <a:rPr spc="10" dirty="0"/>
              <a:t> </a:t>
            </a:r>
            <a:r>
              <a:rPr spc="-5" dirty="0"/>
              <a:t>an</a:t>
            </a:r>
            <a:r>
              <a:rPr dirty="0"/>
              <a:t> </a:t>
            </a:r>
            <a:r>
              <a:rPr spc="-10" dirty="0"/>
              <a:t>acute</a:t>
            </a:r>
            <a:r>
              <a:rPr spc="20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5" dirty="0"/>
              <a:t>specialist</a:t>
            </a:r>
            <a:r>
              <a:rPr spc="40" dirty="0"/>
              <a:t> </a:t>
            </a:r>
            <a:r>
              <a:rPr spc="-5" dirty="0"/>
              <a:t>services </a:t>
            </a:r>
            <a:r>
              <a:rPr spc="-440" dirty="0"/>
              <a:t> </a:t>
            </a:r>
            <a:r>
              <a:rPr spc="-10" dirty="0"/>
              <a:t>provider</a:t>
            </a:r>
            <a:r>
              <a:rPr spc="5"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spc="-5" dirty="0"/>
              <a:t>North </a:t>
            </a:r>
            <a:r>
              <a:rPr spc="-30" dirty="0"/>
              <a:t>West</a:t>
            </a:r>
            <a:r>
              <a:rPr spc="15" dirty="0"/>
              <a:t> </a:t>
            </a:r>
            <a:r>
              <a:rPr spc="-5" dirty="0"/>
              <a:t>London,</a:t>
            </a:r>
            <a:r>
              <a:rPr spc="-15" dirty="0"/>
              <a:t> </a:t>
            </a:r>
            <a:r>
              <a:rPr spc="-5" dirty="0"/>
              <a:t>serving</a:t>
            </a:r>
            <a:r>
              <a:rPr spc="10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10" dirty="0"/>
              <a:t>residents</a:t>
            </a:r>
            <a:r>
              <a:rPr spc="25" dirty="0"/>
              <a:t> </a:t>
            </a:r>
            <a:r>
              <a:rPr spc="-5" dirty="0"/>
              <a:t>of the</a:t>
            </a:r>
            <a:r>
              <a:rPr spc="10" dirty="0"/>
              <a:t> </a:t>
            </a:r>
            <a:r>
              <a:rPr spc="-5" dirty="0"/>
              <a:t>London </a:t>
            </a:r>
            <a:r>
              <a:rPr dirty="0"/>
              <a:t> </a:t>
            </a:r>
            <a:r>
              <a:rPr spc="-10" dirty="0"/>
              <a:t>Borough</a:t>
            </a:r>
            <a:r>
              <a:rPr spc="-15" dirty="0"/>
              <a:t> </a:t>
            </a:r>
            <a:r>
              <a:rPr spc="-5" dirty="0"/>
              <a:t>of</a:t>
            </a:r>
            <a:r>
              <a:rPr spc="-10" dirty="0"/>
              <a:t> Hillingdon</a:t>
            </a:r>
            <a:r>
              <a:rPr spc="10" dirty="0"/>
              <a:t> </a:t>
            </a:r>
            <a:r>
              <a:rPr spc="-5" dirty="0"/>
              <a:t>and </a:t>
            </a:r>
            <a:r>
              <a:rPr spc="-10" dirty="0"/>
              <a:t>beyond </a:t>
            </a:r>
            <a:r>
              <a:rPr spc="-5" dirty="0"/>
              <a:t>(pop.</a:t>
            </a:r>
            <a:r>
              <a:rPr spc="-15" dirty="0"/>
              <a:t> </a:t>
            </a:r>
            <a:r>
              <a:rPr spc="-5" dirty="0"/>
              <a:t>350,000)</a:t>
            </a:r>
          </a:p>
          <a:p>
            <a:pPr marL="4445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 dirty="0"/>
          </a:p>
          <a:p>
            <a:pPr marL="359410" marR="5080" indent="-342900">
              <a:lnSpc>
                <a:spcPts val="1920"/>
              </a:lnSpc>
              <a:buFont typeface="Arial"/>
              <a:buChar char="•"/>
              <a:tabLst>
                <a:tab pos="360045" algn="l"/>
                <a:tab pos="360680" algn="l"/>
              </a:tabLst>
            </a:pPr>
            <a:r>
              <a:rPr lang="en-GB" b="1" spc="-10" dirty="0">
                <a:latin typeface="Calibri"/>
                <a:cs typeface="Calibri"/>
              </a:rPr>
              <a:t>Currently there is </a:t>
            </a:r>
            <a:r>
              <a:rPr b="1" spc="-10" dirty="0">
                <a:latin typeface="Calibri"/>
                <a:cs typeface="Calibri"/>
              </a:rPr>
              <a:t>little</a:t>
            </a:r>
            <a:r>
              <a:rPr b="1" spc="-5" dirty="0">
                <a:latin typeface="Calibri"/>
                <a:cs typeface="Calibri"/>
              </a:rPr>
              <a:t> visibility</a:t>
            </a:r>
            <a:r>
              <a:rPr b="1" spc="-2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of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CMC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records</a:t>
            </a:r>
            <a:r>
              <a:rPr b="1" spc="30" dirty="0">
                <a:latin typeface="Calibri"/>
                <a:cs typeface="Calibri"/>
              </a:rPr>
              <a:t> </a:t>
            </a:r>
            <a:r>
              <a:rPr spc="-15" dirty="0"/>
              <a:t>for</a:t>
            </a:r>
            <a:r>
              <a:rPr dirty="0"/>
              <a:t> </a:t>
            </a:r>
            <a:r>
              <a:rPr spc="-10" dirty="0"/>
              <a:t>patients</a:t>
            </a:r>
            <a:r>
              <a:rPr spc="25" dirty="0"/>
              <a:t> </a:t>
            </a:r>
            <a:r>
              <a:rPr spc="-5" dirty="0"/>
              <a:t>who </a:t>
            </a:r>
            <a:r>
              <a:rPr spc="-15" dirty="0"/>
              <a:t>attend</a:t>
            </a:r>
            <a:r>
              <a:rPr spc="20" dirty="0"/>
              <a:t> </a:t>
            </a:r>
            <a:r>
              <a:rPr spc="-5" dirty="0"/>
              <a:t>ED</a:t>
            </a:r>
            <a:r>
              <a:rPr spc="-10" dirty="0"/>
              <a:t> </a:t>
            </a:r>
            <a:r>
              <a:rPr spc="-5" dirty="0"/>
              <a:t>or</a:t>
            </a:r>
            <a:r>
              <a:rPr dirty="0"/>
              <a:t> </a:t>
            </a:r>
            <a:r>
              <a:rPr spc="-10" dirty="0"/>
              <a:t>are</a:t>
            </a:r>
            <a:r>
              <a:rPr spc="10" dirty="0"/>
              <a:t> </a:t>
            </a:r>
            <a:r>
              <a:rPr spc="-10" dirty="0"/>
              <a:t>admitted </a:t>
            </a:r>
            <a:r>
              <a:rPr spc="-440" dirty="0"/>
              <a:t> </a:t>
            </a:r>
            <a:r>
              <a:rPr spc="-5" dirty="0"/>
              <a:t>but</a:t>
            </a:r>
            <a:r>
              <a:rPr spc="5" dirty="0"/>
              <a:t> </a:t>
            </a:r>
            <a:r>
              <a:rPr spc="-5" dirty="0"/>
              <a:t>not </a:t>
            </a:r>
            <a:r>
              <a:rPr spc="-20" dirty="0"/>
              <a:t>referred</a:t>
            </a:r>
            <a:r>
              <a:rPr spc="20" dirty="0"/>
              <a:t> </a:t>
            </a:r>
            <a:r>
              <a:rPr spc="-15" dirty="0"/>
              <a:t>to</a:t>
            </a:r>
            <a:r>
              <a:rPr spc="-5" dirty="0"/>
              <a:t> the</a:t>
            </a:r>
            <a:r>
              <a:rPr spc="10" dirty="0"/>
              <a:t> </a:t>
            </a:r>
            <a:r>
              <a:rPr spc="-10" dirty="0"/>
              <a:t>palliative</a:t>
            </a:r>
            <a:r>
              <a:rPr spc="30" dirty="0"/>
              <a:t> </a:t>
            </a:r>
            <a:r>
              <a:rPr spc="-15" dirty="0"/>
              <a:t>care</a:t>
            </a:r>
            <a:r>
              <a:rPr spc="20" dirty="0"/>
              <a:t> </a:t>
            </a:r>
            <a:r>
              <a:rPr spc="-10" dirty="0"/>
              <a:t>team.</a:t>
            </a:r>
            <a:r>
              <a:rPr spc="10" dirty="0"/>
              <a:t> </a:t>
            </a:r>
            <a:r>
              <a:rPr spc="-15" dirty="0"/>
              <a:t>Patients</a:t>
            </a:r>
            <a:r>
              <a:rPr spc="30" dirty="0"/>
              <a:t> </a:t>
            </a:r>
            <a:r>
              <a:rPr spc="-5" dirty="0"/>
              <a:t>who</a:t>
            </a:r>
            <a:r>
              <a:rPr spc="-10" dirty="0"/>
              <a:t> </a:t>
            </a:r>
            <a:r>
              <a:rPr spc="-20" dirty="0"/>
              <a:t>have</a:t>
            </a:r>
            <a:r>
              <a:rPr spc="10" dirty="0"/>
              <a:t> </a:t>
            </a:r>
            <a:r>
              <a:rPr spc="-5" dirty="0"/>
              <a:t>a</a:t>
            </a:r>
            <a:r>
              <a:rPr spc="5" dirty="0"/>
              <a:t> </a:t>
            </a:r>
            <a:r>
              <a:rPr spc="-5" dirty="0"/>
              <a:t>CMC </a:t>
            </a:r>
            <a:r>
              <a:rPr dirty="0"/>
              <a:t> </a:t>
            </a:r>
            <a:r>
              <a:rPr spc="-15" dirty="0"/>
              <a:t>record</a:t>
            </a:r>
            <a:r>
              <a:rPr spc="10" dirty="0"/>
              <a:t> </a:t>
            </a:r>
            <a:r>
              <a:rPr lang="en-GB" spc="-15" dirty="0"/>
              <a:t>who</a:t>
            </a:r>
            <a:r>
              <a:rPr spc="-5" dirty="0"/>
              <a:t> </a:t>
            </a:r>
            <a:r>
              <a:rPr spc="-15" dirty="0"/>
              <a:t>attend</a:t>
            </a:r>
            <a:r>
              <a:rPr spc="20" dirty="0"/>
              <a:t> </a:t>
            </a:r>
            <a:r>
              <a:rPr spc="-5" dirty="0"/>
              <a:t>the</a:t>
            </a:r>
            <a:r>
              <a:rPr spc="10" dirty="0"/>
              <a:t> </a:t>
            </a:r>
            <a:r>
              <a:rPr spc="-35" dirty="0"/>
              <a:t>Trust</a:t>
            </a:r>
            <a:r>
              <a:rPr spc="30" dirty="0"/>
              <a:t> </a:t>
            </a:r>
            <a:r>
              <a:rPr spc="-5" dirty="0"/>
              <a:t>but</a:t>
            </a:r>
            <a:r>
              <a:rPr spc="5" dirty="0"/>
              <a:t> </a:t>
            </a:r>
            <a:r>
              <a:rPr spc="-5" dirty="0"/>
              <a:t>do not</a:t>
            </a:r>
            <a:r>
              <a:rPr dirty="0"/>
              <a:t> </a:t>
            </a:r>
            <a:r>
              <a:rPr spc="-5" dirty="0"/>
              <a:t>necessarily</a:t>
            </a:r>
            <a:r>
              <a:rPr spc="25" dirty="0"/>
              <a:t> </a:t>
            </a:r>
            <a:r>
              <a:rPr spc="-5" dirty="0"/>
              <a:t>need</a:t>
            </a:r>
            <a:r>
              <a:rPr spc="15" dirty="0"/>
              <a:t> </a:t>
            </a:r>
            <a:r>
              <a:rPr spc="-10" dirty="0"/>
              <a:t>palliative</a:t>
            </a:r>
            <a:r>
              <a:rPr spc="30" dirty="0"/>
              <a:t> </a:t>
            </a:r>
            <a:r>
              <a:rPr spc="-15" dirty="0"/>
              <a:t>care</a:t>
            </a:r>
            <a:r>
              <a:rPr spc="15" dirty="0"/>
              <a:t> </a:t>
            </a:r>
            <a:r>
              <a:rPr spc="-10" dirty="0"/>
              <a:t>team </a:t>
            </a:r>
            <a:r>
              <a:rPr spc="-434" dirty="0"/>
              <a:t> </a:t>
            </a:r>
            <a:r>
              <a:rPr spc="-5" dirty="0"/>
              <a:t>input</a:t>
            </a:r>
            <a:r>
              <a:rPr spc="10" dirty="0"/>
              <a:t> </a:t>
            </a:r>
            <a:r>
              <a:rPr spc="-5" dirty="0"/>
              <a:t>do </a:t>
            </a:r>
            <a:r>
              <a:rPr spc="-10" dirty="0"/>
              <a:t>still</a:t>
            </a:r>
            <a:r>
              <a:rPr spc="25" dirty="0"/>
              <a:t> </a:t>
            </a:r>
            <a:r>
              <a:rPr spc="-5" dirty="0"/>
              <a:t>need</a:t>
            </a:r>
            <a:r>
              <a:rPr spc="5" dirty="0"/>
              <a:t> </a:t>
            </a:r>
            <a:r>
              <a:rPr spc="-5" dirty="0"/>
              <a:t>their</a:t>
            </a:r>
            <a:r>
              <a:rPr spc="15" dirty="0"/>
              <a:t> </a:t>
            </a:r>
            <a:r>
              <a:rPr spc="-10" dirty="0"/>
              <a:t>attending</a:t>
            </a:r>
            <a:r>
              <a:rPr spc="20" dirty="0"/>
              <a:t> </a:t>
            </a:r>
            <a:r>
              <a:rPr spc="-10" dirty="0"/>
              <a:t>teams</a:t>
            </a:r>
            <a:r>
              <a:rPr spc="20" dirty="0"/>
              <a:t> </a:t>
            </a:r>
            <a:r>
              <a:rPr spc="-15" dirty="0"/>
              <a:t>to</a:t>
            </a:r>
            <a:r>
              <a:rPr spc="-5" dirty="0"/>
              <a:t> be</a:t>
            </a:r>
            <a:r>
              <a:rPr spc="5" dirty="0"/>
              <a:t> </a:t>
            </a:r>
            <a:r>
              <a:rPr spc="-15" dirty="0"/>
              <a:t>aware</a:t>
            </a:r>
            <a:r>
              <a:rPr spc="10" dirty="0"/>
              <a:t> </a:t>
            </a:r>
            <a:r>
              <a:rPr spc="-5" dirty="0"/>
              <a:t>that</a:t>
            </a:r>
            <a:r>
              <a:rPr spc="10" dirty="0"/>
              <a:t> </a:t>
            </a:r>
            <a:r>
              <a:rPr spc="-5" dirty="0"/>
              <a:t>they</a:t>
            </a:r>
            <a:r>
              <a:rPr dirty="0"/>
              <a:t> </a:t>
            </a:r>
            <a:r>
              <a:rPr spc="-20" dirty="0"/>
              <a:t>have</a:t>
            </a:r>
            <a:r>
              <a:rPr spc="5" dirty="0"/>
              <a:t> </a:t>
            </a:r>
            <a:r>
              <a:rPr spc="-10" dirty="0"/>
              <a:t>pre-</a:t>
            </a:r>
            <a:r>
              <a:rPr spc="-15" dirty="0"/>
              <a:t>recorded</a:t>
            </a:r>
            <a:r>
              <a:rPr spc="15" dirty="0"/>
              <a:t> </a:t>
            </a:r>
            <a:r>
              <a:rPr spc="-15" dirty="0"/>
              <a:t>preferences</a:t>
            </a:r>
            <a:r>
              <a:rPr spc="25" dirty="0"/>
              <a:t> </a:t>
            </a:r>
            <a:r>
              <a:rPr spc="-15" dirty="0"/>
              <a:t>for care</a:t>
            </a:r>
            <a:r>
              <a:rPr spc="15" dirty="0"/>
              <a:t> </a:t>
            </a:r>
            <a:r>
              <a:rPr spc="-5" dirty="0"/>
              <a:t>and ceilings</a:t>
            </a:r>
            <a:r>
              <a:rPr spc="30" dirty="0"/>
              <a:t> </a:t>
            </a:r>
            <a:r>
              <a:rPr spc="-5" dirty="0"/>
              <a:t>of</a:t>
            </a:r>
            <a:r>
              <a:rPr spc="-10" dirty="0"/>
              <a:t> treatment.</a:t>
            </a:r>
          </a:p>
          <a:p>
            <a:pPr marL="4445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350" dirty="0"/>
          </a:p>
          <a:p>
            <a:pPr marL="359410" marR="8255" indent="-342900">
              <a:lnSpc>
                <a:spcPts val="1920"/>
              </a:lnSpc>
              <a:spcBef>
                <a:spcPts val="5"/>
              </a:spcBef>
              <a:buFont typeface="Arial"/>
              <a:buChar char="•"/>
              <a:tabLst>
                <a:tab pos="360045" algn="l"/>
                <a:tab pos="360680" algn="l"/>
              </a:tabLst>
            </a:pPr>
            <a:r>
              <a:rPr b="1" spc="-10" dirty="0">
                <a:latin typeface="Calibri"/>
                <a:cs typeface="Calibri"/>
              </a:rPr>
              <a:t>Improving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the</a:t>
            </a:r>
            <a:r>
              <a:rPr b="1" spc="5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awareness</a:t>
            </a:r>
            <a:r>
              <a:rPr b="1" spc="3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and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visibility </a:t>
            </a:r>
            <a:r>
              <a:rPr spc="-5" dirty="0"/>
              <a:t>of CMC</a:t>
            </a:r>
            <a:r>
              <a:rPr dirty="0"/>
              <a:t> </a:t>
            </a:r>
            <a:r>
              <a:rPr spc="-5" dirty="0"/>
              <a:t>in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15" dirty="0"/>
              <a:t> </a:t>
            </a:r>
            <a:r>
              <a:rPr spc="-10" dirty="0"/>
              <a:t>hospital</a:t>
            </a:r>
            <a:r>
              <a:rPr spc="15" dirty="0"/>
              <a:t> </a:t>
            </a:r>
            <a:r>
              <a:rPr spc="-5" dirty="0"/>
              <a:t>and</a:t>
            </a:r>
            <a:r>
              <a:rPr spc="10" dirty="0"/>
              <a:t> </a:t>
            </a:r>
            <a:r>
              <a:rPr spc="-5" dirty="0"/>
              <a:t>the </a:t>
            </a:r>
            <a:r>
              <a:rPr dirty="0"/>
              <a:t> </a:t>
            </a:r>
            <a:r>
              <a:rPr spc="-5" dirty="0"/>
              <a:t>flow</a:t>
            </a:r>
            <a:r>
              <a:rPr spc="-15" dirty="0"/>
              <a:t> </a:t>
            </a:r>
            <a:r>
              <a:rPr spc="-5" dirty="0"/>
              <a:t>of</a:t>
            </a:r>
            <a:r>
              <a:rPr spc="-10" dirty="0"/>
              <a:t> information</a:t>
            </a:r>
            <a:r>
              <a:rPr spc="10" dirty="0"/>
              <a:t> </a:t>
            </a:r>
            <a:r>
              <a:rPr spc="-5" dirty="0"/>
              <a:t>out</a:t>
            </a:r>
            <a:r>
              <a:rPr spc="-10" dirty="0"/>
              <a:t> </a:t>
            </a:r>
            <a:r>
              <a:rPr spc="-15" dirty="0"/>
              <a:t>to</a:t>
            </a:r>
            <a:r>
              <a:rPr spc="-5" dirty="0"/>
              <a:t> community</a:t>
            </a:r>
            <a:r>
              <a:rPr spc="5" dirty="0"/>
              <a:t> </a:t>
            </a:r>
            <a:r>
              <a:rPr spc="-10" dirty="0"/>
              <a:t>teams</a:t>
            </a:r>
            <a:r>
              <a:rPr spc="10" dirty="0"/>
              <a:t> </a:t>
            </a:r>
            <a:r>
              <a:rPr spc="-5" dirty="0"/>
              <a:t>will</a:t>
            </a:r>
            <a:r>
              <a:rPr spc="25" dirty="0"/>
              <a:t> </a:t>
            </a:r>
            <a:r>
              <a:rPr b="1" spc="-10" dirty="0">
                <a:latin typeface="Calibri"/>
                <a:cs typeface="Calibri"/>
              </a:rPr>
              <a:t>improve</a:t>
            </a:r>
            <a:r>
              <a:rPr b="1" spc="-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patient-centred </a:t>
            </a:r>
            <a:r>
              <a:rPr b="1" spc="-434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care</a:t>
            </a:r>
            <a:r>
              <a:rPr spc="-15" dirty="0"/>
              <a:t>,</a:t>
            </a:r>
            <a:r>
              <a:rPr spc="15" dirty="0"/>
              <a:t> </a:t>
            </a:r>
            <a:r>
              <a:rPr spc="-10" dirty="0"/>
              <a:t>including</a:t>
            </a:r>
            <a:r>
              <a:rPr spc="25" dirty="0"/>
              <a:t> </a:t>
            </a:r>
            <a:r>
              <a:rPr spc="-10" dirty="0"/>
              <a:t>reducing</a:t>
            </a:r>
            <a:r>
              <a:rPr spc="10" dirty="0"/>
              <a:t> </a:t>
            </a:r>
            <a:r>
              <a:rPr spc="-5" dirty="0"/>
              <a:t>the</a:t>
            </a:r>
            <a:r>
              <a:rPr spc="10" dirty="0"/>
              <a:t> </a:t>
            </a:r>
            <a:r>
              <a:rPr spc="-5" dirty="0"/>
              <a:t>frequency</a:t>
            </a:r>
            <a:r>
              <a:rPr spc="5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" dirty="0"/>
              <a:t>ED </a:t>
            </a:r>
            <a:r>
              <a:rPr spc="-10" dirty="0"/>
              <a:t>attendance,</a:t>
            </a:r>
            <a:r>
              <a:rPr spc="20" dirty="0"/>
              <a:t> </a:t>
            </a:r>
            <a:r>
              <a:rPr spc="-10" dirty="0"/>
              <a:t>inappropriate </a:t>
            </a:r>
            <a:r>
              <a:rPr spc="-5" dirty="0"/>
              <a:t> admissions</a:t>
            </a:r>
            <a:r>
              <a:rPr spc="20" dirty="0"/>
              <a:t> </a:t>
            </a:r>
            <a:r>
              <a:rPr spc="-5" dirty="0"/>
              <a:t>and </a:t>
            </a:r>
            <a:r>
              <a:rPr spc="-10" dirty="0"/>
              <a:t>length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-10" dirty="0"/>
              <a:t> </a:t>
            </a:r>
            <a:r>
              <a:rPr spc="-50" dirty="0"/>
              <a:t>stay.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1" y="0"/>
              <a:ext cx="4247388" cy="19034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8394"/>
            <a:ext cx="192532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</a:t>
            </a:r>
            <a:r>
              <a:rPr spc="-15" dirty="0"/>
              <a:t>n</a:t>
            </a:r>
            <a:r>
              <a:rPr spc="-5" dirty="0"/>
              <a:t>c</a:t>
            </a:r>
            <a:r>
              <a:rPr spc="-10" dirty="0"/>
              <a:t>e</a:t>
            </a:r>
            <a:r>
              <a:rPr spc="-30" dirty="0"/>
              <a:t>p</a:t>
            </a:r>
            <a:r>
              <a:rPr spc="-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1696873"/>
            <a:ext cx="8481060" cy="449995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355600" marR="216535" indent="-342900">
              <a:lnSpc>
                <a:spcPts val="2160"/>
              </a:lnSpc>
              <a:spcBef>
                <a:spcPts val="3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Improve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general</a:t>
            </a:r>
            <a:r>
              <a:rPr sz="2000" b="1" spc="2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visibility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and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awareness</a:t>
            </a:r>
            <a:r>
              <a:rPr sz="2000" b="1" spc="4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CMC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generic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by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developing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THH-specific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Patient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Information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leaflet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Advance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Care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Planning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 CMC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slide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set,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use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various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settings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including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rolling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Trust 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medical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inductions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small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group teach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COTE,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55" dirty="0">
                <a:latin typeface="Calibri"/>
                <a:cs typeface="Calibri"/>
              </a:rPr>
              <a:t>IMT,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etc.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 dirty="0">
              <a:latin typeface="Calibri"/>
              <a:cs typeface="Calibri"/>
            </a:endParaRPr>
          </a:p>
          <a:p>
            <a:pPr marL="355600" marR="161290" indent="-342900">
              <a:lnSpc>
                <a:spcPts val="216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Improve</a:t>
            </a:r>
            <a:r>
              <a:rPr sz="2000" b="1" spc="1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visibility, awareness</a:t>
            </a:r>
            <a:r>
              <a:rPr sz="2000" b="1" spc="3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and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impact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 individual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records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generic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by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tracking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patients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with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record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lang="en-GB" sz="2000" spc="-15" dirty="0">
                <a:latin typeface="Calibri"/>
                <a:cs typeface="Calibri"/>
              </a:rPr>
              <a:t>who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attend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 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prompting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guide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care,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management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optimum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length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inpatient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0" dirty="0">
                <a:latin typeface="Calibri"/>
                <a:cs typeface="Calibri"/>
              </a:rPr>
              <a:t>stay.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50" dirty="0">
              <a:latin typeface="Calibri"/>
              <a:cs typeface="Calibri"/>
            </a:endParaRPr>
          </a:p>
          <a:p>
            <a:pPr marL="354965" marR="5080" indent="-342900">
              <a:lnSpc>
                <a:spcPts val="216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Calibri"/>
                <a:cs typeface="Calibri"/>
              </a:rPr>
              <a:t>Improve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collection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and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flow</a:t>
            </a:r>
            <a:r>
              <a:rPr sz="2000" b="1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spc="-10" dirty="0">
                <a:latin typeface="Calibri"/>
                <a:cs typeface="Calibri"/>
              </a:rPr>
              <a:t> ACP-relevant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information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across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settings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by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reviewing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case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notes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of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patients </a:t>
            </a:r>
            <a:r>
              <a:rPr sz="2000" spc="-5" dirty="0">
                <a:latin typeface="Calibri"/>
                <a:cs typeface="Calibri"/>
              </a:rPr>
              <a:t> with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record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who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attend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ED 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discharged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home,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giving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clinical </a:t>
            </a:r>
            <a:r>
              <a:rPr sz="2000" spc="-43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updates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community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where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appropriate.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This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also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involves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prompting 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generic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teams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to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update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CMC </a:t>
            </a:r>
            <a:r>
              <a:rPr sz="2000" spc="-15" dirty="0">
                <a:latin typeface="Calibri"/>
                <a:cs typeface="Calibri"/>
              </a:rPr>
              <a:t>records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appropriate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use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the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ACP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fields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on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hospital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discharge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summaries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1" y="0"/>
              <a:ext cx="4247388" cy="19034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0259" y="651866"/>
            <a:ext cx="8411845" cy="135191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515"/>
              </a:spcBef>
            </a:pPr>
            <a:r>
              <a:rPr spc="-5" dirty="0"/>
              <a:t>Planning</a:t>
            </a:r>
          </a:p>
          <a:p>
            <a:pPr marL="12700" marR="5080">
              <a:lnSpc>
                <a:spcPts val="2160"/>
              </a:lnSpc>
              <a:spcBef>
                <a:spcPts val="459"/>
              </a:spcBef>
            </a:pPr>
            <a:r>
              <a:rPr sz="2000" b="0" spc="-5" dirty="0">
                <a:latin typeface="Calibri"/>
                <a:cs typeface="Calibri"/>
              </a:rPr>
              <a:t>The</a:t>
            </a:r>
            <a:r>
              <a:rPr sz="2000" b="0" spc="10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team</a:t>
            </a:r>
            <a:r>
              <a:rPr sz="2000" b="0" spc="2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developed</a:t>
            </a:r>
            <a:r>
              <a:rPr sz="2000" b="0" spc="2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a</a:t>
            </a:r>
            <a:r>
              <a:rPr sz="2000" b="0" spc="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driver</a:t>
            </a:r>
            <a:r>
              <a:rPr sz="2000" b="0" spc="1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diagram</a:t>
            </a:r>
            <a:r>
              <a:rPr sz="2000" b="0" spc="25" dirty="0">
                <a:latin typeface="Calibri"/>
                <a:cs typeface="Calibri"/>
              </a:rPr>
              <a:t> </a:t>
            </a:r>
            <a:r>
              <a:rPr sz="2000" b="0" spc="-15" dirty="0">
                <a:latin typeface="Calibri"/>
                <a:cs typeface="Calibri"/>
              </a:rPr>
              <a:t>to</a:t>
            </a:r>
            <a:r>
              <a:rPr sz="2000" b="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describe</a:t>
            </a:r>
            <a:r>
              <a:rPr sz="2000" b="0" spc="35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the</a:t>
            </a:r>
            <a:r>
              <a:rPr sz="2000" b="0" spc="10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process</a:t>
            </a:r>
            <a:r>
              <a:rPr sz="2000" b="0" spc="3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and</a:t>
            </a:r>
            <a:r>
              <a:rPr sz="2000" b="0" spc="5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specific</a:t>
            </a:r>
            <a:r>
              <a:rPr sz="2000" b="0" spc="35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actions </a:t>
            </a:r>
            <a:r>
              <a:rPr sz="2000" b="0" spc="-44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needed</a:t>
            </a:r>
            <a:r>
              <a:rPr sz="2000" b="0" spc="10" dirty="0">
                <a:latin typeface="Calibri"/>
                <a:cs typeface="Calibri"/>
              </a:rPr>
              <a:t> </a:t>
            </a:r>
            <a:r>
              <a:rPr sz="2000" b="0" spc="-15" dirty="0">
                <a:latin typeface="Calibri"/>
                <a:cs typeface="Calibri"/>
              </a:rPr>
              <a:t>to</a:t>
            </a:r>
            <a:r>
              <a:rPr sz="2000" b="0" spc="-10" dirty="0">
                <a:latin typeface="Calibri"/>
                <a:cs typeface="Calibri"/>
              </a:rPr>
              <a:t> </a:t>
            </a:r>
            <a:r>
              <a:rPr sz="2000" b="0" spc="-15" dirty="0">
                <a:latin typeface="Calibri"/>
                <a:cs typeface="Calibri"/>
              </a:rPr>
              <a:t>improve</a:t>
            </a:r>
            <a:r>
              <a:rPr sz="2000" b="0" spc="1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CMC</a:t>
            </a:r>
            <a:r>
              <a:rPr sz="2000" b="0" spc="-1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impact</a:t>
            </a:r>
            <a:r>
              <a:rPr sz="2000" b="0" spc="1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across</a:t>
            </a:r>
            <a:r>
              <a:rPr sz="2000" b="0" spc="10" dirty="0">
                <a:latin typeface="Calibri"/>
                <a:cs typeface="Calibri"/>
              </a:rPr>
              <a:t> </a:t>
            </a:r>
            <a:r>
              <a:rPr sz="2000" b="0" spc="-5" dirty="0">
                <a:latin typeface="Calibri"/>
                <a:cs typeface="Calibri"/>
              </a:rPr>
              <a:t>the</a:t>
            </a:r>
            <a:r>
              <a:rPr sz="2000" b="0" spc="5" dirty="0">
                <a:latin typeface="Calibri"/>
                <a:cs typeface="Calibri"/>
              </a:rPr>
              <a:t> </a:t>
            </a:r>
            <a:r>
              <a:rPr sz="2000" b="0" spc="-10" dirty="0">
                <a:latin typeface="Calibri"/>
                <a:cs typeface="Calibri"/>
              </a:rPr>
              <a:t>trust.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1" y="0"/>
              <a:ext cx="4247388" cy="190347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940" y="1988820"/>
              <a:ext cx="6619082" cy="467774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8394"/>
            <a:ext cx="214376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Initiation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1676400"/>
            <a:ext cx="8400415" cy="46711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45" dirty="0">
                <a:latin typeface="Calibri"/>
                <a:cs typeface="Calibri"/>
              </a:rPr>
              <a:t>We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set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up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a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25" dirty="0">
                <a:latin typeface="Calibri"/>
                <a:cs typeface="Calibri"/>
              </a:rPr>
              <a:t>system</a:t>
            </a:r>
            <a:r>
              <a:rPr sz="2400" b="1" spc="2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that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makes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patients’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CMC </a:t>
            </a:r>
            <a:r>
              <a:rPr sz="2400" b="1" spc="-15" dirty="0">
                <a:latin typeface="Calibri"/>
                <a:cs typeface="Calibri"/>
              </a:rPr>
              <a:t>records</a:t>
            </a:r>
            <a:r>
              <a:rPr sz="2400" b="1" spc="-5" dirty="0">
                <a:latin typeface="Calibri"/>
                <a:cs typeface="Calibri"/>
              </a:rPr>
              <a:t> visible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to</a:t>
            </a:r>
            <a:r>
              <a:rPr sz="2400" b="1" spc="-5" dirty="0">
                <a:latin typeface="Calibri"/>
                <a:cs typeface="Calibri"/>
              </a:rPr>
              <a:t> ED </a:t>
            </a:r>
            <a:r>
              <a:rPr sz="2400" b="1" spc="-525" dirty="0">
                <a:latin typeface="Calibri"/>
                <a:cs typeface="Calibri"/>
              </a:rPr>
              <a:t> </a:t>
            </a:r>
            <a:r>
              <a:rPr sz="2400" b="1" spc="-60" dirty="0">
                <a:latin typeface="Calibri"/>
                <a:cs typeface="Calibri"/>
              </a:rPr>
              <a:t>staff.</a:t>
            </a:r>
            <a:endParaRPr lang="en-GB" sz="2400" b="1" spc="-60" dirty="0">
              <a:latin typeface="Calibri"/>
              <a:cs typeface="Calibri"/>
            </a:endParaRPr>
          </a:p>
          <a:p>
            <a:pPr marL="12700" marR="5080">
              <a:lnSpc>
                <a:spcPts val="2590"/>
              </a:lnSpc>
              <a:spcBef>
                <a:spcPts val="425"/>
              </a:spcBef>
            </a:pPr>
            <a:endParaRPr sz="3050" dirty="0">
              <a:latin typeface="Calibri"/>
              <a:cs typeface="Calibri"/>
            </a:endParaRPr>
          </a:p>
          <a:p>
            <a:pPr marL="355600" marR="186690" indent="-342900">
              <a:lnSpc>
                <a:spcPts val="259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Each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week,</a:t>
            </a:r>
            <a:r>
              <a:rPr sz="2400" spc="-5" dirty="0">
                <a:latin typeface="Calibri"/>
                <a:cs typeface="Calibri"/>
              </a:rPr>
              <a:t> RMH sends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update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new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Hillingdon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have</a:t>
            </a:r>
            <a:r>
              <a:rPr sz="2400" dirty="0">
                <a:latin typeface="Calibri"/>
                <a:cs typeface="Calibri"/>
              </a:rPr>
              <a:t> 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ACP </a:t>
            </a:r>
            <a:r>
              <a:rPr sz="2400" spc="-5" dirty="0">
                <a:latin typeface="Calibri"/>
                <a:cs typeface="Calibri"/>
              </a:rPr>
              <a:t>uploaded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onto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THH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records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team.</a:t>
            </a:r>
            <a:endParaRPr sz="2400" dirty="0">
              <a:latin typeface="Calibri"/>
              <a:cs typeface="Calibri"/>
            </a:endParaRPr>
          </a:p>
          <a:p>
            <a:pPr marL="355600" marR="72644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THH </a:t>
            </a:r>
            <a:r>
              <a:rPr sz="2400" spc="-20" dirty="0">
                <a:latin typeface="Calibri"/>
                <a:cs typeface="Calibri"/>
              </a:rPr>
              <a:t>records </a:t>
            </a:r>
            <a:r>
              <a:rPr sz="2400" spc="-10" dirty="0">
                <a:latin typeface="Calibri"/>
                <a:cs typeface="Calibri"/>
              </a:rPr>
              <a:t>team </a:t>
            </a:r>
            <a:r>
              <a:rPr sz="2400" spc="-5" dirty="0">
                <a:latin typeface="Calibri"/>
                <a:cs typeface="Calibri"/>
              </a:rPr>
              <a:t>adds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20" dirty="0">
                <a:latin typeface="Calibri"/>
                <a:cs typeface="Calibri"/>
              </a:rPr>
              <a:t>‘CMC’ </a:t>
            </a:r>
            <a:r>
              <a:rPr sz="2400" spc="-5" dirty="0">
                <a:latin typeface="Calibri"/>
                <a:cs typeface="Calibri"/>
              </a:rPr>
              <a:t>flag </a:t>
            </a:r>
            <a:r>
              <a:rPr sz="2400" spc="-15" dirty="0">
                <a:latin typeface="Calibri"/>
                <a:cs typeface="Calibri"/>
              </a:rPr>
              <a:t>onto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patients’ </a:t>
            </a:r>
            <a:r>
              <a:rPr sz="2400" spc="-5" dirty="0">
                <a:latin typeface="Calibri"/>
                <a:cs typeface="Calibri"/>
              </a:rPr>
              <a:t>THH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electronic </a:t>
            </a:r>
            <a:r>
              <a:rPr sz="2400" spc="-20" dirty="0">
                <a:latin typeface="Calibri"/>
                <a:cs typeface="Calibri"/>
              </a:rPr>
              <a:t>record.</a:t>
            </a:r>
            <a:endParaRPr sz="2400" dirty="0">
              <a:latin typeface="Calibri"/>
              <a:cs typeface="Calibri"/>
            </a:endParaRPr>
          </a:p>
          <a:p>
            <a:pPr marL="355600" marR="401955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flag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seen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staff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when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any</a:t>
            </a:r>
            <a:r>
              <a:rPr sz="2400" spc="-5" dirty="0">
                <a:latin typeface="Calibri"/>
                <a:cs typeface="Calibri"/>
              </a:rPr>
              <a:t> of these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attend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ED,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electronically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 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paper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cas</a:t>
            </a:r>
            <a:r>
              <a:rPr sz="2400" spc="-15" dirty="0">
                <a:latin typeface="Calibri"/>
                <a:cs typeface="Calibri"/>
              </a:rPr>
              <a:t> card.</a:t>
            </a:r>
            <a:endParaRPr sz="2400" dirty="0">
              <a:latin typeface="Calibri"/>
              <a:cs typeface="Calibri"/>
            </a:endParaRPr>
          </a:p>
          <a:p>
            <a:pPr marL="355600" marR="9906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admin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staff,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seeing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flag,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access CMC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site</a:t>
            </a:r>
            <a:r>
              <a:rPr sz="2400" spc="-5" dirty="0">
                <a:latin typeface="Calibri"/>
                <a:cs typeface="Calibri"/>
              </a:rPr>
              <a:t> and </a:t>
            </a:r>
            <a:r>
              <a:rPr sz="2400" spc="-10" dirty="0">
                <a:latin typeface="Calibri"/>
                <a:cs typeface="Calibri"/>
              </a:rPr>
              <a:t>print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out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CMC summary and </a:t>
            </a:r>
            <a:r>
              <a:rPr sz="2400" spc="-10" dirty="0">
                <a:latin typeface="Calibri"/>
                <a:cs typeface="Calibri"/>
              </a:rPr>
              <a:t>DNACPR </a:t>
            </a:r>
            <a:r>
              <a:rPr sz="2400" spc="-15" dirty="0">
                <a:latin typeface="Calibri"/>
                <a:cs typeface="Calibri"/>
              </a:rPr>
              <a:t>form </a:t>
            </a:r>
            <a:r>
              <a:rPr sz="2400" spc="-5" dirty="0">
                <a:latin typeface="Calibri"/>
                <a:cs typeface="Calibri"/>
              </a:rPr>
              <a:t>(if </a:t>
            </a:r>
            <a:r>
              <a:rPr sz="2400" spc="-10" dirty="0">
                <a:latin typeface="Calibri"/>
                <a:cs typeface="Calibri"/>
              </a:rPr>
              <a:t>completed)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purple paper and add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cas </a:t>
            </a:r>
            <a:r>
              <a:rPr sz="2400" spc="-15" dirty="0">
                <a:latin typeface="Calibri"/>
                <a:cs typeface="Calibri"/>
              </a:rPr>
              <a:t>card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clinical </a:t>
            </a:r>
            <a:r>
              <a:rPr sz="2400" spc="-10" dirty="0">
                <a:latin typeface="Calibri"/>
                <a:cs typeface="Calibri"/>
              </a:rPr>
              <a:t>team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see</a:t>
            </a:r>
            <a:r>
              <a:rPr sz="2400" b="1" spc="-5" dirty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5" y="0"/>
              <a:ext cx="4283963" cy="190423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28040"/>
            <a:ext cx="214376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Initiation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1734344"/>
            <a:ext cx="8633910" cy="415498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b="1" spc="-45" dirty="0">
                <a:latin typeface="Calibri"/>
                <a:cs typeface="Calibri"/>
              </a:rPr>
              <a:t>For THH-admitted patients with a CMC record, we set up a process to liaise with and  support medical teams and patients so that this record guides care and</a:t>
            </a:r>
            <a:r>
              <a:rPr lang="en-GB" sz="2400" b="1" spc="-45" dirty="0">
                <a:latin typeface="Calibri"/>
                <a:cs typeface="Calibri"/>
              </a:rPr>
              <a:t> </a:t>
            </a:r>
            <a:r>
              <a:rPr sz="2400" b="1" spc="-45" dirty="0">
                <a:latin typeface="Calibri"/>
                <a:cs typeface="Calibri"/>
              </a:rPr>
              <a:t>management.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 dirty="0">
              <a:latin typeface="Calibri"/>
              <a:cs typeface="Calibri"/>
            </a:endParaRPr>
          </a:p>
          <a:p>
            <a:pPr marL="355600" marR="99060" indent="-342900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Each working day, the palliative care team reviews the CMC record of each patient who was admitted the previous day (or days if a Monday)</a:t>
            </a:r>
          </a:p>
          <a:p>
            <a:pPr marL="355600" marR="99060" indent="-342900"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GB" sz="2400" spc="-5" dirty="0">
                <a:latin typeface="Calibri"/>
                <a:cs typeface="Calibri"/>
              </a:rPr>
              <a:t>Day 1 assessment to be carried out by Palliative Care team for ‘HOME’ patients and day 5 assessment for ‘HOSPITAL’ patients. Both assessments consist of a Level 1 ward review and liaison with medical team to agree most appropriate management plan.</a:t>
            </a:r>
            <a:endParaRPr sz="2400" spc="-5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5" y="0"/>
              <a:ext cx="4283963" cy="190423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8394"/>
            <a:ext cx="286131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Key</a:t>
            </a:r>
            <a:r>
              <a:rPr spc="-55" dirty="0"/>
              <a:t> </a:t>
            </a:r>
            <a:r>
              <a:rPr spc="-15" dirty="0"/>
              <a:t>changes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1726591"/>
            <a:ext cx="8380095" cy="43783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676275" indent="-3429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Ensuring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ED admin</a:t>
            </a:r>
            <a:r>
              <a:rPr sz="2400" spc="-20" dirty="0">
                <a:latin typeface="Calibri"/>
                <a:cs typeface="Calibri"/>
              </a:rPr>
              <a:t> staff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print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</a:t>
            </a:r>
            <a:r>
              <a:rPr sz="2400" spc="-20" dirty="0">
                <a:latin typeface="Calibri"/>
                <a:cs typeface="Calibri"/>
              </a:rPr>
              <a:t> records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who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attend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ED.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Creating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 database</a:t>
            </a:r>
            <a:r>
              <a:rPr sz="2400" spc="-5" dirty="0">
                <a:latin typeface="Calibri"/>
                <a:cs typeface="Calibri"/>
              </a:rPr>
              <a:t> 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record.</a:t>
            </a:r>
            <a:endParaRPr sz="2400">
              <a:latin typeface="Calibri"/>
              <a:cs typeface="Calibri"/>
            </a:endParaRPr>
          </a:p>
          <a:p>
            <a:pPr marL="355600" marR="429259" indent="-342900">
              <a:lnSpc>
                <a:spcPts val="259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Undertaking </a:t>
            </a:r>
            <a:r>
              <a:rPr sz="2400" spc="-20" dirty="0">
                <a:latin typeface="Calibri"/>
                <a:cs typeface="Calibri"/>
              </a:rPr>
              <a:t>Day </a:t>
            </a:r>
            <a:r>
              <a:rPr sz="2400" dirty="0">
                <a:latin typeface="Calibri"/>
                <a:cs typeface="Calibri"/>
              </a:rPr>
              <a:t>1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spc="-20" dirty="0">
                <a:latin typeface="Calibri"/>
                <a:cs typeface="Calibri"/>
              </a:rPr>
              <a:t>Day </a:t>
            </a:r>
            <a:r>
              <a:rPr sz="2400" dirty="0">
                <a:latin typeface="Calibri"/>
                <a:cs typeface="Calibri"/>
              </a:rPr>
              <a:t>5 </a:t>
            </a:r>
            <a:r>
              <a:rPr sz="2400" spc="-15" dirty="0">
                <a:latin typeface="Calibri"/>
                <a:cs typeface="Calibri"/>
              </a:rPr>
              <a:t>reviews </a:t>
            </a:r>
            <a:r>
              <a:rPr sz="2400" spc="-5" dirty="0">
                <a:latin typeface="Calibri"/>
                <a:cs typeface="Calibri"/>
              </a:rPr>
              <a:t>of ED </a:t>
            </a:r>
            <a:r>
              <a:rPr sz="2400" spc="-10" dirty="0">
                <a:latin typeface="Calibri"/>
                <a:cs typeface="Calibri"/>
              </a:rPr>
              <a:t>admitted patients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CMC</a:t>
            </a:r>
            <a:r>
              <a:rPr sz="2400" spc="-20" dirty="0">
                <a:latin typeface="Calibri"/>
                <a:cs typeface="Calibri"/>
              </a:rPr>
              <a:t> record.</a:t>
            </a:r>
            <a:endParaRPr sz="2400">
              <a:latin typeface="Calibri"/>
              <a:cs typeface="Calibri"/>
            </a:endParaRPr>
          </a:p>
          <a:p>
            <a:pPr marL="355600" marR="172085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Undertaking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case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note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reviews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ED </a:t>
            </a:r>
            <a:r>
              <a:rPr sz="2400" spc="-20" dirty="0">
                <a:latin typeface="Calibri"/>
                <a:cs typeface="Calibri"/>
              </a:rPr>
              <a:t>attenders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 liaising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community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teams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necessary.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Pausing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project </a:t>
            </a:r>
            <a:r>
              <a:rPr sz="2400" spc="-5" dirty="0">
                <a:latin typeface="Calibri"/>
                <a:cs typeface="Calibri"/>
              </a:rPr>
              <a:t>during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second </a:t>
            </a:r>
            <a:r>
              <a:rPr sz="2400" spc="-25" dirty="0">
                <a:latin typeface="Calibri"/>
                <a:cs typeface="Calibri"/>
              </a:rPr>
              <a:t>wave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pandemic and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restarting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10" dirty="0">
                <a:latin typeface="Calibri"/>
                <a:cs typeface="Calibri"/>
              </a:rPr>
              <a:t>more focussed project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5" dirty="0">
                <a:latin typeface="Calibri"/>
                <a:cs typeface="Calibri"/>
              </a:rPr>
              <a:t>significantly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smaller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workforce.</a:t>
            </a:r>
            <a:endParaRPr sz="2400">
              <a:latin typeface="Calibri"/>
              <a:cs typeface="Calibri"/>
            </a:endParaRPr>
          </a:p>
          <a:p>
            <a:pPr marL="355600" marR="738505" indent="-342900">
              <a:lnSpc>
                <a:spcPts val="259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Negotiating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successfully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more</a:t>
            </a:r>
            <a:r>
              <a:rPr sz="2400" dirty="0">
                <a:latin typeface="Calibri"/>
                <a:cs typeface="Calibri"/>
              </a:rPr>
              <a:t> time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teach</a:t>
            </a:r>
            <a:r>
              <a:rPr sz="2400" spc="-5" dirty="0">
                <a:latin typeface="Calibri"/>
                <a:cs typeface="Calibri"/>
              </a:rPr>
              <a:t> about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during </a:t>
            </a:r>
            <a:r>
              <a:rPr sz="2400" spc="-10" dirty="0">
                <a:latin typeface="Calibri"/>
                <a:cs typeface="Calibri"/>
              </a:rPr>
              <a:t>mandatory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medical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induction.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96611" y="0"/>
              <a:ext cx="4247388" cy="190347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08394"/>
            <a:ext cx="2639060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Moni</a:t>
            </a:r>
            <a:r>
              <a:rPr spc="-50" dirty="0"/>
              <a:t>t</a:t>
            </a:r>
            <a:r>
              <a:rPr spc="-10" dirty="0"/>
              <a:t>o</a:t>
            </a:r>
            <a:r>
              <a:rPr spc="-5" dirty="0"/>
              <a:t>r</a:t>
            </a:r>
            <a:r>
              <a:rPr spc="-10" dirty="0"/>
              <a:t>in</a:t>
            </a:r>
            <a:r>
              <a:rPr spc="-5"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0259" y="1784503"/>
            <a:ext cx="831088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26720">
              <a:lnSpc>
                <a:spcPct val="100000"/>
              </a:lnSpc>
              <a:spcBef>
                <a:spcPts val="100"/>
              </a:spcBef>
            </a:pPr>
            <a:r>
              <a:rPr sz="2400" b="1" spc="-45" dirty="0">
                <a:latin typeface="Calibri"/>
                <a:cs typeface="Calibri"/>
              </a:rPr>
              <a:t>We</a:t>
            </a:r>
            <a:r>
              <a:rPr sz="2400" b="1" spc="-10" dirty="0">
                <a:latin typeface="Calibri"/>
                <a:cs typeface="Calibri"/>
              </a:rPr>
              <a:t> monitored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progress</a:t>
            </a:r>
            <a:r>
              <a:rPr sz="2400" b="1" spc="-5" dirty="0">
                <a:latin typeface="Calibri"/>
                <a:cs typeface="Calibri"/>
              </a:rPr>
              <a:t> by</a:t>
            </a:r>
            <a:r>
              <a:rPr sz="2400" b="1" spc="-15" dirty="0">
                <a:latin typeface="Calibri"/>
                <a:cs typeface="Calibri"/>
              </a:rPr>
              <a:t> keeping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track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of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key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data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points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for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patients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who</a:t>
            </a:r>
            <a:r>
              <a:rPr sz="2400" b="1" spc="-15" dirty="0">
                <a:latin typeface="Calibri"/>
                <a:cs typeface="Calibri"/>
              </a:rPr>
              <a:t> attended</a:t>
            </a:r>
            <a:r>
              <a:rPr sz="2400" b="1" spc="2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ED with</a:t>
            </a:r>
            <a:r>
              <a:rPr sz="2400" b="1" dirty="0">
                <a:latin typeface="Calibri"/>
                <a:cs typeface="Calibri"/>
              </a:rPr>
              <a:t> CMC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records.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These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included: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 dirty="0">
              <a:latin typeface="Calibri"/>
              <a:cs typeface="Calibri"/>
            </a:endParaRPr>
          </a:p>
          <a:p>
            <a:pPr marL="355600" marR="102235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No.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patients</a:t>
            </a:r>
            <a:r>
              <a:rPr sz="2400" dirty="0">
                <a:latin typeface="Calibri"/>
                <a:cs typeface="Calibri"/>
              </a:rPr>
              <a:t> who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had their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</a:t>
            </a:r>
            <a:r>
              <a:rPr sz="2400" spc="-20" dirty="0">
                <a:latin typeface="Calibri"/>
                <a:cs typeface="Calibri"/>
              </a:rPr>
              <a:t> record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printed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 placed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notes</a:t>
            </a:r>
            <a:endParaRPr sz="2400" dirty="0">
              <a:latin typeface="Calibri"/>
              <a:cs typeface="Calibri"/>
            </a:endParaRPr>
          </a:p>
          <a:p>
            <a:pPr marL="355600" marR="124460" indent="-34353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No</a:t>
            </a:r>
            <a:r>
              <a:rPr lang="en-GB" sz="2400" spc="-5" dirty="0">
                <a:latin typeface="Calibri"/>
                <a:cs typeface="Calibri"/>
              </a:rPr>
              <a:t>.</a:t>
            </a:r>
            <a:r>
              <a:rPr sz="2400" spc="-5" dirty="0">
                <a:latin typeface="Calibri"/>
                <a:cs typeface="Calibri"/>
              </a:rPr>
              <a:t> of </a:t>
            </a:r>
            <a:r>
              <a:rPr sz="2400" spc="-10" dirty="0">
                <a:latin typeface="Calibri"/>
                <a:cs typeface="Calibri"/>
              </a:rPr>
              <a:t>patients admitted </a:t>
            </a:r>
            <a:r>
              <a:rPr sz="2400" spc="-5" dirty="0">
                <a:latin typeface="Calibri"/>
                <a:cs typeface="Calibri"/>
              </a:rPr>
              <a:t>vs </a:t>
            </a:r>
            <a:r>
              <a:rPr sz="2400" spc="-10" dirty="0">
                <a:latin typeface="Calibri"/>
                <a:cs typeface="Calibri"/>
              </a:rPr>
              <a:t>discharged </a:t>
            </a:r>
            <a:r>
              <a:rPr sz="2400" spc="-5" dirty="0">
                <a:latin typeface="Calibri"/>
                <a:cs typeface="Calibri"/>
              </a:rPr>
              <a:t>and whether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5" dirty="0">
                <a:latin typeface="Calibri"/>
                <a:cs typeface="Calibri"/>
              </a:rPr>
              <a:t>aligned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their </a:t>
            </a:r>
            <a:r>
              <a:rPr sz="2400" spc="-15" dirty="0">
                <a:latin typeface="Calibri"/>
                <a:cs typeface="Calibri"/>
              </a:rPr>
              <a:t>treatment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preferences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their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CMC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record</a:t>
            </a:r>
            <a:endParaRPr sz="2400" dirty="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No</a:t>
            </a:r>
            <a:r>
              <a:rPr lang="en-GB" sz="2400" spc="-5" dirty="0">
                <a:latin typeface="Calibri"/>
                <a:cs typeface="Calibri"/>
              </a:rPr>
              <a:t>.</a:t>
            </a:r>
            <a:r>
              <a:rPr sz="2400" spc="-5" dirty="0">
                <a:latin typeface="Calibri"/>
                <a:cs typeface="Calibri"/>
              </a:rPr>
              <a:t> of </a:t>
            </a:r>
            <a:r>
              <a:rPr sz="2400" spc="-10" dirty="0">
                <a:latin typeface="Calibri"/>
                <a:cs typeface="Calibri"/>
              </a:rPr>
              <a:t>new </a:t>
            </a:r>
            <a:r>
              <a:rPr sz="2400" spc="-5" dirty="0">
                <a:latin typeface="Calibri"/>
                <a:cs typeface="Calibri"/>
              </a:rPr>
              <a:t>summary </a:t>
            </a:r>
            <a:r>
              <a:rPr sz="2400" spc="-20" dirty="0">
                <a:latin typeface="Calibri"/>
                <a:cs typeface="Calibri"/>
              </a:rPr>
              <a:t>letters </a:t>
            </a:r>
            <a:r>
              <a:rPr sz="2400" spc="-10" dirty="0">
                <a:latin typeface="Calibri"/>
                <a:cs typeface="Calibri"/>
              </a:rPr>
              <a:t>sent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community </a:t>
            </a:r>
            <a:r>
              <a:rPr sz="2400" spc="-10" dirty="0">
                <a:latin typeface="Calibri"/>
                <a:cs typeface="Calibri"/>
              </a:rPr>
              <a:t>teams containing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additional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information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about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patients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care</a:t>
            </a:r>
            <a:r>
              <a:rPr sz="2400" spc="-5" dirty="0">
                <a:latin typeface="Calibri"/>
                <a:cs typeface="Calibri"/>
              </a:rPr>
              <a:t> needs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No</a:t>
            </a:r>
            <a:r>
              <a:rPr lang="en-GB" sz="2400" spc="-5" dirty="0">
                <a:latin typeface="Calibri"/>
                <a:cs typeface="Calibri"/>
              </a:rPr>
              <a:t>.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spc="-15" dirty="0">
                <a:latin typeface="Calibri"/>
                <a:cs typeface="Calibri"/>
              </a:rPr>
              <a:t> Day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15" dirty="0">
                <a:latin typeface="Calibri"/>
                <a:cs typeface="Calibri"/>
              </a:rPr>
              <a:t> reviews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carried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out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781" y="0"/>
            <a:ext cx="8983345" cy="6733540"/>
            <a:chOff x="160781" y="0"/>
            <a:chExt cx="8983345" cy="67335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0035" y="0"/>
              <a:ext cx="4283963" cy="188061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1925" y="150041"/>
            <a:ext cx="8820150" cy="6525259"/>
            <a:chOff x="179831" y="188976"/>
            <a:chExt cx="8820150" cy="6525259"/>
          </a:xfrm>
        </p:grpSpPr>
        <p:sp>
          <p:nvSpPr>
            <p:cNvPr id="3" name="object 3"/>
            <p:cNvSpPr/>
            <p:nvPr/>
          </p:nvSpPr>
          <p:spPr>
            <a:xfrm>
              <a:off x="179831" y="188976"/>
              <a:ext cx="8820150" cy="6525259"/>
            </a:xfrm>
            <a:custGeom>
              <a:avLst/>
              <a:gdLst/>
              <a:ahLst/>
              <a:cxnLst/>
              <a:rect l="l" t="t" r="r" b="b"/>
              <a:pathLst>
                <a:path w="8820150" h="6525259">
                  <a:moveTo>
                    <a:pt x="0" y="0"/>
                  </a:moveTo>
                  <a:lnTo>
                    <a:pt x="8820150" y="0"/>
                  </a:lnTo>
                  <a:lnTo>
                    <a:pt x="8820150" y="6525006"/>
                  </a:lnTo>
                  <a:lnTo>
                    <a:pt x="0" y="6525006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5106" y="1258135"/>
              <a:ext cx="7696200" cy="53340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324600" y="2133600"/>
            <a:ext cx="259080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25730" indent="-285750" algn="just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8450" algn="l"/>
              </a:tabLst>
            </a:pPr>
            <a:r>
              <a:rPr lang="en-GB" sz="1200" dirty="0">
                <a:latin typeface="Calibri"/>
                <a:cs typeface="Calibri"/>
              </a:rPr>
              <a:t>A </a:t>
            </a:r>
            <a:r>
              <a:rPr sz="1200" dirty="0">
                <a:latin typeface="Calibri"/>
                <a:cs typeface="Calibri"/>
              </a:rPr>
              <a:t>CMC </a:t>
            </a:r>
            <a:r>
              <a:rPr lang="en-GB" sz="1200" spc="-5" dirty="0">
                <a:latin typeface="Calibri"/>
                <a:cs typeface="Calibri"/>
              </a:rPr>
              <a:t>Patient Information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lang="en-GB" sz="1200" spc="-5" dirty="0">
                <a:latin typeface="Calibri"/>
                <a:cs typeface="Calibri"/>
              </a:rPr>
              <a:t>Leaflet</a:t>
            </a:r>
            <a:r>
              <a:rPr sz="1200" spc="-5" dirty="0">
                <a:latin typeface="Calibri"/>
                <a:cs typeface="Calibri"/>
              </a:rPr>
              <a:t> was successfully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created </a:t>
            </a:r>
            <a:r>
              <a:rPr sz="1200" spc="-5" dirty="0">
                <a:latin typeface="Calibri"/>
                <a:cs typeface="Calibri"/>
              </a:rPr>
              <a:t>and uploaded </a:t>
            </a:r>
            <a:r>
              <a:rPr sz="1200" spc="-10" dirty="0">
                <a:latin typeface="Calibri"/>
                <a:cs typeface="Calibri"/>
              </a:rPr>
              <a:t>to </a:t>
            </a:r>
            <a:r>
              <a:rPr sz="1200" spc="-20" dirty="0">
                <a:latin typeface="Calibri"/>
                <a:cs typeface="Calibri"/>
              </a:rPr>
              <a:t>Trust </a:t>
            </a:r>
            <a:r>
              <a:rPr sz="1200" spc="-10" dirty="0">
                <a:latin typeface="Calibri"/>
                <a:cs typeface="Calibri"/>
              </a:rPr>
              <a:t>Internet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Intranet </a:t>
            </a:r>
            <a:r>
              <a:rPr sz="1200" spc="-5" dirty="0">
                <a:latin typeface="Calibri"/>
                <a:cs typeface="Calibri"/>
              </a:rPr>
              <a:t>pages.</a:t>
            </a:r>
            <a:endParaRPr sz="1200" dirty="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endParaRPr lang="en-GB" sz="1200" dirty="0">
              <a:latin typeface="Calibri"/>
              <a:cs typeface="Calibri"/>
            </a:endParaRPr>
          </a:p>
          <a:p>
            <a:pPr marL="298450" marR="5080" indent="-285750">
              <a:lnSpc>
                <a:spcPct val="100000"/>
              </a:lnSpc>
              <a:buFont typeface="Arial"/>
              <a:buChar char="•"/>
              <a:tabLst>
                <a:tab pos="297815" algn="l"/>
                <a:tab pos="298450" algn="l"/>
              </a:tabLst>
            </a:pPr>
            <a:r>
              <a:rPr sz="1200" dirty="0">
                <a:latin typeface="Calibri"/>
                <a:cs typeface="Calibri"/>
              </a:rPr>
              <a:t>An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end-of-life-care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slide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set</a:t>
            </a:r>
            <a:r>
              <a:rPr sz="1200" spc="5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containing 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CMC-related </a:t>
            </a:r>
            <a:r>
              <a:rPr sz="1200" spc="-5" dirty="0">
                <a:latin typeface="Calibri"/>
                <a:cs typeface="Calibri"/>
              </a:rPr>
              <a:t>teaching was </a:t>
            </a:r>
            <a:r>
              <a:rPr sz="1200" spc="-10" dirty="0">
                <a:latin typeface="Calibri"/>
                <a:cs typeface="Calibri"/>
              </a:rPr>
              <a:t>created for </a:t>
            </a:r>
            <a:r>
              <a:rPr sz="1200" spc="-5" dirty="0">
                <a:latin typeface="Calibri"/>
                <a:cs typeface="Calibri"/>
              </a:rPr>
              <a:t> mandatory medical induction and </a:t>
            </a:r>
            <a:r>
              <a:rPr sz="1200" dirty="0">
                <a:latin typeface="Calibri"/>
                <a:cs typeface="Calibri"/>
              </a:rPr>
              <a:t>is </a:t>
            </a:r>
            <a:r>
              <a:rPr sz="1200" spc="-5" dirty="0">
                <a:latin typeface="Calibri"/>
                <a:cs typeface="Calibri"/>
              </a:rPr>
              <a:t>now </a:t>
            </a:r>
            <a:r>
              <a:rPr sz="1200" spc="-26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spc="-5" dirty="0">
                <a:latin typeface="Calibri"/>
                <a:cs typeface="Calibri"/>
              </a:rPr>
              <a:t>use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60037" y="-76200"/>
            <a:ext cx="4283963" cy="1904238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35940" y="533400"/>
            <a:ext cx="1688464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70" dirty="0"/>
              <a:t>R</a:t>
            </a:r>
            <a:r>
              <a:rPr spc="-10" dirty="0"/>
              <a:t>esult</a:t>
            </a:r>
            <a:r>
              <a:rPr spc="-5" dirty="0"/>
              <a:t>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989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“Improving the impact of CMC records  for  patients at The Hillingdon Hospitals NHS Foundation Trust”  June 2021</vt:lpstr>
      <vt:lpstr>Background</vt:lpstr>
      <vt:lpstr>Concept</vt:lpstr>
      <vt:lpstr>Planning The team developed a driver diagram to describe the process and specific actions  needed to improve CMC impact across the trust.</vt:lpstr>
      <vt:lpstr>Initiation</vt:lpstr>
      <vt:lpstr>Initiation</vt:lpstr>
      <vt:lpstr>Key changes</vt:lpstr>
      <vt:lpstr>Monitoring</vt:lpstr>
      <vt:lpstr>Results</vt:lpstr>
      <vt:lpstr>Conclusions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Rankin, Philip</dc:creator>
  <cp:lastModifiedBy>Magenta House</cp:lastModifiedBy>
  <cp:revision>1</cp:revision>
  <dcterms:created xsi:type="dcterms:W3CDTF">2021-06-24T13:47:58Z</dcterms:created>
  <dcterms:modified xsi:type="dcterms:W3CDTF">2021-06-24T15:42:55Z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2021-06-24T00:00:00Z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2021-06-24T00:00:00Z</vt:filetime>
  </property>
</Properties>
</file>