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269" r:id="rId2"/>
    <p:sldId id="264" r:id="rId3"/>
    <p:sldId id="267" r:id="rId4"/>
    <p:sldId id="261" r:id="rId5"/>
    <p:sldId id="287" r:id="rId6"/>
    <p:sldId id="285" r:id="rId7"/>
    <p:sldId id="284" r:id="rId8"/>
    <p:sldId id="282" r:id="rId9"/>
    <p:sldId id="278" r:id="rId10"/>
    <p:sldId id="276" r:id="rId11"/>
    <p:sldId id="288" r:id="rId12"/>
    <p:sldId id="286" r:id="rId13"/>
  </p:sldIdLst>
  <p:sldSz cx="9144000" cy="6858000" type="screen4x3"/>
  <p:notesSz cx="6669088" cy="987266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4"/>
    <p:restoredTop sz="94343" autoAdjust="0"/>
  </p:normalViewPr>
  <p:slideViewPr>
    <p:cSldViewPr snapToGrid="0" snapToObjects="1">
      <p:cViewPr varScale="1">
        <p:scale>
          <a:sx n="69" d="100"/>
          <a:sy n="69" d="100"/>
        </p:scale>
        <p:origin x="121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3713"/>
          </a:xfrm>
          <a:prstGeom prst="rect">
            <a:avLst/>
          </a:prstGeom>
        </p:spPr>
        <p:txBody>
          <a:bodyPr vert="horz" lIns="91440" tIns="45720" rIns="91440" bIns="45720" rtlCol="0"/>
          <a:lstStyle>
            <a:lvl1pPr algn="r">
              <a:defRPr sz="1200"/>
            </a:lvl1pPr>
          </a:lstStyle>
          <a:p>
            <a:fld id="{98AF55CF-8CF6-4296-96A7-1BDBDB4209C3}" type="datetimeFigureOut">
              <a:rPr lang="en-GB" smtClean="0"/>
              <a:t>01/07/2021</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73A114E1-3B9F-4680-9B1F-115BE962F91A}" type="slidenum">
              <a:rPr lang="en-GB" smtClean="0"/>
              <a:t>‹#›</a:t>
            </a:fld>
            <a:endParaRPr lang="en-GB"/>
          </a:p>
        </p:txBody>
      </p:sp>
    </p:spTree>
    <p:extLst>
      <p:ext uri="{BB962C8B-B14F-4D97-AF65-F5344CB8AC3E}">
        <p14:creationId xmlns:p14="http://schemas.microsoft.com/office/powerpoint/2010/main" val="979519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C14F066-4B03-C04B-941E-36480000FC16}" type="datetimeFigureOut">
              <a:rPr lang="en-US" smtClean="0"/>
              <a:t>7/1/2021</a:t>
            </a:fld>
            <a:endParaRPr lang="en-US"/>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B477DB04-348B-5344-BCA8-9EDCC1A1224B}" type="slidenum">
              <a:rPr lang="en-US" smtClean="0"/>
              <a:t>‹#›</a:t>
            </a:fld>
            <a:endParaRPr lang="en-US"/>
          </a:p>
        </p:txBody>
      </p:sp>
    </p:spTree>
    <p:extLst>
      <p:ext uri="{BB962C8B-B14F-4D97-AF65-F5344CB8AC3E}">
        <p14:creationId xmlns:p14="http://schemas.microsoft.com/office/powerpoint/2010/main" val="14055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3</a:t>
            </a:fld>
            <a:endParaRPr lang="en-US"/>
          </a:p>
        </p:txBody>
      </p:sp>
    </p:spTree>
    <p:extLst>
      <p:ext uri="{BB962C8B-B14F-4D97-AF65-F5344CB8AC3E}">
        <p14:creationId xmlns:p14="http://schemas.microsoft.com/office/powerpoint/2010/main" val="170169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April data incomplete so not recorded ; some ED staff sitting in the wrong teams so activity not being included in ED team</a:t>
            </a:r>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9</a:t>
            </a:fld>
            <a:endParaRPr lang="en-US"/>
          </a:p>
        </p:txBody>
      </p:sp>
    </p:spTree>
    <p:extLst>
      <p:ext uri="{BB962C8B-B14F-4D97-AF65-F5344CB8AC3E}">
        <p14:creationId xmlns:p14="http://schemas.microsoft.com/office/powerpoint/2010/main" val="312193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in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DFE72-60D9-B641-AC2D-17DB97FB245F}"/>
              </a:ext>
            </a:extLst>
          </p:cNvPr>
          <p:cNvSpPr/>
          <p:nvPr userDrawn="1"/>
        </p:nvSpPr>
        <p:spPr>
          <a:xfrm>
            <a:off x="0" y="977154"/>
            <a:ext cx="9144000" cy="5880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EB989CE-B041-2745-9FF4-24FB8B15C90B}"/>
              </a:ext>
            </a:extLst>
          </p:cNvPr>
          <p:cNvSpPr>
            <a:spLocks noGrp="1"/>
          </p:cNvSpPr>
          <p:nvPr>
            <p:ph type="body" idx="1" hasCustomPrompt="1"/>
          </p:nvPr>
        </p:nvSpPr>
        <p:spPr>
          <a:xfrm>
            <a:off x="293967" y="5346902"/>
            <a:ext cx="8606865" cy="308718"/>
          </a:xfrm>
        </p:spPr>
        <p:txBody>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Presenters name</a:t>
            </a:r>
          </a:p>
        </p:txBody>
      </p:sp>
      <p:sp>
        <p:nvSpPr>
          <p:cNvPr id="11" name="Text Placeholder 2">
            <a:extLst>
              <a:ext uri="{FF2B5EF4-FFF2-40B4-BE49-F238E27FC236}">
                <a16:creationId xmlns:a16="http://schemas.microsoft.com/office/drawing/2014/main" id="{8AA1B25C-225D-4F4C-8851-4B8C1026CBC9}"/>
              </a:ext>
            </a:extLst>
          </p:cNvPr>
          <p:cNvSpPr>
            <a:spLocks noGrp="1"/>
          </p:cNvSpPr>
          <p:nvPr>
            <p:ph type="body" idx="12" hasCustomPrompt="1"/>
          </p:nvPr>
        </p:nvSpPr>
        <p:spPr>
          <a:xfrm>
            <a:off x="293967" y="5678372"/>
            <a:ext cx="8606865" cy="308718"/>
          </a:xfrm>
        </p:spPr>
        <p:txBody>
          <a:bodyPr/>
          <a:lstStyle>
            <a:lvl1pPr marL="0" indent="0">
              <a:buNone/>
              <a:defRPr sz="18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Department</a:t>
            </a:r>
          </a:p>
        </p:txBody>
      </p:sp>
      <p:cxnSp>
        <p:nvCxnSpPr>
          <p:cNvPr id="15" name="Straight Connector 14">
            <a:extLst>
              <a:ext uri="{FF2B5EF4-FFF2-40B4-BE49-F238E27FC236}">
                <a16:creationId xmlns:a16="http://schemas.microsoft.com/office/drawing/2014/main" id="{72E0A4A9-93E4-1540-96FA-8435ABA8E496}"/>
              </a:ext>
            </a:extLst>
          </p:cNvPr>
          <p:cNvCxnSpPr/>
          <p:nvPr userDrawn="1"/>
        </p:nvCxnSpPr>
        <p:spPr>
          <a:xfrm flipH="1">
            <a:off x="295835" y="5230059"/>
            <a:ext cx="8631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22108D-B98C-194E-943A-5812FB2C94E8}"/>
              </a:ext>
            </a:extLst>
          </p:cNvPr>
          <p:cNvSpPr>
            <a:spLocks noGrp="1"/>
          </p:cNvSpPr>
          <p:nvPr>
            <p:ph type="title"/>
          </p:nvPr>
        </p:nvSpPr>
        <p:spPr>
          <a:xfrm>
            <a:off x="295835" y="1362635"/>
            <a:ext cx="8631144" cy="3787414"/>
          </a:xfrm>
        </p:spPr>
        <p:txBody>
          <a:bodyPr anchor="b">
            <a:normAutofit/>
          </a:bodyPr>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0749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0D1FF15F-B2F5-0B49-AB84-E13028E28E9F}"/>
              </a:ext>
            </a:extLst>
          </p:cNvPr>
          <p:cNvSpPr>
            <a:spLocks noGrp="1"/>
          </p:cNvSpPr>
          <p:nvPr>
            <p:ph idx="1"/>
          </p:nvPr>
        </p:nvSpPr>
        <p:spPr>
          <a:xfrm>
            <a:off x="295835" y="1574603"/>
            <a:ext cx="3998373" cy="47295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DDA4981-FF6F-6246-8750-C4393E7F1EB6}"/>
              </a:ext>
            </a:extLst>
          </p:cNvPr>
          <p:cNvSpPr>
            <a:spLocks noGrp="1"/>
          </p:cNvSpPr>
          <p:nvPr>
            <p:ph idx="12"/>
          </p:nvPr>
        </p:nvSpPr>
        <p:spPr>
          <a:xfrm>
            <a:off x="4928606" y="1574603"/>
            <a:ext cx="3998373" cy="47295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986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C84E742-0365-5246-81F3-7CBB62F98B99}"/>
              </a:ext>
            </a:extLst>
          </p:cNvPr>
          <p:cNvSpPr>
            <a:spLocks noGrp="1"/>
          </p:cNvSpPr>
          <p:nvPr>
            <p:ph type="pic" sz="quarter" idx="13"/>
          </p:nvPr>
        </p:nvSpPr>
        <p:spPr>
          <a:xfrm>
            <a:off x="5036656" y="2049403"/>
            <a:ext cx="3572101" cy="3649075"/>
          </a:xfrm>
          <a:solidFill>
            <a:schemeClr val="bg1"/>
          </a:solidFill>
          <a:ln w="190500">
            <a:solidFill>
              <a:schemeClr val="bg1">
                <a:lumMod val="95000"/>
              </a:schemeClr>
            </a:solidFill>
            <a:miter lim="800000"/>
          </a:ln>
          <a:effectLst>
            <a:outerShdw blurRad="101600" dist="76200" dir="2700000" algn="tl" rotWithShape="0">
              <a:prstClr val="black">
                <a:alpha val="20000"/>
              </a:prstClr>
            </a:outerShdw>
          </a:effectLst>
        </p:spPr>
        <p:txBody>
          <a:bodyPr/>
          <a:lstStyle/>
          <a:p>
            <a:endParaRPr lang="en-US"/>
          </a:p>
        </p:txBody>
      </p:sp>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DDA4981-FF6F-6246-8750-C4393E7F1EB6}"/>
              </a:ext>
            </a:extLst>
          </p:cNvPr>
          <p:cNvSpPr>
            <a:spLocks noGrp="1"/>
          </p:cNvSpPr>
          <p:nvPr>
            <p:ph idx="12" hasCustomPrompt="1"/>
          </p:nvPr>
        </p:nvSpPr>
        <p:spPr>
          <a:xfrm>
            <a:off x="295835" y="1952767"/>
            <a:ext cx="4160662" cy="3842349"/>
          </a:xfrm>
        </p:spPr>
        <p:txBody>
          <a:bodyPr anchor="t" anchorCtr="0">
            <a:normAutofit/>
          </a:bodyPr>
          <a:lstStyle>
            <a:lvl1pPr marL="0" indent="0" algn="l">
              <a:buNone/>
              <a:defRPr sz="2100" i="0">
                <a:solidFill>
                  <a:schemeClr val="tx1"/>
                </a:solidFill>
              </a:defRPr>
            </a:lvl1pPr>
            <a:lvl2pPr>
              <a:defRPr sz="2000" i="1">
                <a:solidFill>
                  <a:schemeClr val="tx2"/>
                </a:solidFill>
              </a:defRPr>
            </a:lvl2pPr>
            <a:lvl3pPr>
              <a:defRPr sz="2000" i="1">
                <a:solidFill>
                  <a:schemeClr val="tx2"/>
                </a:solidFill>
              </a:defRPr>
            </a:lvl3pPr>
            <a:lvl4pPr>
              <a:defRPr sz="2000" i="1">
                <a:solidFill>
                  <a:schemeClr val="tx2"/>
                </a:solidFill>
              </a:defRPr>
            </a:lvl4pPr>
            <a:lvl5pPr>
              <a:defRPr sz="2000" i="1">
                <a:solidFill>
                  <a:schemeClr val="tx2"/>
                </a:solidFill>
              </a:defRPr>
            </a:lvl5pPr>
          </a:lstStyle>
          <a:p>
            <a:pPr lvl="0"/>
            <a:r>
              <a:rPr lang="en-US" dirty="0"/>
              <a:t>Quote to go here…</a:t>
            </a:r>
          </a:p>
        </p:txBody>
      </p:sp>
    </p:spTree>
    <p:extLst>
      <p:ext uri="{BB962C8B-B14F-4D97-AF65-F5344CB8AC3E}">
        <p14:creationId xmlns:p14="http://schemas.microsoft.com/office/powerpoint/2010/main" val="257122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ust in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295835" y="365127"/>
            <a:ext cx="6140824" cy="903604"/>
          </a:xfrm>
        </p:spPr>
        <p:txBody>
          <a:bodyPr>
            <a:normAutofit/>
          </a:bodyPr>
          <a:lstStyle>
            <a:lvl1pPr>
              <a:defRPr sz="2800"/>
            </a:lvl1pPr>
          </a:lstStyle>
          <a:p>
            <a:r>
              <a:rPr lang="en-US" dirty="0"/>
              <a:t>Click to edit Master title style</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C1408897-7A68-FD4F-BF1B-FD275CCF0E4B}"/>
              </a:ext>
            </a:extLst>
          </p:cNvPr>
          <p:cNvSpPr>
            <a:spLocks noGrp="1"/>
          </p:cNvSpPr>
          <p:nvPr>
            <p:ph type="pic" sz="quarter" idx="12"/>
          </p:nvPr>
        </p:nvSpPr>
        <p:spPr>
          <a:xfrm>
            <a:off x="295275" y="1589088"/>
            <a:ext cx="2619375" cy="1828482"/>
          </a:xfrm>
        </p:spPr>
        <p:txBody>
          <a:bodyPr/>
          <a:lstStyle/>
          <a:p>
            <a:endParaRPr lang="en-US" dirty="0"/>
          </a:p>
        </p:txBody>
      </p:sp>
      <p:sp>
        <p:nvSpPr>
          <p:cNvPr id="10" name="Picture Placeholder 8">
            <a:extLst>
              <a:ext uri="{FF2B5EF4-FFF2-40B4-BE49-F238E27FC236}">
                <a16:creationId xmlns:a16="http://schemas.microsoft.com/office/drawing/2014/main" id="{F062C927-179E-D34C-BEEB-0716FD01467E}"/>
              </a:ext>
            </a:extLst>
          </p:cNvPr>
          <p:cNvSpPr>
            <a:spLocks noGrp="1"/>
          </p:cNvSpPr>
          <p:nvPr>
            <p:ph type="pic" sz="quarter" idx="13"/>
          </p:nvPr>
        </p:nvSpPr>
        <p:spPr>
          <a:xfrm>
            <a:off x="3335655" y="1589088"/>
            <a:ext cx="2619375" cy="1828482"/>
          </a:xfrm>
        </p:spPr>
        <p:txBody>
          <a:bodyPr/>
          <a:lstStyle/>
          <a:p>
            <a:endParaRPr lang="en-US" dirty="0"/>
          </a:p>
        </p:txBody>
      </p:sp>
      <p:sp>
        <p:nvSpPr>
          <p:cNvPr id="11" name="Picture Placeholder 8">
            <a:extLst>
              <a:ext uri="{FF2B5EF4-FFF2-40B4-BE49-F238E27FC236}">
                <a16:creationId xmlns:a16="http://schemas.microsoft.com/office/drawing/2014/main" id="{9F855334-3BB3-6C4C-AD11-5BCD032948BC}"/>
              </a:ext>
            </a:extLst>
          </p:cNvPr>
          <p:cNvSpPr>
            <a:spLocks noGrp="1"/>
          </p:cNvSpPr>
          <p:nvPr>
            <p:ph type="pic" sz="quarter" idx="14"/>
          </p:nvPr>
        </p:nvSpPr>
        <p:spPr>
          <a:xfrm>
            <a:off x="6273165" y="1589088"/>
            <a:ext cx="2619375" cy="1828482"/>
          </a:xfrm>
        </p:spPr>
        <p:txBody>
          <a:bodyPr/>
          <a:lstStyle/>
          <a:p>
            <a:endParaRPr lang="en-US" dirty="0"/>
          </a:p>
        </p:txBody>
      </p:sp>
      <p:sp>
        <p:nvSpPr>
          <p:cNvPr id="12" name="Picture Placeholder 8">
            <a:extLst>
              <a:ext uri="{FF2B5EF4-FFF2-40B4-BE49-F238E27FC236}">
                <a16:creationId xmlns:a16="http://schemas.microsoft.com/office/drawing/2014/main" id="{0A56EBB6-5EE4-9C49-96AB-32C95C4D646A}"/>
              </a:ext>
            </a:extLst>
          </p:cNvPr>
          <p:cNvSpPr>
            <a:spLocks noGrp="1"/>
          </p:cNvSpPr>
          <p:nvPr>
            <p:ph type="pic" sz="quarter" idx="15"/>
          </p:nvPr>
        </p:nvSpPr>
        <p:spPr>
          <a:xfrm>
            <a:off x="1781175" y="3703638"/>
            <a:ext cx="2619375" cy="1828482"/>
          </a:xfrm>
        </p:spPr>
        <p:txBody>
          <a:bodyPr/>
          <a:lstStyle/>
          <a:p>
            <a:endParaRPr lang="en-US" dirty="0"/>
          </a:p>
        </p:txBody>
      </p:sp>
      <p:sp>
        <p:nvSpPr>
          <p:cNvPr id="13" name="Picture Placeholder 8">
            <a:extLst>
              <a:ext uri="{FF2B5EF4-FFF2-40B4-BE49-F238E27FC236}">
                <a16:creationId xmlns:a16="http://schemas.microsoft.com/office/drawing/2014/main" id="{33B0FBA2-ED2E-AB42-B482-0D539827CBAA}"/>
              </a:ext>
            </a:extLst>
          </p:cNvPr>
          <p:cNvSpPr>
            <a:spLocks noGrp="1"/>
          </p:cNvSpPr>
          <p:nvPr>
            <p:ph type="pic" sz="quarter" idx="16"/>
          </p:nvPr>
        </p:nvSpPr>
        <p:spPr>
          <a:xfrm>
            <a:off x="4821555" y="3703638"/>
            <a:ext cx="2619375" cy="1828482"/>
          </a:xfrm>
        </p:spPr>
        <p:txBody>
          <a:bodyPr/>
          <a:lstStyle/>
          <a:p>
            <a:endParaRPr lang="en-US" dirty="0"/>
          </a:p>
        </p:txBody>
      </p:sp>
    </p:spTree>
    <p:extLst>
      <p:ext uri="{BB962C8B-B14F-4D97-AF65-F5344CB8AC3E}">
        <p14:creationId xmlns:p14="http://schemas.microsoft.com/office/powerpoint/2010/main" val="3531456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 / Contact detail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D2D1D2-09BD-A349-8CC3-FD31FAF43AAF}"/>
              </a:ext>
            </a:extLst>
          </p:cNvPr>
          <p:cNvPicPr>
            <a:picLocks noChangeAspect="1"/>
          </p:cNvPicPr>
          <p:nvPr userDrawn="1"/>
        </p:nvPicPr>
        <p:blipFill rotWithShape="1">
          <a:blip r:embed="rId2"/>
          <a:srcRect t="6358" r="4640" b="18998"/>
          <a:stretch/>
        </p:blipFill>
        <p:spPr>
          <a:xfrm>
            <a:off x="1394732" y="1538212"/>
            <a:ext cx="6238102" cy="4627623"/>
          </a:xfrm>
          <a:prstGeom prst="rect">
            <a:avLst/>
          </a:prstGeom>
        </p:spPr>
      </p:pic>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67DF11B7-6323-D54E-A7FD-97D4375F39D2}"/>
              </a:ext>
            </a:extLst>
          </p:cNvPr>
          <p:cNvSpPr>
            <a:spLocks noGrp="1"/>
          </p:cNvSpPr>
          <p:nvPr>
            <p:ph sz="quarter" idx="12" hasCustomPrompt="1"/>
          </p:nvPr>
        </p:nvSpPr>
        <p:spPr>
          <a:xfrm>
            <a:off x="295834" y="6437088"/>
            <a:ext cx="6865361" cy="346509"/>
          </a:xfrm>
          <a:noFill/>
        </p:spPr>
        <p:txBody>
          <a:bodyPr>
            <a:normAutofit/>
          </a:bodyPr>
          <a:lstStyle>
            <a:lvl1pPr marL="0" indent="0">
              <a:buNone/>
              <a:defRPr sz="1400"/>
            </a:lvl1pPr>
          </a:lstStyle>
          <a:p>
            <a:pPr lvl="0"/>
            <a:r>
              <a:rPr lang="en-US" dirty="0" err="1"/>
              <a:t>your-name-here@imperial.nhs.uk</a:t>
            </a:r>
            <a:r>
              <a:rPr lang="en-US" dirty="0"/>
              <a:t> | </a:t>
            </a:r>
            <a:r>
              <a:rPr lang="en-US" dirty="0" err="1"/>
              <a:t>www.imperial.nhs.uk</a:t>
            </a:r>
            <a:endParaRPr lang="en-US" dirty="0"/>
          </a:p>
        </p:txBody>
      </p:sp>
    </p:spTree>
    <p:extLst>
      <p:ext uri="{BB962C8B-B14F-4D97-AF65-F5344CB8AC3E}">
        <p14:creationId xmlns:p14="http://schemas.microsoft.com/office/powerpoint/2010/main" val="334540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r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D83930-B9C5-7442-A57F-529395682A9B}"/>
              </a:ext>
            </a:extLst>
          </p:cNvPr>
          <p:cNvPicPr>
            <a:picLocks noChangeAspect="1"/>
          </p:cNvPicPr>
          <p:nvPr userDrawn="1"/>
        </p:nvPicPr>
        <p:blipFill rotWithShape="1">
          <a:blip r:embed="rId2">
            <a:alphaModFix amt="80000"/>
          </a:blip>
          <a:srcRect b="1677"/>
          <a:stretch/>
        </p:blipFill>
        <p:spPr>
          <a:xfrm>
            <a:off x="0" y="977527"/>
            <a:ext cx="9144000" cy="5880473"/>
          </a:xfrm>
          <a:prstGeom prst="rect">
            <a:avLst/>
          </a:prstGeom>
        </p:spPr>
      </p:pic>
      <p:sp>
        <p:nvSpPr>
          <p:cNvPr id="3" name="Text Placeholder 2">
            <a:extLst>
              <a:ext uri="{FF2B5EF4-FFF2-40B4-BE49-F238E27FC236}">
                <a16:creationId xmlns:a16="http://schemas.microsoft.com/office/drawing/2014/main" id="{9EB989CE-B041-2745-9FF4-24FB8B15C90B}"/>
              </a:ext>
            </a:extLst>
          </p:cNvPr>
          <p:cNvSpPr>
            <a:spLocks noGrp="1"/>
          </p:cNvSpPr>
          <p:nvPr>
            <p:ph type="body" idx="1" hasCustomPrompt="1"/>
          </p:nvPr>
        </p:nvSpPr>
        <p:spPr>
          <a:xfrm>
            <a:off x="293967" y="5346902"/>
            <a:ext cx="8606865" cy="308718"/>
          </a:xfrm>
        </p:spPr>
        <p:txBody>
          <a:bodyPr/>
          <a:lstStyle>
            <a:lvl1pPr marL="0" indent="0">
              <a:buNone/>
              <a:defRPr sz="1800" b="1">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Presenters name</a:t>
            </a:r>
          </a:p>
        </p:txBody>
      </p:sp>
      <p:sp>
        <p:nvSpPr>
          <p:cNvPr id="11" name="Text Placeholder 2">
            <a:extLst>
              <a:ext uri="{FF2B5EF4-FFF2-40B4-BE49-F238E27FC236}">
                <a16:creationId xmlns:a16="http://schemas.microsoft.com/office/drawing/2014/main" id="{8AA1B25C-225D-4F4C-8851-4B8C1026CBC9}"/>
              </a:ext>
            </a:extLst>
          </p:cNvPr>
          <p:cNvSpPr>
            <a:spLocks noGrp="1"/>
          </p:cNvSpPr>
          <p:nvPr>
            <p:ph type="body" idx="12" hasCustomPrompt="1"/>
          </p:nvPr>
        </p:nvSpPr>
        <p:spPr>
          <a:xfrm>
            <a:off x="293967" y="5678372"/>
            <a:ext cx="8606865" cy="308718"/>
          </a:xfrm>
        </p:spPr>
        <p:txBody>
          <a:bodyPr/>
          <a:lstStyle>
            <a:lvl1pPr marL="0" indent="0">
              <a:buNone/>
              <a:defRPr sz="18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Department</a:t>
            </a:r>
          </a:p>
        </p:txBody>
      </p:sp>
      <p:cxnSp>
        <p:nvCxnSpPr>
          <p:cNvPr id="15" name="Straight Connector 14">
            <a:extLst>
              <a:ext uri="{FF2B5EF4-FFF2-40B4-BE49-F238E27FC236}">
                <a16:creationId xmlns:a16="http://schemas.microsoft.com/office/drawing/2014/main" id="{72E0A4A9-93E4-1540-96FA-8435ABA8E496}"/>
              </a:ext>
            </a:extLst>
          </p:cNvPr>
          <p:cNvCxnSpPr/>
          <p:nvPr userDrawn="1"/>
        </p:nvCxnSpPr>
        <p:spPr>
          <a:xfrm flipH="1">
            <a:off x="295835" y="5230059"/>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4BF170B-5079-334C-82BC-874C3F04EEB7}"/>
              </a:ext>
            </a:extLst>
          </p:cNvPr>
          <p:cNvSpPr>
            <a:spLocks noGrp="1"/>
          </p:cNvSpPr>
          <p:nvPr>
            <p:ph type="title"/>
          </p:nvPr>
        </p:nvSpPr>
        <p:spPr>
          <a:xfrm>
            <a:off x="295835" y="1362635"/>
            <a:ext cx="8631144" cy="3787414"/>
          </a:xfrm>
        </p:spPr>
        <p:txBody>
          <a:bodyPr anchor="b">
            <a:normAutofit/>
          </a:bodyPr>
          <a:lstStyle>
            <a:lvl1pPr>
              <a:defRPr sz="4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80563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out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1BB92C-D65C-D74E-9DB4-FD6EA49AED2A}"/>
              </a:ext>
            </a:extLst>
          </p:cNvPr>
          <p:cNvSpPr/>
          <p:nvPr userDrawn="1"/>
        </p:nvSpPr>
        <p:spPr>
          <a:xfrm>
            <a:off x="0" y="977154"/>
            <a:ext cx="9144000" cy="5880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92C63B3-2CF1-F34C-A152-DCA15C2D4FE4}"/>
              </a:ext>
            </a:extLst>
          </p:cNvPr>
          <p:cNvSpPr>
            <a:spLocks noGrp="1"/>
          </p:cNvSpPr>
          <p:nvPr>
            <p:ph type="title"/>
          </p:nvPr>
        </p:nvSpPr>
        <p:spPr>
          <a:xfrm>
            <a:off x="295835" y="1362635"/>
            <a:ext cx="8631144" cy="3787414"/>
          </a:xfrm>
        </p:spPr>
        <p:txBody>
          <a:bodyPr anchor="b">
            <a:normAutofit/>
          </a:bodyPr>
          <a:lstStyle>
            <a:lvl1pPr>
              <a:defRPr sz="4000">
                <a:solidFill>
                  <a:schemeClr val="bg1"/>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CD54C2FF-7301-A144-864B-498CF5C76C16}"/>
              </a:ext>
            </a:extLst>
          </p:cNvPr>
          <p:cNvSpPr>
            <a:spLocks noGrp="1"/>
          </p:cNvSpPr>
          <p:nvPr>
            <p:ph type="body" idx="1"/>
          </p:nvPr>
        </p:nvSpPr>
        <p:spPr>
          <a:xfrm>
            <a:off x="295835" y="5337373"/>
            <a:ext cx="8606865" cy="9398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13" name="Straight Connector 12">
            <a:extLst>
              <a:ext uri="{FF2B5EF4-FFF2-40B4-BE49-F238E27FC236}">
                <a16:creationId xmlns:a16="http://schemas.microsoft.com/office/drawing/2014/main" id="{BE97C4F4-DD16-2A4A-82AA-A1F6B76D8C19}"/>
              </a:ext>
            </a:extLst>
          </p:cNvPr>
          <p:cNvCxnSpPr/>
          <p:nvPr userDrawn="1"/>
        </p:nvCxnSpPr>
        <p:spPr>
          <a:xfrm flipH="1">
            <a:off x="295835" y="5230059"/>
            <a:ext cx="8631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95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C7E304-B56C-2D48-BF48-4D5E2ADCD9FB}"/>
              </a:ext>
            </a:extLst>
          </p:cNvPr>
          <p:cNvPicPr>
            <a:picLocks noChangeAspect="1"/>
          </p:cNvPicPr>
          <p:nvPr userDrawn="1"/>
        </p:nvPicPr>
        <p:blipFill rotWithShape="1">
          <a:blip r:embed="rId2"/>
          <a:srcRect t="152" b="1"/>
          <a:stretch/>
        </p:blipFill>
        <p:spPr>
          <a:xfrm>
            <a:off x="0" y="977154"/>
            <a:ext cx="9144000" cy="5880846"/>
          </a:xfrm>
          <a:prstGeom prst="rect">
            <a:avLst/>
          </a:prstGeom>
        </p:spPr>
      </p:pic>
      <p:sp>
        <p:nvSpPr>
          <p:cNvPr id="2" name="Title 1">
            <a:extLst>
              <a:ext uri="{FF2B5EF4-FFF2-40B4-BE49-F238E27FC236}">
                <a16:creationId xmlns:a16="http://schemas.microsoft.com/office/drawing/2014/main" id="{872B12C1-A002-4944-9E26-602DD707D381}"/>
              </a:ext>
            </a:extLst>
          </p:cNvPr>
          <p:cNvSpPr>
            <a:spLocks noGrp="1"/>
          </p:cNvSpPr>
          <p:nvPr>
            <p:ph type="title"/>
          </p:nvPr>
        </p:nvSpPr>
        <p:spPr>
          <a:xfrm>
            <a:off x="295835" y="1362635"/>
            <a:ext cx="8631144" cy="3787414"/>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EB989CE-B041-2745-9FF4-24FB8B15C90B}"/>
              </a:ext>
            </a:extLst>
          </p:cNvPr>
          <p:cNvSpPr>
            <a:spLocks noGrp="1"/>
          </p:cNvSpPr>
          <p:nvPr>
            <p:ph type="body" idx="1"/>
          </p:nvPr>
        </p:nvSpPr>
        <p:spPr>
          <a:xfrm>
            <a:off x="295835" y="5337373"/>
            <a:ext cx="8606865" cy="93980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9" name="Straight Connector 8">
            <a:extLst>
              <a:ext uri="{FF2B5EF4-FFF2-40B4-BE49-F238E27FC236}">
                <a16:creationId xmlns:a16="http://schemas.microsoft.com/office/drawing/2014/main" id="{97947C06-7A75-EC4B-9C81-A443BF84DACC}"/>
              </a:ext>
            </a:extLst>
          </p:cNvPr>
          <p:cNvCxnSpPr/>
          <p:nvPr userDrawn="1"/>
        </p:nvCxnSpPr>
        <p:spPr>
          <a:xfrm flipH="1">
            <a:off x="295835" y="5230059"/>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40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DAFB370-9385-1F43-BE59-C203ED96E2E6}"/>
              </a:ext>
            </a:extLst>
          </p:cNvPr>
          <p:cNvSpPr>
            <a:spLocks noGrp="1"/>
          </p:cNvSpPr>
          <p:nvPr>
            <p:ph idx="1"/>
          </p:nvPr>
        </p:nvSpPr>
        <p:spPr>
          <a:xfrm>
            <a:off x="1912027" y="1632131"/>
            <a:ext cx="7014951" cy="495908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B4A46B8-AAB9-7344-9B97-335A36146215}"/>
              </a:ext>
            </a:extLst>
          </p:cNvPr>
          <p:cNvSpPr>
            <a:spLocks noGrp="1"/>
          </p:cNvSpPr>
          <p:nvPr>
            <p:ph type="title" hasCustomPrompt="1"/>
          </p:nvPr>
        </p:nvSpPr>
        <p:spPr>
          <a:xfrm>
            <a:off x="295835" y="753316"/>
            <a:ext cx="6257365" cy="612026"/>
          </a:xfrm>
        </p:spPr>
        <p:txBody>
          <a:bodyPr>
            <a:normAutofit/>
          </a:bodyPr>
          <a:lstStyle>
            <a:lvl1pPr>
              <a:defRPr sz="2800"/>
            </a:lvl1pPr>
          </a:lstStyle>
          <a:p>
            <a:r>
              <a:rPr lang="en-US" dirty="0"/>
              <a:t>In this presentation</a:t>
            </a:r>
          </a:p>
        </p:txBody>
      </p:sp>
      <p:pic>
        <p:nvPicPr>
          <p:cNvPr id="13" name="Picture 12">
            <a:extLst>
              <a:ext uri="{FF2B5EF4-FFF2-40B4-BE49-F238E27FC236}">
                <a16:creationId xmlns:a16="http://schemas.microsoft.com/office/drawing/2014/main" id="{B90221E2-4939-F746-B12E-8581D87D7A74}"/>
              </a:ext>
            </a:extLst>
          </p:cNvPr>
          <p:cNvPicPr>
            <a:picLocks noChangeAspect="1"/>
          </p:cNvPicPr>
          <p:nvPr userDrawn="1"/>
        </p:nvPicPr>
        <p:blipFill rotWithShape="1">
          <a:blip r:embed="rId2"/>
          <a:srcRect l="45830" r="16043" b="7332"/>
          <a:stretch/>
        </p:blipFill>
        <p:spPr>
          <a:xfrm>
            <a:off x="0" y="1365343"/>
            <a:ext cx="1674797" cy="5492658"/>
          </a:xfrm>
          <a:prstGeom prst="rect">
            <a:avLst/>
          </a:prstGeom>
        </p:spPr>
      </p:pic>
      <p:cxnSp>
        <p:nvCxnSpPr>
          <p:cNvPr id="7" name="Straight Connector 6">
            <a:extLst>
              <a:ext uri="{FF2B5EF4-FFF2-40B4-BE49-F238E27FC236}">
                <a16:creationId xmlns:a16="http://schemas.microsoft.com/office/drawing/2014/main" id="{36B9A617-FBD9-7F4B-97E4-762DFA3420D5}"/>
              </a:ext>
            </a:extLst>
          </p:cNvPr>
          <p:cNvCxnSpPr>
            <a:cxnSpLocks/>
          </p:cNvCxnSpPr>
          <p:nvPr userDrawn="1"/>
        </p:nvCxnSpPr>
        <p:spPr>
          <a:xfrm flipH="1">
            <a:off x="0" y="1365342"/>
            <a:ext cx="89269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79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0221E2-4939-F746-B12E-8581D87D7A74}"/>
              </a:ext>
            </a:extLst>
          </p:cNvPr>
          <p:cNvPicPr>
            <a:picLocks noChangeAspect="1"/>
          </p:cNvPicPr>
          <p:nvPr userDrawn="1"/>
        </p:nvPicPr>
        <p:blipFill rotWithShape="1">
          <a:blip r:embed="rId2"/>
          <a:srcRect l="27359" t="1" r="21476" b="-6371"/>
          <a:stretch/>
        </p:blipFill>
        <p:spPr>
          <a:xfrm>
            <a:off x="753" y="1365342"/>
            <a:ext cx="1674044" cy="5880847"/>
          </a:xfrm>
          <a:prstGeom prst="rect">
            <a:avLst/>
          </a:prstGeom>
        </p:spPr>
      </p:pic>
      <p:sp>
        <p:nvSpPr>
          <p:cNvPr id="9" name="Content Placeholder 2">
            <a:extLst>
              <a:ext uri="{FF2B5EF4-FFF2-40B4-BE49-F238E27FC236}">
                <a16:creationId xmlns:a16="http://schemas.microsoft.com/office/drawing/2014/main" id="{C81FF8AA-D252-9346-8115-FF14F3E87733}"/>
              </a:ext>
            </a:extLst>
          </p:cNvPr>
          <p:cNvSpPr>
            <a:spLocks noGrp="1"/>
          </p:cNvSpPr>
          <p:nvPr>
            <p:ph idx="1"/>
          </p:nvPr>
        </p:nvSpPr>
        <p:spPr>
          <a:xfrm>
            <a:off x="1988141" y="1657140"/>
            <a:ext cx="6938837" cy="495908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733F501-B39D-0047-80FF-C807675F8360}"/>
              </a:ext>
            </a:extLst>
          </p:cNvPr>
          <p:cNvCxnSpPr>
            <a:cxnSpLocks/>
          </p:cNvCxnSpPr>
          <p:nvPr userDrawn="1"/>
        </p:nvCxnSpPr>
        <p:spPr>
          <a:xfrm flipH="1">
            <a:off x="0" y="1365342"/>
            <a:ext cx="89269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B4A46B8-AAB9-7344-9B97-335A36146215}"/>
              </a:ext>
            </a:extLst>
          </p:cNvPr>
          <p:cNvSpPr>
            <a:spLocks noGrp="1"/>
          </p:cNvSpPr>
          <p:nvPr>
            <p:ph type="title" hasCustomPrompt="1"/>
          </p:nvPr>
        </p:nvSpPr>
        <p:spPr>
          <a:xfrm>
            <a:off x="295835" y="753316"/>
            <a:ext cx="6257365" cy="612026"/>
          </a:xfrm>
        </p:spPr>
        <p:txBody>
          <a:bodyPr>
            <a:normAutofit/>
          </a:bodyPr>
          <a:lstStyle>
            <a:lvl1pPr>
              <a:defRPr sz="2800"/>
            </a:lvl1pPr>
          </a:lstStyle>
          <a:p>
            <a:r>
              <a:rPr lang="en-US" dirty="0"/>
              <a:t>In this presentation</a:t>
            </a:r>
          </a:p>
        </p:txBody>
      </p:sp>
    </p:spTree>
    <p:extLst>
      <p:ext uri="{BB962C8B-B14F-4D97-AF65-F5344CB8AC3E}">
        <p14:creationId xmlns:p14="http://schemas.microsoft.com/office/powerpoint/2010/main" val="280755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0221E2-4939-F746-B12E-8581D87D7A74}"/>
              </a:ext>
            </a:extLst>
          </p:cNvPr>
          <p:cNvPicPr>
            <a:picLocks noChangeAspect="1"/>
          </p:cNvPicPr>
          <p:nvPr userDrawn="1"/>
        </p:nvPicPr>
        <p:blipFill rotWithShape="1">
          <a:blip r:embed="rId2"/>
          <a:srcRect l="8790" t="1035" r="40242"/>
          <a:stretch/>
        </p:blipFill>
        <p:spPr>
          <a:xfrm>
            <a:off x="753" y="1365341"/>
            <a:ext cx="1674044" cy="5492657"/>
          </a:xfrm>
          <a:prstGeom prst="rect">
            <a:avLst/>
          </a:prstGeom>
        </p:spPr>
      </p:pic>
      <p:sp>
        <p:nvSpPr>
          <p:cNvPr id="9" name="Content Placeholder 2">
            <a:extLst>
              <a:ext uri="{FF2B5EF4-FFF2-40B4-BE49-F238E27FC236}">
                <a16:creationId xmlns:a16="http://schemas.microsoft.com/office/drawing/2014/main" id="{44305717-D513-2044-AEFF-DA4D06D67F39}"/>
              </a:ext>
            </a:extLst>
          </p:cNvPr>
          <p:cNvSpPr>
            <a:spLocks noGrp="1"/>
          </p:cNvSpPr>
          <p:nvPr>
            <p:ph idx="1"/>
          </p:nvPr>
        </p:nvSpPr>
        <p:spPr>
          <a:xfrm>
            <a:off x="1912027" y="1632128"/>
            <a:ext cx="7014951" cy="4959082"/>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1900669-493C-6E43-B813-43FC1873760E}"/>
              </a:ext>
            </a:extLst>
          </p:cNvPr>
          <p:cNvCxnSpPr>
            <a:cxnSpLocks/>
          </p:cNvCxnSpPr>
          <p:nvPr userDrawn="1"/>
        </p:nvCxnSpPr>
        <p:spPr>
          <a:xfrm flipH="1">
            <a:off x="0" y="1365342"/>
            <a:ext cx="892697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B4A46B8-AAB9-7344-9B97-335A36146215}"/>
              </a:ext>
            </a:extLst>
          </p:cNvPr>
          <p:cNvSpPr>
            <a:spLocks noGrp="1"/>
          </p:cNvSpPr>
          <p:nvPr>
            <p:ph type="title" hasCustomPrompt="1"/>
          </p:nvPr>
        </p:nvSpPr>
        <p:spPr>
          <a:xfrm>
            <a:off x="295835" y="753316"/>
            <a:ext cx="6257365" cy="612026"/>
          </a:xfrm>
        </p:spPr>
        <p:txBody>
          <a:bodyPr>
            <a:normAutofit/>
          </a:bodyPr>
          <a:lstStyle>
            <a:lvl1pPr>
              <a:defRPr sz="2800"/>
            </a:lvl1pPr>
          </a:lstStyle>
          <a:p>
            <a:r>
              <a:rPr lang="en-US" dirty="0"/>
              <a:t>In this presentation</a:t>
            </a:r>
          </a:p>
        </p:txBody>
      </p:sp>
    </p:spTree>
    <p:extLst>
      <p:ext uri="{BB962C8B-B14F-4D97-AF65-F5344CB8AC3E}">
        <p14:creationId xmlns:p14="http://schemas.microsoft.com/office/powerpoint/2010/main" val="95342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0D1FF15F-B2F5-0B49-AB84-E13028E28E9F}"/>
              </a:ext>
            </a:extLst>
          </p:cNvPr>
          <p:cNvSpPr>
            <a:spLocks noGrp="1"/>
          </p:cNvSpPr>
          <p:nvPr>
            <p:ph idx="1"/>
          </p:nvPr>
        </p:nvSpPr>
        <p:spPr>
          <a:xfrm>
            <a:off x="295835" y="1574603"/>
            <a:ext cx="8631144" cy="48065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9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295835" y="365127"/>
            <a:ext cx="6257365" cy="903604"/>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0D1FF15F-B2F5-0B49-AB84-E13028E28E9F}"/>
              </a:ext>
            </a:extLst>
          </p:cNvPr>
          <p:cNvSpPr>
            <a:spLocks noGrp="1"/>
          </p:cNvSpPr>
          <p:nvPr>
            <p:ph idx="1"/>
          </p:nvPr>
        </p:nvSpPr>
        <p:spPr>
          <a:xfrm>
            <a:off x="295835" y="1574603"/>
            <a:ext cx="8631144" cy="4806508"/>
          </a:xfrm>
        </p:spPr>
        <p:txBody>
          <a:bodyPr>
            <a:normAutofit/>
          </a:bodyPr>
          <a:lstStyle>
            <a:lvl1pPr marL="266700" indent="-266700">
              <a:tabLst/>
              <a:defRPr sz="2800"/>
            </a:lvl1pPr>
          </a:lstStyle>
          <a:p>
            <a:pPr lvl="0"/>
            <a:r>
              <a:rPr lang="en-US" dirty="0"/>
              <a:t>Edit Master text styles</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295835" y="1365342"/>
            <a:ext cx="86311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6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7833B-1D78-504E-BA07-D45F5B1C2F3F}"/>
              </a:ext>
            </a:extLst>
          </p:cNvPr>
          <p:cNvSpPr>
            <a:spLocks noGrp="1"/>
          </p:cNvSpPr>
          <p:nvPr>
            <p:ph type="title"/>
          </p:nvPr>
        </p:nvSpPr>
        <p:spPr>
          <a:xfrm>
            <a:off x="295835" y="288107"/>
            <a:ext cx="6149789" cy="993027"/>
          </a:xfrm>
          <a:prstGeom prst="rect">
            <a:avLst/>
          </a:prstGeom>
        </p:spPr>
        <p:txBody>
          <a:bodyPr vert="horz" lIns="0" tIns="0" rIns="91440" bIns="4680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B8E973-1FF7-3A4A-8A49-CEE48886E8AB}"/>
              </a:ext>
            </a:extLst>
          </p:cNvPr>
          <p:cNvSpPr>
            <a:spLocks noGrp="1"/>
          </p:cNvSpPr>
          <p:nvPr>
            <p:ph type="body" idx="1"/>
          </p:nvPr>
        </p:nvSpPr>
        <p:spPr>
          <a:xfrm>
            <a:off x="295835" y="1574603"/>
            <a:ext cx="8631144" cy="4796460"/>
          </a:xfrm>
          <a:prstGeom prst="rect">
            <a:avLst/>
          </a:prstGeom>
        </p:spPr>
        <p:txBody>
          <a:bodyPr vert="horz" lIns="0" tIns="4680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C42B3DB-8E5C-4C42-9CCA-938D72371384}"/>
              </a:ext>
            </a:extLst>
          </p:cNvPr>
          <p:cNvPicPr>
            <a:picLocks noChangeAspect="1"/>
          </p:cNvPicPr>
          <p:nvPr userDrawn="1"/>
        </p:nvPicPr>
        <p:blipFill>
          <a:blip r:embed="rId15"/>
          <a:stretch>
            <a:fillRect/>
          </a:stretch>
        </p:blipFill>
        <p:spPr>
          <a:xfrm>
            <a:off x="6762750" y="212726"/>
            <a:ext cx="2164229" cy="571895"/>
          </a:xfrm>
          <a:prstGeom prst="rect">
            <a:avLst/>
          </a:prstGeom>
        </p:spPr>
      </p:pic>
    </p:spTree>
    <p:extLst>
      <p:ext uri="{BB962C8B-B14F-4D97-AF65-F5344CB8AC3E}">
        <p14:creationId xmlns:p14="http://schemas.microsoft.com/office/powerpoint/2010/main" val="3277244654"/>
      </p:ext>
    </p:extLst>
  </p:cSld>
  <p:clrMap bg1="lt1" tx1="dk1" bg2="lt2" tx2="dk2" accent1="accent1" accent2="accent2" accent3="accent3" accent4="accent4" accent5="accent5" accent6="accent6" hlink="hlink" folHlink="folHlink"/>
  <p:sldLayoutIdLst>
    <p:sldLayoutId id="2147483684" r:id="rId1"/>
    <p:sldLayoutId id="2147483680" r:id="rId2"/>
    <p:sldLayoutId id="2147483675" r:id="rId3"/>
    <p:sldLayoutId id="2147483678" r:id="rId4"/>
    <p:sldLayoutId id="2147483679" r:id="rId5"/>
    <p:sldLayoutId id="2147483686" r:id="rId6"/>
    <p:sldLayoutId id="2147483687" r:id="rId7"/>
    <p:sldLayoutId id="2147483674" r:id="rId8"/>
    <p:sldLayoutId id="2147483688" r:id="rId9"/>
    <p:sldLayoutId id="2147483681" r:id="rId10"/>
    <p:sldLayoutId id="2147483683" r:id="rId11"/>
    <p:sldLayoutId id="2147483677" r:id="rId12"/>
    <p:sldLayoutId id="2147483682" r:id="rId13"/>
  </p:sldLayoutIdLst>
  <p:hf sldNum="0" hdr="0" ftr="0" dt="0"/>
  <p:txStyles>
    <p:titleStyle>
      <a:lvl1pPr algn="l" defTabSz="685800" rtl="0" eaLnBrk="1" latinLnBrk="0" hangingPunct="1">
        <a:lnSpc>
          <a:spcPct val="90000"/>
        </a:lnSpc>
        <a:spcBef>
          <a:spcPct val="0"/>
        </a:spcBef>
        <a:buNone/>
        <a:defRPr sz="3300"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A0D217-C5A3-B747-AAA5-3E722E6AB973}"/>
              </a:ext>
            </a:extLst>
          </p:cNvPr>
          <p:cNvSpPr>
            <a:spLocks noGrp="1"/>
          </p:cNvSpPr>
          <p:nvPr>
            <p:ph type="body" idx="1"/>
          </p:nvPr>
        </p:nvSpPr>
        <p:spPr>
          <a:xfrm>
            <a:off x="307974" y="5301183"/>
            <a:ext cx="8606865" cy="1284255"/>
          </a:xfrm>
        </p:spPr>
        <p:txBody>
          <a:bodyPr>
            <a:normAutofit fontScale="25000" lnSpcReduction="20000"/>
          </a:bodyPr>
          <a:lstStyle/>
          <a:p>
            <a:r>
              <a:rPr lang="en-US" sz="9600" dirty="0" smtClean="0"/>
              <a:t>Dr. Katherine Buxton - </a:t>
            </a:r>
            <a:r>
              <a:rPr lang="en-GB" sz="9600" dirty="0" smtClean="0"/>
              <a:t>Consultant </a:t>
            </a:r>
            <a:r>
              <a:rPr lang="en-GB" sz="9600" dirty="0"/>
              <a:t>in Palliative Medicine; Clinical Lead for End of Life </a:t>
            </a:r>
            <a:r>
              <a:rPr lang="en-GB" sz="9600" dirty="0" smtClean="0"/>
              <a:t>Care</a:t>
            </a:r>
          </a:p>
          <a:p>
            <a:endParaRPr lang="en-GB" sz="9600" dirty="0" smtClean="0"/>
          </a:p>
          <a:p>
            <a:r>
              <a:rPr lang="en-GB" sz="9600" dirty="0" smtClean="0"/>
              <a:t>Frits Klinkhamer – Improvement Lead</a:t>
            </a:r>
            <a:endParaRPr lang="en-GB" sz="9600" dirty="0"/>
          </a:p>
          <a:p>
            <a:endParaRPr lang="en-GB" sz="9600" dirty="0"/>
          </a:p>
          <a:p>
            <a:endParaRPr lang="en-GB" sz="11200" dirty="0"/>
          </a:p>
          <a:p>
            <a:endParaRPr lang="en-GB" dirty="0"/>
          </a:p>
          <a:p>
            <a:r>
              <a:rPr lang="en-GB" dirty="0"/>
              <a:t>Medical Examiner</a:t>
            </a:r>
            <a:r>
              <a:rPr lang="en-US" dirty="0" smtClean="0"/>
              <a:t>); Frits Klinkhamer – Improvement Lead</a:t>
            </a:r>
            <a:endParaRPr lang="en-US" dirty="0"/>
          </a:p>
        </p:txBody>
      </p:sp>
      <p:sp>
        <p:nvSpPr>
          <p:cNvPr id="11" name="Title 1">
            <a:extLst>
              <a:ext uri="{FF2B5EF4-FFF2-40B4-BE49-F238E27FC236}">
                <a16:creationId xmlns:a16="http://schemas.microsoft.com/office/drawing/2014/main" id="{5AEB17E0-8A4A-BF4F-BD78-4F19D852C302}"/>
              </a:ext>
            </a:extLst>
          </p:cNvPr>
          <p:cNvSpPr>
            <a:spLocks noGrp="1"/>
          </p:cNvSpPr>
          <p:nvPr>
            <p:ph type="title"/>
          </p:nvPr>
        </p:nvSpPr>
        <p:spPr>
          <a:xfrm>
            <a:off x="295835" y="1362635"/>
            <a:ext cx="8631144" cy="1688296"/>
          </a:xfrm>
        </p:spPr>
        <p:txBody>
          <a:bodyPr>
            <a:normAutofit fontScale="90000"/>
          </a:bodyPr>
          <a:lstStyle/>
          <a:p>
            <a:pPr algn="ctr"/>
            <a:r>
              <a:rPr lang="en-GB" dirty="0"/>
              <a:t>Increasing CMC usage using QI methodology in the </a:t>
            </a:r>
            <a:r>
              <a:rPr lang="en-GB" dirty="0" smtClean="0"/>
              <a:t>Emergency </a:t>
            </a:r>
            <a:r>
              <a:rPr lang="en-GB" dirty="0"/>
              <a:t>Department</a:t>
            </a:r>
            <a:endParaRPr lang="en-US" dirty="0"/>
          </a:p>
        </p:txBody>
      </p:sp>
    </p:spTree>
    <p:custDataLst>
      <p:tags r:id="rId1"/>
    </p:custDataLst>
    <p:extLst>
      <p:ext uri="{BB962C8B-B14F-4D97-AF65-F5344CB8AC3E}">
        <p14:creationId xmlns:p14="http://schemas.microsoft.com/office/powerpoint/2010/main" val="178933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idx="1"/>
          </p:nvPr>
        </p:nvSpPr>
        <p:spPr/>
        <p:txBody>
          <a:bodyPr>
            <a:noAutofit/>
          </a:bodyPr>
          <a:lstStyle/>
          <a:p>
            <a:pPr marL="0" indent="0">
              <a:buNone/>
            </a:pPr>
            <a:r>
              <a:rPr lang="en-GB" dirty="0" smtClean="0">
                <a:solidFill>
                  <a:srgbClr val="0070C0"/>
                </a:solidFill>
              </a:rPr>
              <a:t>The key impact of the changes is twofold:</a:t>
            </a:r>
            <a:endParaRPr lang="en-GB" dirty="0">
              <a:solidFill>
                <a:srgbClr val="0070C0"/>
              </a:solidFill>
            </a:endParaRPr>
          </a:p>
          <a:p>
            <a:pPr marL="457200" indent="-457200">
              <a:buFont typeface="+mj-lt"/>
              <a:buAutoNum type="arabicPeriod"/>
            </a:pPr>
            <a:r>
              <a:rPr lang="en-GB" dirty="0">
                <a:solidFill>
                  <a:srgbClr val="0070C0"/>
                </a:solidFill>
              </a:rPr>
              <a:t>G</a:t>
            </a:r>
            <a:r>
              <a:rPr lang="en-GB" dirty="0" smtClean="0">
                <a:solidFill>
                  <a:srgbClr val="0070C0"/>
                </a:solidFill>
              </a:rPr>
              <a:t>rowing acknowledgement of advance care planning and CMC adoption as a Trust-wide priority which is being centrally managed</a:t>
            </a:r>
          </a:p>
          <a:p>
            <a:pPr marL="457200" indent="-457200">
              <a:buFont typeface="+mj-lt"/>
              <a:buAutoNum type="arabicPeriod"/>
            </a:pPr>
            <a:r>
              <a:rPr lang="en-GB" dirty="0" smtClean="0">
                <a:solidFill>
                  <a:srgbClr val="0070C0"/>
                </a:solidFill>
              </a:rPr>
              <a:t>Working with individual teams and departments, at grass roots level, to support incorporation of ACP and CMC into their business as usual</a:t>
            </a:r>
          </a:p>
          <a:p>
            <a:pPr marL="457200" indent="-457200">
              <a:buFont typeface="+mj-lt"/>
              <a:buAutoNum type="arabicPeriod"/>
            </a:pPr>
            <a:r>
              <a:rPr lang="en-GB" dirty="0">
                <a:solidFill>
                  <a:srgbClr val="0070C0"/>
                </a:solidFill>
              </a:rPr>
              <a:t>A</a:t>
            </a:r>
            <a:r>
              <a:rPr lang="en-GB" dirty="0" smtClean="0">
                <a:solidFill>
                  <a:srgbClr val="0070C0"/>
                </a:solidFill>
              </a:rPr>
              <a:t>mending/adapting training delivery to meet their needs </a:t>
            </a:r>
          </a:p>
          <a:p>
            <a:pPr marL="0" indent="0">
              <a:buNone/>
            </a:pPr>
            <a:endParaRPr lang="en-GB" dirty="0">
              <a:solidFill>
                <a:srgbClr val="0070C0"/>
              </a:solidFill>
            </a:endParaRPr>
          </a:p>
          <a:p>
            <a:pPr marL="0" indent="0">
              <a:buNone/>
            </a:pPr>
            <a:r>
              <a:rPr lang="en-GB" dirty="0" smtClean="0">
                <a:solidFill>
                  <a:srgbClr val="0070C0"/>
                </a:solidFill>
              </a:rPr>
              <a:t>We will continue a centralised-approach to CMC management and use Flow Coaching methodology to engage other teams and support the wider adoption process </a:t>
            </a:r>
          </a:p>
          <a:p>
            <a:pPr marL="0" indent="0">
              <a:buNone/>
            </a:pPr>
            <a:r>
              <a:rPr lang="en-GB" dirty="0" smtClean="0">
                <a:solidFill>
                  <a:srgbClr val="0070C0"/>
                </a:solidFill>
              </a:rPr>
              <a:t>Accurate and timely CMC user </a:t>
            </a:r>
            <a:r>
              <a:rPr lang="en-GB" dirty="0">
                <a:solidFill>
                  <a:srgbClr val="0070C0"/>
                </a:solidFill>
              </a:rPr>
              <a:t>a</a:t>
            </a:r>
            <a:r>
              <a:rPr lang="en-GB" dirty="0" smtClean="0">
                <a:solidFill>
                  <a:srgbClr val="0070C0"/>
                </a:solidFill>
              </a:rPr>
              <a:t>ctivity </a:t>
            </a:r>
            <a:r>
              <a:rPr lang="en-GB" dirty="0">
                <a:solidFill>
                  <a:srgbClr val="0070C0"/>
                </a:solidFill>
              </a:rPr>
              <a:t>d</a:t>
            </a:r>
            <a:r>
              <a:rPr lang="en-GB" dirty="0" smtClean="0">
                <a:solidFill>
                  <a:srgbClr val="0070C0"/>
                </a:solidFill>
              </a:rPr>
              <a:t>ata including user </a:t>
            </a:r>
            <a:r>
              <a:rPr lang="en-GB" dirty="0">
                <a:solidFill>
                  <a:srgbClr val="0070C0"/>
                </a:solidFill>
              </a:rPr>
              <a:t>v</a:t>
            </a:r>
            <a:r>
              <a:rPr lang="en-GB" dirty="0" smtClean="0">
                <a:solidFill>
                  <a:srgbClr val="0070C0"/>
                </a:solidFill>
              </a:rPr>
              <a:t>alidation </a:t>
            </a:r>
            <a:r>
              <a:rPr lang="en-GB" dirty="0">
                <a:solidFill>
                  <a:srgbClr val="0070C0"/>
                </a:solidFill>
              </a:rPr>
              <a:t>e</a:t>
            </a:r>
            <a:r>
              <a:rPr lang="en-GB" dirty="0" smtClean="0">
                <a:solidFill>
                  <a:srgbClr val="0070C0"/>
                </a:solidFill>
              </a:rPr>
              <a:t>xtracts would be very useful to support robust centralisation management of CMC Trust-wide and service support</a:t>
            </a:r>
            <a:endParaRPr lang="en-GB" dirty="0">
              <a:solidFill>
                <a:srgbClr val="0070C0"/>
              </a:solidFill>
            </a:endParaRPr>
          </a:p>
        </p:txBody>
      </p:sp>
    </p:spTree>
    <p:custDataLst>
      <p:tags r:id="rId1"/>
    </p:custDataLst>
    <p:extLst>
      <p:ext uri="{BB962C8B-B14F-4D97-AF65-F5344CB8AC3E}">
        <p14:creationId xmlns:p14="http://schemas.microsoft.com/office/powerpoint/2010/main" val="109665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worked well </a:t>
            </a:r>
            <a:endParaRPr lang="en-GB" dirty="0"/>
          </a:p>
        </p:txBody>
      </p:sp>
      <p:sp>
        <p:nvSpPr>
          <p:cNvPr id="3" name="Content Placeholder 2"/>
          <p:cNvSpPr>
            <a:spLocks noGrp="1"/>
          </p:cNvSpPr>
          <p:nvPr>
            <p:ph idx="1"/>
          </p:nvPr>
        </p:nvSpPr>
        <p:spPr/>
        <p:txBody>
          <a:bodyPr>
            <a:normAutofit/>
          </a:bodyPr>
          <a:lstStyle/>
          <a:p>
            <a:pPr marL="0" indent="0">
              <a:buNone/>
            </a:pPr>
            <a:r>
              <a:rPr lang="en-GB" sz="2200" dirty="0" smtClean="0">
                <a:solidFill>
                  <a:srgbClr val="0070C0"/>
                </a:solidFill>
              </a:rPr>
              <a:t>Big Room and Flow Coaching approach</a:t>
            </a:r>
          </a:p>
          <a:p>
            <a:endParaRPr lang="en-GB" sz="2200" dirty="0" smtClean="0">
              <a:solidFill>
                <a:srgbClr val="0070C0"/>
              </a:solidFill>
            </a:endParaRPr>
          </a:p>
          <a:p>
            <a:pPr marL="0" indent="0">
              <a:buNone/>
            </a:pPr>
            <a:r>
              <a:rPr lang="en-GB" sz="2200" dirty="0" smtClean="0">
                <a:solidFill>
                  <a:srgbClr val="0070C0"/>
                </a:solidFill>
              </a:rPr>
              <a:t>5 step login poster</a:t>
            </a:r>
          </a:p>
          <a:p>
            <a:pPr marL="0" indent="0">
              <a:buNone/>
            </a:pPr>
            <a:endParaRPr lang="en-GB" sz="2200" dirty="0" smtClean="0">
              <a:solidFill>
                <a:srgbClr val="0070C0"/>
              </a:solidFill>
            </a:endParaRPr>
          </a:p>
          <a:p>
            <a:pPr marL="0" indent="0">
              <a:buNone/>
            </a:pPr>
            <a:r>
              <a:rPr lang="en-GB" sz="2200" dirty="0" smtClean="0">
                <a:solidFill>
                  <a:srgbClr val="0070C0"/>
                </a:solidFill>
              </a:rPr>
              <a:t>Centralisation of training and login acquisition and general oversight of CMC use across the Trust </a:t>
            </a:r>
          </a:p>
          <a:p>
            <a:pPr marL="0" indent="0">
              <a:buNone/>
            </a:pPr>
            <a:endParaRPr lang="en-GB" sz="2200" dirty="0" smtClean="0">
              <a:solidFill>
                <a:srgbClr val="0070C0"/>
              </a:solidFill>
            </a:endParaRPr>
          </a:p>
          <a:p>
            <a:pPr marL="0" indent="0">
              <a:buNone/>
            </a:pPr>
            <a:r>
              <a:rPr lang="en-GB" sz="2200" dirty="0" smtClean="0">
                <a:solidFill>
                  <a:srgbClr val="0070C0"/>
                </a:solidFill>
              </a:rPr>
              <a:t>Process mapping to better understand the ‘as is’ pathway and identify opportunities to streamline processes and pathways to incorporate CMC checks at the earliest point possible </a:t>
            </a:r>
            <a:endParaRPr lang="en-GB" sz="2200" dirty="0">
              <a:solidFill>
                <a:srgbClr val="0070C0"/>
              </a:solidFill>
            </a:endParaRPr>
          </a:p>
        </p:txBody>
      </p:sp>
    </p:spTree>
    <p:custDataLst>
      <p:tags r:id="rId1"/>
    </p:custDataLst>
    <p:extLst>
      <p:ext uri="{BB962C8B-B14F-4D97-AF65-F5344CB8AC3E}">
        <p14:creationId xmlns:p14="http://schemas.microsoft.com/office/powerpoint/2010/main" val="96873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would do differently </a:t>
            </a:r>
            <a:endParaRPr lang="en-GB" dirty="0"/>
          </a:p>
        </p:txBody>
      </p:sp>
      <p:sp>
        <p:nvSpPr>
          <p:cNvPr id="3" name="Content Placeholder 2"/>
          <p:cNvSpPr>
            <a:spLocks noGrp="1"/>
          </p:cNvSpPr>
          <p:nvPr>
            <p:ph idx="1"/>
          </p:nvPr>
        </p:nvSpPr>
        <p:spPr/>
        <p:txBody>
          <a:bodyPr>
            <a:normAutofit/>
          </a:bodyPr>
          <a:lstStyle/>
          <a:p>
            <a:pPr marL="0" indent="0">
              <a:buNone/>
            </a:pPr>
            <a:r>
              <a:rPr lang="en-GB" sz="2200" dirty="0" smtClean="0">
                <a:solidFill>
                  <a:srgbClr val="0070C0"/>
                </a:solidFill>
              </a:rPr>
              <a:t>Project teams would benefit greatly from having more time with the leads on hand to support education &amp; training</a:t>
            </a:r>
          </a:p>
          <a:p>
            <a:pPr marL="0" indent="0">
              <a:buNone/>
            </a:pPr>
            <a:endParaRPr lang="en-GB" sz="2200" dirty="0" smtClean="0">
              <a:solidFill>
                <a:srgbClr val="0070C0"/>
              </a:solidFill>
            </a:endParaRPr>
          </a:p>
          <a:p>
            <a:pPr marL="0" indent="0">
              <a:buNone/>
            </a:pPr>
            <a:r>
              <a:rPr lang="en-GB" sz="2200" dirty="0" smtClean="0">
                <a:solidFill>
                  <a:srgbClr val="0070C0"/>
                </a:solidFill>
              </a:rPr>
              <a:t>Project teams would have benefitted from focussed education on QI tools and methodology to support implementation </a:t>
            </a:r>
            <a:endParaRPr lang="en-GB" sz="2200" dirty="0">
              <a:solidFill>
                <a:srgbClr val="0070C0"/>
              </a:solidFill>
            </a:endParaRPr>
          </a:p>
        </p:txBody>
      </p:sp>
    </p:spTree>
    <p:custDataLst>
      <p:tags r:id="rId1"/>
    </p:custDataLst>
    <p:extLst>
      <p:ext uri="{BB962C8B-B14F-4D97-AF65-F5344CB8AC3E}">
        <p14:creationId xmlns:p14="http://schemas.microsoft.com/office/powerpoint/2010/main" val="87355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81448E-F8C3-014C-B0D7-F6B836B4D4EE}"/>
              </a:ext>
            </a:extLst>
          </p:cNvPr>
          <p:cNvSpPr>
            <a:spLocks noGrp="1"/>
          </p:cNvSpPr>
          <p:nvPr>
            <p:ph type="title"/>
          </p:nvPr>
        </p:nvSpPr>
        <p:spPr>
          <a:xfrm>
            <a:off x="295835" y="961697"/>
            <a:ext cx="8631144" cy="5298426"/>
          </a:xfrm>
        </p:spPr>
        <p:txBody>
          <a:bodyPr anchor="t">
            <a:normAutofit fontScale="90000"/>
          </a:bodyPr>
          <a:lstStyle/>
          <a:p>
            <a:r>
              <a:rPr lang="en-US" dirty="0"/>
              <a:t>Introduction:</a:t>
            </a:r>
            <a:r>
              <a:rPr lang="en-US" dirty="0" smtClean="0"/>
              <a:t/>
            </a:r>
            <a:br>
              <a:rPr lang="en-US" dirty="0" smtClean="0"/>
            </a:br>
            <a:r>
              <a:rPr lang="en-US" dirty="0"/>
              <a:t/>
            </a:r>
            <a:br>
              <a:rPr lang="en-US" dirty="0"/>
            </a:br>
            <a:r>
              <a:rPr lang="en-US" sz="2400" dirty="0" smtClean="0"/>
              <a:t>CMC: shared urgent care record used across care settings helping us all meet patient priorities and wishes</a:t>
            </a:r>
            <a:br>
              <a:rPr lang="en-US" sz="2400" dirty="0" smtClean="0"/>
            </a:br>
            <a:r>
              <a:rPr lang="en-US" sz="2400" dirty="0"/>
              <a:t/>
            </a:r>
            <a:br>
              <a:rPr lang="en-US" sz="2400" dirty="0"/>
            </a:br>
            <a:r>
              <a:rPr lang="en-US" sz="2400" dirty="0" smtClean="0"/>
              <a:t>343 existing users across the Trust but not routinely used leading to key patient information being overlooked </a:t>
            </a:r>
            <a:br>
              <a:rPr lang="en-US" sz="2400" dirty="0" smtClean="0"/>
            </a:br>
            <a:r>
              <a:rPr lang="en-US" sz="2400" dirty="0"/>
              <a:t/>
            </a:r>
            <a:br>
              <a:rPr lang="en-US" sz="2400" dirty="0"/>
            </a:br>
            <a:r>
              <a:rPr lang="en-US" sz="2400" dirty="0" smtClean="0"/>
              <a:t>Improvement goals centered around:</a:t>
            </a:r>
            <a:br>
              <a:rPr lang="en-US" sz="2400" dirty="0" smtClean="0"/>
            </a:br>
            <a:r>
              <a:rPr lang="en-US" sz="2400" dirty="0" smtClean="0"/>
              <a:t>increasing awareness of CMC and its role</a:t>
            </a:r>
            <a:br>
              <a:rPr lang="en-US" sz="2400" dirty="0" smtClean="0"/>
            </a:br>
            <a:r>
              <a:rPr lang="en-US" sz="2400" dirty="0" smtClean="0"/>
              <a:t>increasing the number of staff completing training</a:t>
            </a:r>
            <a:br>
              <a:rPr lang="en-US" sz="2400" dirty="0" smtClean="0"/>
            </a:br>
            <a:r>
              <a:rPr lang="en-US" sz="2400" dirty="0" smtClean="0"/>
              <a:t>increasing login acquisition and subsequent use</a:t>
            </a:r>
            <a:r>
              <a:rPr lang="en-GB" sz="2800" dirty="0">
                <a:solidFill>
                  <a:schemeClr val="tx1"/>
                </a:solidFill>
              </a:rPr>
              <a:t/>
            </a:r>
            <a:br>
              <a:rPr lang="en-GB" sz="2800" dirty="0">
                <a:solidFill>
                  <a:schemeClr val="tx1"/>
                </a:solidFill>
              </a:rPr>
            </a:br>
            <a:r>
              <a:rPr lang="en-GB" sz="2800" dirty="0">
                <a:solidFill>
                  <a:schemeClr val="tx1"/>
                </a:solidFill>
              </a:rPr>
              <a:t/>
            </a:r>
            <a:br>
              <a:rPr lang="en-GB" sz="2800" dirty="0">
                <a:solidFill>
                  <a:schemeClr val="tx1"/>
                </a:solidFill>
              </a:rPr>
            </a:br>
            <a:r>
              <a:rPr lang="en-GB" sz="2400" dirty="0">
                <a:solidFill>
                  <a:srgbClr val="0070C0"/>
                </a:solidFill>
              </a:rPr>
              <a:t>Centralisation of advance care planning, CMC training, process of gaining a login and standardisation of reporting to support </a:t>
            </a:r>
            <a:r>
              <a:rPr lang="en-GB" sz="2400" dirty="0" smtClean="0">
                <a:solidFill>
                  <a:srgbClr val="0070C0"/>
                </a:solidFill>
              </a:rPr>
              <a:t>leadership</a:t>
            </a:r>
            <a:r>
              <a:rPr lang="en-US" dirty="0" smtClean="0">
                <a:solidFill>
                  <a:srgbClr val="0070C0"/>
                </a:solidFill>
              </a:rPr>
              <a:t/>
            </a:r>
            <a:br>
              <a:rPr lang="en-US" dirty="0" smtClean="0">
                <a:solidFill>
                  <a:srgbClr val="0070C0"/>
                </a:solidFill>
              </a:rPr>
            </a:br>
            <a:r>
              <a:rPr lang="en-US" sz="2800" dirty="0" smtClean="0">
                <a:solidFill>
                  <a:schemeClr val="tx1"/>
                </a:solidFill>
              </a:rPr>
              <a:t> </a:t>
            </a:r>
            <a:r>
              <a:rPr lang="en-US" dirty="0">
                <a:solidFill>
                  <a:schemeClr val="tx1"/>
                </a:solidFill>
              </a:rPr>
              <a:t/>
            </a:r>
            <a:br>
              <a:rPr lang="en-US" dirty="0">
                <a:solidFill>
                  <a:schemeClr val="tx1"/>
                </a:solidFill>
              </a:rPr>
            </a:br>
            <a:endParaRPr lang="en-US" dirty="0">
              <a:solidFill>
                <a:schemeClr val="tx1"/>
              </a:solidFill>
            </a:endParaRPr>
          </a:p>
        </p:txBody>
      </p:sp>
    </p:spTree>
    <p:custDataLst>
      <p:tags r:id="rId1"/>
    </p:custDataLst>
    <p:extLst>
      <p:ext uri="{BB962C8B-B14F-4D97-AF65-F5344CB8AC3E}">
        <p14:creationId xmlns:p14="http://schemas.microsoft.com/office/powerpoint/2010/main" val="422634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E53C48-C727-E246-9F2F-15A1C3C04BCB}"/>
              </a:ext>
            </a:extLst>
          </p:cNvPr>
          <p:cNvSpPr>
            <a:spLocks noGrp="1"/>
          </p:cNvSpPr>
          <p:nvPr>
            <p:ph type="title"/>
          </p:nvPr>
        </p:nvSpPr>
        <p:spPr>
          <a:xfrm>
            <a:off x="295835" y="907070"/>
            <a:ext cx="6257365" cy="903604"/>
          </a:xfrm>
        </p:spPr>
        <p:txBody>
          <a:bodyPr/>
          <a:lstStyle/>
          <a:p>
            <a:r>
              <a:rPr lang="en-US" dirty="0"/>
              <a:t>Background</a:t>
            </a:r>
          </a:p>
        </p:txBody>
      </p:sp>
      <p:sp>
        <p:nvSpPr>
          <p:cNvPr id="6" name="Content Placeholder 5">
            <a:extLst>
              <a:ext uri="{FF2B5EF4-FFF2-40B4-BE49-F238E27FC236}">
                <a16:creationId xmlns:a16="http://schemas.microsoft.com/office/drawing/2014/main" id="{95665D49-D408-1C40-8A6E-A6E6E833BC04}"/>
              </a:ext>
            </a:extLst>
          </p:cNvPr>
          <p:cNvSpPr>
            <a:spLocks noGrp="1"/>
          </p:cNvSpPr>
          <p:nvPr>
            <p:ph idx="12"/>
          </p:nvPr>
        </p:nvSpPr>
        <p:spPr>
          <a:xfrm>
            <a:off x="295834" y="1952767"/>
            <a:ext cx="8293983" cy="3842349"/>
          </a:xfrm>
        </p:spPr>
        <p:txBody>
          <a:bodyPr>
            <a:noAutofit/>
          </a:bodyPr>
          <a:lstStyle/>
          <a:p>
            <a:pPr marL="342900" indent="-342900">
              <a:lnSpc>
                <a:spcPct val="110000"/>
              </a:lnSpc>
              <a:buFont typeface="Arial" panose="020B0604020202020204" pitchFamily="34" charset="0"/>
              <a:buChar char="•"/>
            </a:pPr>
            <a:r>
              <a:rPr lang="en-US" sz="2200" dirty="0">
                <a:solidFill>
                  <a:srgbClr val="0070C0"/>
                </a:solidFill>
              </a:rPr>
              <a:t>P</a:t>
            </a:r>
            <a:r>
              <a:rPr lang="en-US" sz="2200" i="0" dirty="0" smtClean="0">
                <a:solidFill>
                  <a:srgbClr val="0070C0"/>
                </a:solidFill>
              </a:rPr>
              <a:t>roject carried out in a large multi-site acute hospital Trust involving various specialties including two Emergency Departments, two Acute Frailty teams </a:t>
            </a:r>
            <a:r>
              <a:rPr lang="en-US" sz="2200" dirty="0" smtClean="0">
                <a:solidFill>
                  <a:srgbClr val="0070C0"/>
                </a:solidFill>
              </a:rPr>
              <a:t>&amp; </a:t>
            </a:r>
            <a:r>
              <a:rPr lang="en-US" sz="2200" i="0" dirty="0" smtClean="0">
                <a:solidFill>
                  <a:srgbClr val="0070C0"/>
                </a:solidFill>
              </a:rPr>
              <a:t>renal services</a:t>
            </a:r>
          </a:p>
          <a:p>
            <a:pPr marL="342900" indent="-342900">
              <a:lnSpc>
                <a:spcPct val="110000"/>
              </a:lnSpc>
              <a:buFont typeface="Arial" panose="020B0604020202020204" pitchFamily="34" charset="0"/>
              <a:buChar char="•"/>
            </a:pPr>
            <a:r>
              <a:rPr lang="en-US" sz="2200" dirty="0" smtClean="0">
                <a:solidFill>
                  <a:srgbClr val="0070C0"/>
                </a:solidFill>
              </a:rPr>
              <a:t>Improvement team members included representatives from these specialties with an interest in end-of-life care, supported by the Clinical Lead for end-of-life care and an Improvement Lead</a:t>
            </a:r>
          </a:p>
          <a:p>
            <a:pPr marL="342900" indent="-342900">
              <a:lnSpc>
                <a:spcPct val="110000"/>
              </a:lnSpc>
              <a:buFont typeface="Arial" panose="020B0604020202020204" pitchFamily="34" charset="0"/>
              <a:buChar char="•"/>
            </a:pPr>
            <a:r>
              <a:rPr lang="en-US" sz="2200" dirty="0" smtClean="0">
                <a:solidFill>
                  <a:srgbClr val="0070C0"/>
                </a:solidFill>
              </a:rPr>
              <a:t>Patient group for this project was those thought to be in their last 12 months of life</a:t>
            </a:r>
            <a:endParaRPr lang="en-US" sz="2200" i="0" dirty="0">
              <a:solidFill>
                <a:srgbClr val="0070C0"/>
              </a:solidFill>
            </a:endParaRPr>
          </a:p>
        </p:txBody>
      </p:sp>
    </p:spTree>
    <p:custDataLst>
      <p:tags r:id="rId1"/>
    </p:custDataLst>
    <p:extLst>
      <p:ext uri="{BB962C8B-B14F-4D97-AF65-F5344CB8AC3E}">
        <p14:creationId xmlns:p14="http://schemas.microsoft.com/office/powerpoint/2010/main" val="259402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48013-BAC0-194E-AB4B-EEC48F9ABBDF}"/>
              </a:ext>
            </a:extLst>
          </p:cNvPr>
          <p:cNvSpPr>
            <a:spLocks noGrp="1"/>
          </p:cNvSpPr>
          <p:nvPr>
            <p:ph idx="1"/>
          </p:nvPr>
        </p:nvSpPr>
        <p:spPr/>
        <p:txBody>
          <a:bodyPr>
            <a:normAutofit/>
          </a:bodyPr>
          <a:lstStyle/>
          <a:p>
            <a:pPr marL="0" indent="0">
              <a:lnSpc>
                <a:spcPct val="114000"/>
              </a:lnSpc>
              <a:buNone/>
            </a:pPr>
            <a:r>
              <a:rPr lang="en-US" sz="2200" dirty="0" smtClean="0">
                <a:solidFill>
                  <a:srgbClr val="0070C0"/>
                </a:solidFill>
              </a:rPr>
              <a:t>QI approach that included:</a:t>
            </a:r>
          </a:p>
          <a:p>
            <a:pPr marL="0" indent="0">
              <a:lnSpc>
                <a:spcPct val="114000"/>
              </a:lnSpc>
              <a:buNone/>
            </a:pPr>
            <a:endParaRPr lang="en-US" sz="2200" dirty="0" smtClean="0">
              <a:solidFill>
                <a:srgbClr val="0070C0"/>
              </a:solidFill>
            </a:endParaRPr>
          </a:p>
          <a:p>
            <a:pPr>
              <a:lnSpc>
                <a:spcPct val="114000"/>
              </a:lnSpc>
            </a:pPr>
            <a:r>
              <a:rPr lang="en-US" sz="2200" dirty="0" smtClean="0">
                <a:solidFill>
                  <a:srgbClr val="0070C0"/>
                </a:solidFill>
              </a:rPr>
              <a:t>Flow Coaching to support Trust-wide adoption of CMC to improve patient flow and to reduce variation of care</a:t>
            </a:r>
          </a:p>
          <a:p>
            <a:pPr>
              <a:lnSpc>
                <a:spcPct val="114000"/>
              </a:lnSpc>
            </a:pPr>
            <a:r>
              <a:rPr lang="en-US" sz="2200" dirty="0" smtClean="0">
                <a:solidFill>
                  <a:srgbClr val="0070C0"/>
                </a:solidFill>
              </a:rPr>
              <a:t>The ‘Big Room’ met fortnightly and included specialty representatives alongside other CMC users to discuss progress and troubleshooting obstacles </a:t>
            </a:r>
          </a:p>
          <a:p>
            <a:pPr>
              <a:lnSpc>
                <a:spcPct val="114000"/>
              </a:lnSpc>
            </a:pPr>
            <a:r>
              <a:rPr lang="en-US" sz="2200" dirty="0" smtClean="0">
                <a:solidFill>
                  <a:srgbClr val="0070C0"/>
                </a:solidFill>
              </a:rPr>
              <a:t>Change ideas were trialed through PDSA cycles to see if i.e. login numbers increased – 5 step login poster, facilitated training in the department &amp; virtually, handover &amp; team meeting updates, </a:t>
            </a:r>
            <a:endParaRPr lang="en-US" sz="2200" dirty="0">
              <a:solidFill>
                <a:srgbClr val="0070C0"/>
              </a:solidFill>
            </a:endParaRPr>
          </a:p>
        </p:txBody>
      </p:sp>
      <p:sp>
        <p:nvSpPr>
          <p:cNvPr id="3" name="Title 2">
            <a:extLst>
              <a:ext uri="{FF2B5EF4-FFF2-40B4-BE49-F238E27FC236}">
                <a16:creationId xmlns:a16="http://schemas.microsoft.com/office/drawing/2014/main" id="{32D0B5B8-A9D7-3E4F-B586-BEC5BF63CCCA}"/>
              </a:ext>
            </a:extLst>
          </p:cNvPr>
          <p:cNvSpPr>
            <a:spLocks noGrp="1"/>
          </p:cNvSpPr>
          <p:nvPr>
            <p:ph type="title"/>
          </p:nvPr>
        </p:nvSpPr>
        <p:spPr/>
        <p:txBody>
          <a:bodyPr/>
          <a:lstStyle/>
          <a:p>
            <a:r>
              <a:rPr lang="en-US" dirty="0"/>
              <a:t>Methods</a:t>
            </a:r>
          </a:p>
        </p:txBody>
      </p:sp>
    </p:spTree>
    <p:custDataLst>
      <p:tags r:id="rId1"/>
    </p:custDataLst>
    <p:extLst>
      <p:ext uri="{BB962C8B-B14F-4D97-AF65-F5344CB8AC3E}">
        <p14:creationId xmlns:p14="http://schemas.microsoft.com/office/powerpoint/2010/main" val="207560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200" dirty="0" smtClean="0">
                <a:solidFill>
                  <a:srgbClr val="0070C0"/>
                </a:solidFill>
              </a:rPr>
              <a:t>Measures included:</a:t>
            </a:r>
          </a:p>
          <a:p>
            <a:pPr marL="0" indent="0">
              <a:buNone/>
            </a:pPr>
            <a:endParaRPr lang="en-GB" sz="2200" dirty="0" smtClean="0">
              <a:solidFill>
                <a:srgbClr val="0070C0"/>
              </a:solidFill>
            </a:endParaRPr>
          </a:p>
          <a:p>
            <a:r>
              <a:rPr lang="en-GB" sz="2200" dirty="0" smtClean="0">
                <a:solidFill>
                  <a:srgbClr val="0070C0"/>
                </a:solidFill>
              </a:rPr>
              <a:t>Both the number of staff with CMC logins and those with active CMC logins</a:t>
            </a:r>
          </a:p>
          <a:p>
            <a:pPr marL="0" indent="0">
              <a:buNone/>
            </a:pPr>
            <a:endParaRPr lang="en-GB" sz="2200" dirty="0" smtClean="0">
              <a:solidFill>
                <a:srgbClr val="0070C0"/>
              </a:solidFill>
            </a:endParaRPr>
          </a:p>
          <a:p>
            <a:r>
              <a:rPr lang="en-GB" sz="2200" dirty="0" smtClean="0">
                <a:solidFill>
                  <a:srgbClr val="0070C0"/>
                </a:solidFill>
              </a:rPr>
              <a:t>Number of logins each month Trust-wide, by service and by individual staff</a:t>
            </a:r>
          </a:p>
          <a:p>
            <a:pPr marL="0" indent="0">
              <a:buNone/>
            </a:pPr>
            <a:endParaRPr lang="en-GB" sz="2200" dirty="0" smtClean="0">
              <a:solidFill>
                <a:srgbClr val="0070C0"/>
              </a:solidFill>
            </a:endParaRPr>
          </a:p>
          <a:p>
            <a:r>
              <a:rPr lang="en-GB" sz="2200" dirty="0" smtClean="0">
                <a:solidFill>
                  <a:srgbClr val="0070C0"/>
                </a:solidFill>
              </a:rPr>
              <a:t>Number of care plans created/updated each month Trust-wide and within individual teams </a:t>
            </a:r>
            <a:endParaRPr lang="en-GB" sz="2200" dirty="0">
              <a:solidFill>
                <a:srgbClr val="0070C0"/>
              </a:solidFill>
            </a:endParaRPr>
          </a:p>
        </p:txBody>
      </p:sp>
      <p:sp>
        <p:nvSpPr>
          <p:cNvPr id="3" name="Title 2"/>
          <p:cNvSpPr>
            <a:spLocks noGrp="1"/>
          </p:cNvSpPr>
          <p:nvPr>
            <p:ph type="title"/>
          </p:nvPr>
        </p:nvSpPr>
        <p:spPr/>
        <p:txBody>
          <a:bodyPr/>
          <a:lstStyle/>
          <a:p>
            <a:r>
              <a:rPr lang="en-GB" dirty="0" smtClean="0"/>
              <a:t>Measuring the impact of our work</a:t>
            </a:r>
            <a:endParaRPr lang="en-GB" dirty="0"/>
          </a:p>
        </p:txBody>
      </p:sp>
    </p:spTree>
    <p:custDataLst>
      <p:tags r:id="rId1"/>
    </p:custDataLst>
    <p:extLst>
      <p:ext uri="{BB962C8B-B14F-4D97-AF65-F5344CB8AC3E}">
        <p14:creationId xmlns:p14="http://schemas.microsoft.com/office/powerpoint/2010/main" val="359612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QI Tools: Process Map – LAS </a:t>
            </a:r>
            <a:endParaRPr lang="en-GB" dirty="0"/>
          </a:p>
        </p:txBody>
      </p:sp>
      <p:pic>
        <p:nvPicPr>
          <p:cNvPr id="4" name="Picture 3"/>
          <p:cNvPicPr>
            <a:picLocks noChangeAspect="1"/>
          </p:cNvPicPr>
          <p:nvPr/>
        </p:nvPicPr>
        <p:blipFill>
          <a:blip r:embed="rId3"/>
          <a:stretch>
            <a:fillRect/>
          </a:stretch>
        </p:blipFill>
        <p:spPr>
          <a:xfrm>
            <a:off x="2014312" y="1501051"/>
            <a:ext cx="3238952" cy="533474"/>
          </a:xfrm>
          <a:prstGeom prst="rect">
            <a:avLst/>
          </a:prstGeom>
        </p:spPr>
      </p:pic>
      <p:sp>
        <p:nvSpPr>
          <p:cNvPr id="9" name="Rectangle 8"/>
          <p:cNvSpPr/>
          <p:nvPr/>
        </p:nvSpPr>
        <p:spPr>
          <a:xfrm>
            <a:off x="2014312" y="2287830"/>
            <a:ext cx="3209925" cy="71437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2. Rapid assessment of patient by nurse &amp; Consultant following LAS handover</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Work up starts : bloods, ECG, imaging, medications</a:t>
            </a:r>
          </a:p>
        </p:txBody>
      </p:sp>
      <p:sp>
        <p:nvSpPr>
          <p:cNvPr id="10" name="Flowchart: Decision 9"/>
          <p:cNvSpPr/>
          <p:nvPr/>
        </p:nvSpPr>
        <p:spPr>
          <a:xfrm>
            <a:off x="2266725" y="3157334"/>
            <a:ext cx="2705100" cy="1895475"/>
          </a:xfrm>
          <a:prstGeom prst="flowChartDecisi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smtClean="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3. Streaming </a:t>
            </a: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decision: work up carries on where the patient goes</a:t>
            </a:r>
          </a:p>
        </p:txBody>
      </p:sp>
      <p:sp>
        <p:nvSpPr>
          <p:cNvPr id="11" name="Flowchart: Process 10"/>
          <p:cNvSpPr/>
          <p:nvPr/>
        </p:nvSpPr>
        <p:spPr>
          <a:xfrm>
            <a:off x="460496" y="5389684"/>
            <a:ext cx="942975" cy="45720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4a. Waiting Area</a:t>
            </a:r>
          </a:p>
        </p:txBody>
      </p:sp>
      <p:sp>
        <p:nvSpPr>
          <p:cNvPr id="13" name="Flowchart: Process 12"/>
          <p:cNvSpPr/>
          <p:nvPr/>
        </p:nvSpPr>
        <p:spPr>
          <a:xfrm>
            <a:off x="1528171" y="5389684"/>
            <a:ext cx="895350" cy="447675"/>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4b.Resus</a:t>
            </a:r>
          </a:p>
        </p:txBody>
      </p:sp>
      <p:sp>
        <p:nvSpPr>
          <p:cNvPr id="14" name="Flowchart: Process 13"/>
          <p:cNvSpPr/>
          <p:nvPr/>
        </p:nvSpPr>
        <p:spPr>
          <a:xfrm>
            <a:off x="2548221" y="5408001"/>
            <a:ext cx="1038225" cy="45720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4c.Majors</a:t>
            </a:r>
          </a:p>
        </p:txBody>
      </p:sp>
      <p:sp>
        <p:nvSpPr>
          <p:cNvPr id="15" name="Flowchart: Process 14"/>
          <p:cNvSpPr/>
          <p:nvPr/>
        </p:nvSpPr>
        <p:spPr>
          <a:xfrm>
            <a:off x="3711146" y="5410566"/>
            <a:ext cx="923925" cy="428625"/>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4d.Speciality</a:t>
            </a:r>
          </a:p>
        </p:txBody>
      </p:sp>
      <p:sp>
        <p:nvSpPr>
          <p:cNvPr id="16" name="Flowchart: Process 15"/>
          <p:cNvSpPr/>
          <p:nvPr/>
        </p:nvSpPr>
        <p:spPr>
          <a:xfrm>
            <a:off x="4767123" y="5402507"/>
            <a:ext cx="1152525" cy="447675"/>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4e.Urgent Care Centre</a:t>
            </a:r>
          </a:p>
        </p:txBody>
      </p:sp>
      <p:sp>
        <p:nvSpPr>
          <p:cNvPr id="17" name="Flowchart: Process 16"/>
          <p:cNvSpPr/>
          <p:nvPr/>
        </p:nvSpPr>
        <p:spPr>
          <a:xfrm>
            <a:off x="6051700" y="5410566"/>
            <a:ext cx="1133475" cy="466725"/>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4f.Ambulatory Care</a:t>
            </a:r>
          </a:p>
        </p:txBody>
      </p:sp>
      <p:sp>
        <p:nvSpPr>
          <p:cNvPr id="18" name="Flowchart: Document 17"/>
          <p:cNvSpPr/>
          <p:nvPr/>
        </p:nvSpPr>
        <p:spPr>
          <a:xfrm>
            <a:off x="6389837" y="1486827"/>
            <a:ext cx="1590675" cy="612140"/>
          </a:xfrm>
          <a:prstGeom prst="flowChartDocumen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Note 1: CMC frequently not checked</a:t>
            </a:r>
          </a:p>
        </p:txBody>
      </p:sp>
      <p:sp>
        <p:nvSpPr>
          <p:cNvPr id="19" name="Flowchart: Document 18"/>
          <p:cNvSpPr/>
          <p:nvPr/>
        </p:nvSpPr>
        <p:spPr>
          <a:xfrm>
            <a:off x="6389837" y="2277595"/>
            <a:ext cx="1400175" cy="612140"/>
          </a:xfrm>
          <a:prstGeom prst="flowChartDocumen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Note 2: CMC not checked</a:t>
            </a:r>
          </a:p>
        </p:txBody>
      </p:sp>
      <p:sp>
        <p:nvSpPr>
          <p:cNvPr id="20" name="Flowchart: Process 19"/>
          <p:cNvSpPr/>
          <p:nvPr/>
        </p:nvSpPr>
        <p:spPr>
          <a:xfrm>
            <a:off x="460496" y="6002948"/>
            <a:ext cx="946273" cy="74295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5a.Patient seen by ED Dr  </a:t>
            </a:r>
          </a:p>
        </p:txBody>
      </p:sp>
      <p:sp>
        <p:nvSpPr>
          <p:cNvPr id="21" name="Flowchart: Process 20"/>
          <p:cNvSpPr/>
          <p:nvPr/>
        </p:nvSpPr>
        <p:spPr>
          <a:xfrm>
            <a:off x="1528171" y="6084118"/>
            <a:ext cx="895350" cy="61214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5b.Patient seen by ED resus Dr </a:t>
            </a:r>
          </a:p>
        </p:txBody>
      </p:sp>
      <p:sp>
        <p:nvSpPr>
          <p:cNvPr id="22" name="Flowchart: Process 21"/>
          <p:cNvSpPr/>
          <p:nvPr/>
        </p:nvSpPr>
        <p:spPr>
          <a:xfrm>
            <a:off x="2548221" y="6100042"/>
            <a:ext cx="1038225" cy="61214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5c.Patient seen ED doctor</a:t>
            </a:r>
          </a:p>
        </p:txBody>
      </p:sp>
      <p:sp>
        <p:nvSpPr>
          <p:cNvPr id="23" name="Flowchart: Process 22"/>
          <p:cNvSpPr/>
          <p:nvPr/>
        </p:nvSpPr>
        <p:spPr>
          <a:xfrm>
            <a:off x="3705819" y="6002948"/>
            <a:ext cx="929252" cy="709234"/>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5d.Patient seen  directly by Spec. Doctor</a:t>
            </a:r>
          </a:p>
        </p:txBody>
      </p:sp>
      <p:sp>
        <p:nvSpPr>
          <p:cNvPr id="24" name="Flowchart: Process 23"/>
          <p:cNvSpPr/>
          <p:nvPr/>
        </p:nvSpPr>
        <p:spPr>
          <a:xfrm>
            <a:off x="4767123" y="6037543"/>
            <a:ext cx="1150246" cy="61214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5e.Patient seen by GP or ENP</a:t>
            </a:r>
          </a:p>
        </p:txBody>
      </p:sp>
      <p:sp>
        <p:nvSpPr>
          <p:cNvPr id="25" name="Flowchart: Process 24"/>
          <p:cNvSpPr/>
          <p:nvPr/>
        </p:nvSpPr>
        <p:spPr>
          <a:xfrm>
            <a:off x="6051700" y="6062259"/>
            <a:ext cx="1133475" cy="612140"/>
          </a:xfrm>
          <a:prstGeom prst="flowChartProcess">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5f.Patient assessed by AEC Doctor</a:t>
            </a:r>
          </a:p>
        </p:txBody>
      </p:sp>
      <p:cxnSp>
        <p:nvCxnSpPr>
          <p:cNvPr id="27" name="Straight Arrow Connector 26"/>
          <p:cNvCxnSpPr>
            <a:stCxn id="4" idx="2"/>
          </p:cNvCxnSpPr>
          <p:nvPr/>
        </p:nvCxnSpPr>
        <p:spPr>
          <a:xfrm>
            <a:off x="3633788" y="2034525"/>
            <a:ext cx="0" cy="243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0" idx="0"/>
          </p:cNvCxnSpPr>
          <p:nvPr/>
        </p:nvCxnSpPr>
        <p:spPr>
          <a:xfrm>
            <a:off x="3619275" y="3002205"/>
            <a:ext cx="0" cy="155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a:endCxn id="11" idx="0"/>
          </p:cNvCxnSpPr>
          <p:nvPr/>
        </p:nvCxnSpPr>
        <p:spPr>
          <a:xfrm flipH="1">
            <a:off x="931984" y="5052809"/>
            <a:ext cx="2687291" cy="336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p:cNvCxnSpPr>
          <p:nvPr/>
        </p:nvCxnSpPr>
        <p:spPr>
          <a:xfrm>
            <a:off x="3619275" y="5052809"/>
            <a:ext cx="2999162" cy="30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2"/>
          </p:cNvCxnSpPr>
          <p:nvPr/>
        </p:nvCxnSpPr>
        <p:spPr>
          <a:xfrm flipH="1">
            <a:off x="2092569" y="5052809"/>
            <a:ext cx="1526706" cy="2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16" idx="0"/>
          </p:cNvCxnSpPr>
          <p:nvPr/>
        </p:nvCxnSpPr>
        <p:spPr>
          <a:xfrm>
            <a:off x="3619275" y="5052809"/>
            <a:ext cx="1724111" cy="349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0" idx="2"/>
            <a:endCxn id="14" idx="0"/>
          </p:cNvCxnSpPr>
          <p:nvPr/>
        </p:nvCxnSpPr>
        <p:spPr>
          <a:xfrm flipH="1">
            <a:off x="3067334" y="5052809"/>
            <a:ext cx="551941" cy="35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2"/>
            <a:endCxn id="15" idx="0"/>
          </p:cNvCxnSpPr>
          <p:nvPr/>
        </p:nvCxnSpPr>
        <p:spPr>
          <a:xfrm>
            <a:off x="3619275" y="5052809"/>
            <a:ext cx="553834" cy="357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2"/>
            <a:endCxn id="20" idx="0"/>
          </p:cNvCxnSpPr>
          <p:nvPr/>
        </p:nvCxnSpPr>
        <p:spPr>
          <a:xfrm>
            <a:off x="931984" y="5846884"/>
            <a:ext cx="1649" cy="15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2"/>
            <a:endCxn id="21" idx="0"/>
          </p:cNvCxnSpPr>
          <p:nvPr/>
        </p:nvCxnSpPr>
        <p:spPr>
          <a:xfrm>
            <a:off x="1975846" y="5837359"/>
            <a:ext cx="0" cy="246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4" idx="2"/>
            <a:endCxn id="22" idx="0"/>
          </p:cNvCxnSpPr>
          <p:nvPr/>
        </p:nvCxnSpPr>
        <p:spPr>
          <a:xfrm>
            <a:off x="3067334" y="5865201"/>
            <a:ext cx="0" cy="23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5" idx="2"/>
            <a:endCxn id="23" idx="0"/>
          </p:cNvCxnSpPr>
          <p:nvPr/>
        </p:nvCxnSpPr>
        <p:spPr>
          <a:xfrm flipH="1">
            <a:off x="4170445" y="5839191"/>
            <a:ext cx="2664" cy="163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6" idx="2"/>
            <a:endCxn id="24" idx="0"/>
          </p:cNvCxnSpPr>
          <p:nvPr/>
        </p:nvCxnSpPr>
        <p:spPr>
          <a:xfrm flipH="1">
            <a:off x="5342246" y="5850182"/>
            <a:ext cx="1140" cy="187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7" idx="2"/>
            <a:endCxn id="25" idx="0"/>
          </p:cNvCxnSpPr>
          <p:nvPr/>
        </p:nvCxnSpPr>
        <p:spPr>
          <a:xfrm>
            <a:off x="6618438" y="5877291"/>
            <a:ext cx="0" cy="18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5444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QI Tools: Driver Diagram </a:t>
            </a:r>
            <a:endParaRPr lang="en-GB" dirty="0"/>
          </a:p>
        </p:txBody>
      </p:sp>
      <p:pic>
        <p:nvPicPr>
          <p:cNvPr id="4" name="Picture 3"/>
          <p:cNvPicPr>
            <a:picLocks noChangeAspect="1"/>
          </p:cNvPicPr>
          <p:nvPr/>
        </p:nvPicPr>
        <p:blipFill>
          <a:blip r:embed="rId3"/>
          <a:stretch>
            <a:fillRect/>
          </a:stretch>
        </p:blipFill>
        <p:spPr>
          <a:xfrm>
            <a:off x="1066496" y="1686163"/>
            <a:ext cx="7011008" cy="4663844"/>
          </a:xfrm>
          <a:prstGeom prst="rect">
            <a:avLst/>
          </a:prstGeom>
        </p:spPr>
      </p:pic>
    </p:spTree>
    <p:custDataLst>
      <p:tags r:id="rId1"/>
    </p:custDataLst>
    <p:extLst>
      <p:ext uri="{BB962C8B-B14F-4D97-AF65-F5344CB8AC3E}">
        <p14:creationId xmlns:p14="http://schemas.microsoft.com/office/powerpoint/2010/main" val="102038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Ideas &amp; PDSA cycles</a:t>
            </a:r>
            <a:endParaRPr lang="en-GB" dirty="0"/>
          </a:p>
        </p:txBody>
      </p:sp>
      <p:pic>
        <p:nvPicPr>
          <p:cNvPr id="9" name="Picture Placeholder 8"/>
          <p:cNvPicPr>
            <a:picLocks noGrp="1" noChangeAspect="1"/>
          </p:cNvPicPr>
          <p:nvPr>
            <p:ph type="pic" sz="quarter" idx="15"/>
          </p:nvPr>
        </p:nvPicPr>
        <p:blipFill>
          <a:blip r:embed="rId3"/>
          <a:srcRect l="9717" r="9717"/>
          <a:stretch>
            <a:fillRect/>
          </a:stretch>
        </p:blipFill>
        <p:spPr>
          <a:xfrm>
            <a:off x="5754014" y="1905734"/>
            <a:ext cx="2380104" cy="1661745"/>
          </a:xfrm>
          <a:prstGeom prst="rect">
            <a:avLst/>
          </a:prstGeom>
        </p:spPr>
      </p:pic>
      <p:pic>
        <p:nvPicPr>
          <p:cNvPr id="11" name="Picture Placeholder 10"/>
          <p:cNvPicPr>
            <a:picLocks noGrp="1" noChangeAspect="1"/>
          </p:cNvPicPr>
          <p:nvPr>
            <p:ph type="pic" sz="quarter" idx="16"/>
          </p:nvPr>
        </p:nvPicPr>
        <p:blipFill>
          <a:blip r:embed="rId4"/>
          <a:srcRect l="2344" r="2344"/>
          <a:stretch>
            <a:fillRect/>
          </a:stretch>
        </p:blipFill>
        <p:spPr>
          <a:xfrm>
            <a:off x="5754014" y="4512041"/>
            <a:ext cx="2616263" cy="1572235"/>
          </a:xfrm>
          <a:prstGeom prst="rect">
            <a:avLst/>
          </a:prstGeom>
        </p:spPr>
      </p:pic>
      <p:pic>
        <p:nvPicPr>
          <p:cNvPr id="13" name="Picture 12"/>
          <p:cNvPicPr>
            <a:picLocks noChangeAspect="1"/>
          </p:cNvPicPr>
          <p:nvPr/>
        </p:nvPicPr>
        <p:blipFill>
          <a:blip r:embed="rId5"/>
          <a:stretch>
            <a:fillRect/>
          </a:stretch>
        </p:blipFill>
        <p:spPr>
          <a:xfrm>
            <a:off x="1472197" y="2060901"/>
            <a:ext cx="2383743" cy="3237257"/>
          </a:xfrm>
          <a:prstGeom prst="rect">
            <a:avLst/>
          </a:prstGeom>
        </p:spPr>
      </p:pic>
    </p:spTree>
    <p:custDataLst>
      <p:tags r:id="rId1"/>
    </p:custDataLst>
    <p:extLst>
      <p:ext uri="{BB962C8B-B14F-4D97-AF65-F5344CB8AC3E}">
        <p14:creationId xmlns:p14="http://schemas.microsoft.com/office/powerpoint/2010/main" val="312879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pic>
        <p:nvPicPr>
          <p:cNvPr id="5" name="Picture 4"/>
          <p:cNvPicPr>
            <a:picLocks noChangeAspect="1"/>
          </p:cNvPicPr>
          <p:nvPr/>
        </p:nvPicPr>
        <p:blipFill>
          <a:blip r:embed="rId4"/>
          <a:stretch>
            <a:fillRect/>
          </a:stretch>
        </p:blipFill>
        <p:spPr>
          <a:xfrm>
            <a:off x="118486" y="1170236"/>
            <a:ext cx="8907028" cy="4517528"/>
          </a:xfrm>
          <a:prstGeom prst="rect">
            <a:avLst/>
          </a:prstGeom>
        </p:spPr>
      </p:pic>
    </p:spTree>
    <p:custDataLst>
      <p:tags r:id="rId1"/>
    </p:custDataLst>
    <p:extLst>
      <p:ext uri="{BB962C8B-B14F-4D97-AF65-F5344CB8AC3E}">
        <p14:creationId xmlns:p14="http://schemas.microsoft.com/office/powerpoint/2010/main" val="2124076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HS PPT Template">
      <a:dk1>
        <a:srgbClr val="000000"/>
      </a:dk1>
      <a:lt1>
        <a:srgbClr val="FFFFFF"/>
      </a:lt1>
      <a:dk2>
        <a:srgbClr val="005EB8"/>
      </a:dk2>
      <a:lt2>
        <a:srgbClr val="E8EDEE"/>
      </a:lt2>
      <a:accent1>
        <a:srgbClr val="5C058E"/>
      </a:accent1>
      <a:accent2>
        <a:srgbClr val="41B6E6"/>
      </a:accent2>
      <a:accent3>
        <a:srgbClr val="005EB8"/>
      </a:accent3>
      <a:accent4>
        <a:srgbClr val="768692"/>
      </a:accent4>
      <a:accent5>
        <a:srgbClr val="78BE20"/>
      </a:accent5>
      <a:accent6>
        <a:srgbClr val="ED8B00"/>
      </a:accent6>
      <a:hlink>
        <a:srgbClr val="41B6E6"/>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TotalTime>
  <Words>677</Words>
  <Application>Microsoft Office PowerPoint</Application>
  <PresentationFormat>On-screen Show (4:3)</PresentationFormat>
  <Paragraphs>71</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Increasing CMC usage using QI methodology in the Emergency Department</vt:lpstr>
      <vt:lpstr>Introduction:  CMC: shared urgent care record used across care settings helping us all meet patient priorities and wishes  343 existing users across the Trust but not routinely used leading to key patient information being overlooked   Improvement goals centered around: increasing awareness of CMC and its role increasing the number of staff completing training increasing login acquisition and subsequent use  Centralisation of advance care planning, CMC training, process of gaining a login and standardisation of reporting to support leadership   </vt:lpstr>
      <vt:lpstr>Background</vt:lpstr>
      <vt:lpstr>Methods</vt:lpstr>
      <vt:lpstr>Measuring the impact of our work</vt:lpstr>
      <vt:lpstr>QI Tools: Process Map – LAS </vt:lpstr>
      <vt:lpstr>QI Tools: Driver Diagram </vt:lpstr>
      <vt:lpstr>Change Ideas &amp; PDSA cycles</vt:lpstr>
      <vt:lpstr>Results</vt:lpstr>
      <vt:lpstr>Conclusions </vt:lpstr>
      <vt:lpstr>What worked well </vt:lpstr>
      <vt:lpstr>What we would do differently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Sanderson, Clare</dc:creator>
  <cp:lastModifiedBy>Klinkhamer, Frits</cp:lastModifiedBy>
  <cp:revision>116</cp:revision>
  <cp:lastPrinted>2018-07-25T11:03:36Z</cp:lastPrinted>
  <dcterms:created xsi:type="dcterms:W3CDTF">2018-07-10T09:15:52Z</dcterms:created>
  <dcterms:modified xsi:type="dcterms:W3CDTF">2021-07-01T10:15:20Z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E4A6E2C2-88E1-4A3A-82D3-42A06759251E</vt:lpwstr>
  </property>
  <property fmtid="{D5CDD505-2E9C-101B-9397-08002B2CF9AE}" pid="3" name="ArticulatePath">
    <vt:lpwstr>CMC presentation with background June 2021</vt:lpwstr>
  </property>
</Properties>
</file>