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76" r:id="rId4"/>
    <p:sldId id="288" r:id="rId5"/>
    <p:sldId id="292" r:id="rId6"/>
    <p:sldId id="299" r:id="rId7"/>
    <p:sldId id="294" r:id="rId8"/>
    <p:sldId id="293" r:id="rId9"/>
    <p:sldId id="295" r:id="rId10"/>
    <p:sldId id="296" r:id="rId11"/>
    <p:sldId id="290" r:id="rId12"/>
    <p:sldId id="291" r:id="rId13"/>
    <p:sldId id="29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y Sibley" initials="FS" lastIdx="22" clrIdx="0">
    <p:extLst>
      <p:ext uri="{19B8F6BF-5375-455C-9EA6-DF929625EA0E}">
        <p15:presenceInfo xmlns:p15="http://schemas.microsoft.com/office/powerpoint/2012/main" userId="9a9d8c1638370008" providerId="Windows Live"/>
      </p:ext>
    </p:extLst>
  </p:cmAuthor>
  <p:cmAuthor id="2" name="Pirie, Ellen" initials="PE" lastIdx="10" clrIdx="1">
    <p:extLst>
      <p:ext uri="{19B8F6BF-5375-455C-9EA6-DF929625EA0E}">
        <p15:presenceInfo xmlns:p15="http://schemas.microsoft.com/office/powerpoint/2012/main" userId="S::k1770191@kcl.ac.uk::af1a2cc4-5d05-4b1f-a25e-fe53a6f7a6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DD99-C231-4FEC-AA2F-48CECA8E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93E9B5-EDE3-41AE-84DB-23A1ED82C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145ACD-E71D-4BDC-B015-C34BFC02B5C1}"/>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5" name="Footer Placeholder 4">
            <a:extLst>
              <a:ext uri="{FF2B5EF4-FFF2-40B4-BE49-F238E27FC236}">
                <a16:creationId xmlns:a16="http://schemas.microsoft.com/office/drawing/2014/main" id="{F4F4FA15-3017-47E4-84AD-AE46D493A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F76830-71B6-432B-8575-5D003DDB459B}"/>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270269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6A3E-3262-4782-BF78-2E4CE31525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2415A3-90E6-40DE-964A-D47D1176F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3A5EA7-BAA5-4E44-8834-AE1C0369215C}"/>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5" name="Footer Placeholder 4">
            <a:extLst>
              <a:ext uri="{FF2B5EF4-FFF2-40B4-BE49-F238E27FC236}">
                <a16:creationId xmlns:a16="http://schemas.microsoft.com/office/drawing/2014/main" id="{853BA5CD-F5A9-4C12-B1C6-AEEC9DBF84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863AB9-8E84-4400-9745-CEB3B9AD7430}"/>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324333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269B08-4ABC-496A-84CF-B55826756A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96E317-67CD-4E9D-AA0B-2220BD61A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D19BC9-3599-4F74-ADC1-82BB77C05782}"/>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5" name="Footer Placeholder 4">
            <a:extLst>
              <a:ext uri="{FF2B5EF4-FFF2-40B4-BE49-F238E27FC236}">
                <a16:creationId xmlns:a16="http://schemas.microsoft.com/office/drawing/2014/main" id="{7A8B6250-2382-4691-9818-FC9202EF11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2BF24-33F8-4641-B522-34DDEB803FA0}"/>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331079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Blu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06A77D9-EBCE-994B-ADD6-1D2A4BE535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Picture Placeholder 30">
            <a:extLst>
              <a:ext uri="{FF2B5EF4-FFF2-40B4-BE49-F238E27FC236}">
                <a16:creationId xmlns:a16="http://schemas.microsoft.com/office/drawing/2014/main" id="{3F81242B-BF4C-E64A-B35F-03F819581F6D}"/>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a:lvl1pPr>
          </a:lstStyle>
          <a:p>
            <a:r>
              <a:rPr lang="en-US" dirty="0"/>
              <a:t>Click to add logo</a:t>
            </a:r>
          </a:p>
        </p:txBody>
      </p:sp>
      <p:sp>
        <p:nvSpPr>
          <p:cNvPr id="15" name="object 12">
            <a:extLst>
              <a:ext uri="{FF2B5EF4-FFF2-40B4-BE49-F238E27FC236}">
                <a16:creationId xmlns:a16="http://schemas.microsoft.com/office/drawing/2014/main" id="{7C35721C-B367-2746-ACB6-BFFFB4B130C8}"/>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Corbel" panose="020B0503020204020204" pitchFamily="34" charset="0"/>
                <a:cs typeface="GothamRounded-Book"/>
              </a:rPr>
              <a:t>@</a:t>
            </a:r>
            <a:r>
              <a:rPr sz="1200" b="0" i="0" dirty="0" err="1">
                <a:solidFill>
                  <a:srgbClr val="FFFFFF"/>
                </a:solidFill>
                <a:latin typeface="Corbel" panose="020B0503020204020204" pitchFamily="34" charset="0"/>
                <a:cs typeface="GothamRounded-Book"/>
              </a:rPr>
              <a:t>HINSouth</a:t>
            </a:r>
            <a:r>
              <a:rPr sz="1200" b="0" i="0" spc="-5" dirty="0" err="1">
                <a:solidFill>
                  <a:srgbClr val="FFFFFF"/>
                </a:solidFill>
                <a:latin typeface="Corbel" panose="020B0503020204020204" pitchFamily="34" charset="0"/>
                <a:cs typeface="GothamRounded-Book"/>
              </a:rPr>
              <a:t>London</a:t>
            </a:r>
            <a:endParaRPr sz="1200" b="0" i="0" dirty="0">
              <a:latin typeface="Corbel" panose="020B0503020204020204" pitchFamily="34" charset="0"/>
              <a:cs typeface="GothamRounded-Book"/>
            </a:endParaRPr>
          </a:p>
        </p:txBody>
      </p:sp>
      <p:sp>
        <p:nvSpPr>
          <p:cNvPr id="16" name="object 13">
            <a:extLst>
              <a:ext uri="{FF2B5EF4-FFF2-40B4-BE49-F238E27FC236}">
                <a16:creationId xmlns:a16="http://schemas.microsoft.com/office/drawing/2014/main" id="{EAEA4DED-C247-404B-9C16-A72355F30A5F}"/>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Corbel" panose="020B0503020204020204" pitchFamily="34" charset="0"/>
                <a:cs typeface="GothamRounded-Book"/>
              </a:rPr>
              <a:t>healthinnovationnetwork.com</a:t>
            </a:r>
            <a:endParaRPr sz="1200" b="0" i="0" dirty="0">
              <a:latin typeface="Corbel" panose="020B0503020204020204" pitchFamily="34" charset="0"/>
              <a:cs typeface="GothamRounded-Book"/>
            </a:endParaRPr>
          </a:p>
        </p:txBody>
      </p:sp>
      <p:sp>
        <p:nvSpPr>
          <p:cNvPr id="2" name="Title 1">
            <a:extLst>
              <a:ext uri="{FF2B5EF4-FFF2-40B4-BE49-F238E27FC236}">
                <a16:creationId xmlns:a16="http://schemas.microsoft.com/office/drawing/2014/main" id="{E826845D-55EA-1A4F-AB4B-1CC369030E8B}"/>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Corbel" panose="020B0503020204020204" pitchFamily="34" charset="0"/>
              </a:defRPr>
            </a:lvl1pPr>
          </a:lstStyle>
          <a:p>
            <a:r>
              <a:rPr lang="en-US" dirty="0"/>
              <a:t>Click to edit main heading for this presentation</a:t>
            </a:r>
          </a:p>
        </p:txBody>
      </p:sp>
      <p:sp>
        <p:nvSpPr>
          <p:cNvPr id="3" name="Subtitle 2">
            <a:extLst>
              <a:ext uri="{FF2B5EF4-FFF2-40B4-BE49-F238E27FC236}">
                <a16:creationId xmlns:a16="http://schemas.microsoft.com/office/drawing/2014/main" id="{DDC49720-86BE-F944-8456-F9E7BAC643D1}"/>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5" name="Text Placeholder 4">
            <a:extLst>
              <a:ext uri="{FF2B5EF4-FFF2-40B4-BE49-F238E27FC236}">
                <a16:creationId xmlns:a16="http://schemas.microsoft.com/office/drawing/2014/main" id="{747B34AF-70DC-1A48-9B8D-BC251DEDD7CF}"/>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Corbel" panose="020B0503020204020204" pitchFamily="34" charset="0"/>
              </a:defRPr>
            </a:lvl1pPr>
          </a:lstStyle>
          <a:p>
            <a:pPr lvl="0"/>
            <a:r>
              <a:rPr lang="en-US" dirty="0"/>
              <a:t>Click here to edit author title</a:t>
            </a:r>
          </a:p>
        </p:txBody>
      </p:sp>
      <p:sp>
        <p:nvSpPr>
          <p:cNvPr id="9" name="Graphic 7">
            <a:extLst>
              <a:ext uri="{FF2B5EF4-FFF2-40B4-BE49-F238E27FC236}">
                <a16:creationId xmlns:a16="http://schemas.microsoft.com/office/drawing/2014/main" id="{D622F1CA-B279-F447-8F98-974AFBE2961D}"/>
              </a:ext>
            </a:extLst>
          </p:cNvPr>
          <p:cNvSpPr/>
          <p:nvPr/>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30D8AB86-F433-F049-A459-A23C6E0508C1}"/>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8510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5F3BC04-C432-7942-ADD4-DF3D78A7D2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622000" y="3268800"/>
            <a:ext cx="6893999" cy="335271"/>
          </a:xfrm>
          <a:prstGeom prst="rect">
            <a:avLst/>
          </a:prstGeom>
        </p:spPr>
      </p:pic>
      <p:pic>
        <p:nvPicPr>
          <p:cNvPr id="11" name="Picture 10">
            <a:extLst>
              <a:ext uri="{FF2B5EF4-FFF2-40B4-BE49-F238E27FC236}">
                <a16:creationId xmlns:a16="http://schemas.microsoft.com/office/drawing/2014/main" id="{1378946D-EB00-9940-BC8A-D1CB61F06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Tree>
    <p:extLst>
      <p:ext uri="{BB962C8B-B14F-4D97-AF65-F5344CB8AC3E}">
        <p14:creationId xmlns:p14="http://schemas.microsoft.com/office/powerpoint/2010/main" val="177777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CF4D-B4B8-4379-809B-59D16BB728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E86891-9464-4537-A257-5060D8C826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422801-2499-4CA3-8A0C-0DD4A71D39AC}"/>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5" name="Footer Placeholder 4">
            <a:extLst>
              <a:ext uri="{FF2B5EF4-FFF2-40B4-BE49-F238E27FC236}">
                <a16:creationId xmlns:a16="http://schemas.microsoft.com/office/drawing/2014/main" id="{7B9441F3-DC54-4529-A503-D00E6C179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07AFF-6617-45D3-9F8E-3E4D91B925E6}"/>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186828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E725-5EB9-4338-88CF-776EF11C6D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094563-04F4-4FC2-A862-BF0F9009F6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C2F83-6B7F-497D-827F-995433DECD6B}"/>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5" name="Footer Placeholder 4">
            <a:extLst>
              <a:ext uri="{FF2B5EF4-FFF2-40B4-BE49-F238E27FC236}">
                <a16:creationId xmlns:a16="http://schemas.microsoft.com/office/drawing/2014/main" id="{E3BAB3EE-9A8B-4E8E-AC08-83A868EC4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DCA76-1723-4C33-8936-89791FBF57E2}"/>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310921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37D6-1FA5-47E6-834B-FDF7DF05B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685453-A0E3-460A-8DDA-F3B3E99D3B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00F8A1-0AA9-41E9-A032-62A6351FC5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87C9D9-F945-4DF6-8BD7-446E4A84A4DA}"/>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6" name="Footer Placeholder 5">
            <a:extLst>
              <a:ext uri="{FF2B5EF4-FFF2-40B4-BE49-F238E27FC236}">
                <a16:creationId xmlns:a16="http://schemas.microsoft.com/office/drawing/2014/main" id="{F5CDEAB1-52B1-48FE-B2CB-6610182DE7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031733-911E-44B0-9FBF-3B330EE9DB94}"/>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357034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6484-B87B-49A8-9FC4-388A1B14B2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916173-B8BF-4D37-A414-DA2EA551B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E958EC-9992-494E-B5BA-990A480B7F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AD7AB5-9B75-479B-AF3E-22C56BB8C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E3BA7-EFBB-4D8D-B9B9-CB4925B21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B5CCD5-DC16-42E0-8E72-FFA3BCA575DA}"/>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8" name="Footer Placeholder 7">
            <a:extLst>
              <a:ext uri="{FF2B5EF4-FFF2-40B4-BE49-F238E27FC236}">
                <a16:creationId xmlns:a16="http://schemas.microsoft.com/office/drawing/2014/main" id="{AEFA2B11-7DAF-4D64-A534-C29E4FA2FA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0513D-7E50-4E04-AA5E-59FAB33DBBEC}"/>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143984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4AEA-17C5-422B-AAD2-25CC96D2F9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6FB787-806A-4945-8DC2-71A1BFE0E9DD}"/>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4" name="Footer Placeholder 3">
            <a:extLst>
              <a:ext uri="{FF2B5EF4-FFF2-40B4-BE49-F238E27FC236}">
                <a16:creationId xmlns:a16="http://schemas.microsoft.com/office/drawing/2014/main" id="{0016C61F-7D04-4ECA-B411-941291A5DD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F01CF7-0476-4CA3-B49B-89D51339DA5A}"/>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13516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8EF22-0AD2-430B-9C80-8C81DFD027E1}"/>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3" name="Footer Placeholder 2">
            <a:extLst>
              <a:ext uri="{FF2B5EF4-FFF2-40B4-BE49-F238E27FC236}">
                <a16:creationId xmlns:a16="http://schemas.microsoft.com/office/drawing/2014/main" id="{BFFE44F0-E382-447C-A544-7365435700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48ADCA-59D0-448E-9A51-404A57346DF5}"/>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266653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8177-2047-4D32-BBA9-2119E4F0E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F150C7-448E-41B9-AF82-5A7FCCFA94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C3167-34DA-4038-A55A-983115252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E62CC5-0F58-46FB-AF88-95EF707C81C2}"/>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6" name="Footer Placeholder 5">
            <a:extLst>
              <a:ext uri="{FF2B5EF4-FFF2-40B4-BE49-F238E27FC236}">
                <a16:creationId xmlns:a16="http://schemas.microsoft.com/office/drawing/2014/main" id="{5D610378-FDC7-4B01-8221-726ED28A9D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7DB7B6-5072-4DBE-B642-70EA4771B884}"/>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289827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5287-F703-470C-AA62-38DD1755F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5F49E3-F975-47CB-AA46-A1BB43B1BB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60A698-829C-4C8A-860D-D2B9A4AE7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A120E-D0D0-44A6-B15D-0CC62EFAF8ED}"/>
              </a:ext>
            </a:extLst>
          </p:cNvPr>
          <p:cNvSpPr>
            <a:spLocks noGrp="1"/>
          </p:cNvSpPr>
          <p:nvPr>
            <p:ph type="dt" sz="half" idx="10"/>
          </p:nvPr>
        </p:nvSpPr>
        <p:spPr/>
        <p:txBody>
          <a:bodyPr/>
          <a:lstStyle/>
          <a:p>
            <a:fld id="{14F283F1-50CE-48FB-AA0B-D9EAE114B988}" type="datetimeFigureOut">
              <a:rPr lang="en-GB" smtClean="0"/>
              <a:t>13/04/2021</a:t>
            </a:fld>
            <a:endParaRPr lang="en-GB"/>
          </a:p>
        </p:txBody>
      </p:sp>
      <p:sp>
        <p:nvSpPr>
          <p:cNvPr id="6" name="Footer Placeholder 5">
            <a:extLst>
              <a:ext uri="{FF2B5EF4-FFF2-40B4-BE49-F238E27FC236}">
                <a16:creationId xmlns:a16="http://schemas.microsoft.com/office/drawing/2014/main" id="{2FBF45B0-124A-4425-8959-D28E871A7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3786DC-32B7-4B72-9BC2-94011583D907}"/>
              </a:ext>
            </a:extLst>
          </p:cNvPr>
          <p:cNvSpPr>
            <a:spLocks noGrp="1"/>
          </p:cNvSpPr>
          <p:nvPr>
            <p:ph type="sldNum" sz="quarter" idx="12"/>
          </p:nvPr>
        </p:nvSpPr>
        <p:spPr/>
        <p:txBody>
          <a:bodyPr/>
          <a:lstStyle/>
          <a:p>
            <a:fld id="{90528A26-4545-485C-9208-0A87F542794D}" type="slidenum">
              <a:rPr lang="en-GB" smtClean="0"/>
              <a:t>‹#›</a:t>
            </a:fld>
            <a:endParaRPr lang="en-GB"/>
          </a:p>
        </p:txBody>
      </p:sp>
    </p:spTree>
    <p:extLst>
      <p:ext uri="{BB962C8B-B14F-4D97-AF65-F5344CB8AC3E}">
        <p14:creationId xmlns:p14="http://schemas.microsoft.com/office/powerpoint/2010/main" val="135522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7EB31-4B0D-4BE2-9286-BB062A95D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830F73-058B-4CD4-9EC4-7919F77B3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E31888-31AB-4445-BDFC-7FFF45CFF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283F1-50CE-48FB-AA0B-D9EAE114B988}" type="datetimeFigureOut">
              <a:rPr lang="en-GB" smtClean="0"/>
              <a:t>13/04/2021</a:t>
            </a:fld>
            <a:endParaRPr lang="en-GB"/>
          </a:p>
        </p:txBody>
      </p:sp>
      <p:sp>
        <p:nvSpPr>
          <p:cNvPr id="5" name="Footer Placeholder 4">
            <a:extLst>
              <a:ext uri="{FF2B5EF4-FFF2-40B4-BE49-F238E27FC236}">
                <a16:creationId xmlns:a16="http://schemas.microsoft.com/office/drawing/2014/main" id="{E8695EDE-D32C-46D4-BD4A-B9A063670F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77625-FABC-4E2B-8D16-BCFA992BA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28A26-4545-485C-9208-0A87F542794D}" type="slidenum">
              <a:rPr lang="en-GB" smtClean="0"/>
              <a:t>‹#›</a:t>
            </a:fld>
            <a:endParaRPr lang="en-GB"/>
          </a:p>
        </p:txBody>
      </p:sp>
    </p:spTree>
    <p:extLst>
      <p:ext uri="{BB962C8B-B14F-4D97-AF65-F5344CB8AC3E}">
        <p14:creationId xmlns:p14="http://schemas.microsoft.com/office/powerpoint/2010/main" val="1846220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andfonline.com/doi/full/10.1080/13561820.2020.1792425" TargetMode="External"/><Relationship Id="rId2" Type="http://schemas.openxmlformats.org/officeDocument/2006/relationships/hyperlink" Target="https://bmjopen.bmj.com/content/bmjopen/11/2/e047353.full.pdf" TargetMode="External"/><Relationship Id="rId1" Type="http://schemas.openxmlformats.org/officeDocument/2006/relationships/slideLayout" Target="../slideLayouts/slideLayout13.xml"/><Relationship Id="rId5" Type="http://schemas.openxmlformats.org/officeDocument/2006/relationships/hyperlink" Target="https://committees.parliament.uk/call-for-evidence/227/workforce-burnout-and-resilience-in-the-nhs-and-social-care/" TargetMode="External"/><Relationship Id="rId4" Type="http://schemas.openxmlformats.org/officeDocument/2006/relationships/hyperlink" Target="https://committees.parliament.uk/work/49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888BEEA-C102-BF4C-89B2-64B3F44FF0E5}"/>
              </a:ext>
            </a:extLst>
          </p:cNvPr>
          <p:cNvSpPr>
            <a:spLocks noGrp="1"/>
          </p:cNvSpPr>
          <p:nvPr>
            <p:ph type="pic" sz="quarter" idx="14"/>
          </p:nvPr>
        </p:nvSpPr>
        <p:spPr/>
      </p:sp>
      <p:sp>
        <p:nvSpPr>
          <p:cNvPr id="6" name="Title 5">
            <a:extLst>
              <a:ext uri="{FF2B5EF4-FFF2-40B4-BE49-F238E27FC236}">
                <a16:creationId xmlns:a16="http://schemas.microsoft.com/office/drawing/2014/main" id="{DE7059DC-8487-8E48-9000-C4325F4CDB6C}"/>
              </a:ext>
            </a:extLst>
          </p:cNvPr>
          <p:cNvSpPr>
            <a:spLocks noGrp="1"/>
          </p:cNvSpPr>
          <p:nvPr>
            <p:ph type="ctrTitle"/>
          </p:nvPr>
        </p:nvSpPr>
        <p:spPr>
          <a:xfrm>
            <a:off x="526472" y="794667"/>
            <a:ext cx="7342909" cy="2387600"/>
          </a:xfrm>
        </p:spPr>
        <p:txBody>
          <a:bodyPr>
            <a:noAutofit/>
          </a:bodyPr>
          <a:lstStyle/>
          <a:p>
            <a:pPr marL="7701" marR="3081" lvl="0">
              <a:lnSpc>
                <a:spcPts val="4997"/>
              </a:lnSpc>
              <a:spcBef>
                <a:spcPts val="364"/>
              </a:spcBef>
              <a:spcAft>
                <a:spcPts val="364"/>
              </a:spcAft>
              <a:defRPr/>
            </a:pPr>
            <a:r>
              <a:rPr lang="en-GB" sz="3600" dirty="0"/>
              <a:t>Kingston Council </a:t>
            </a:r>
            <a:br>
              <a:rPr lang="en-GB" sz="3600" dirty="0"/>
            </a:br>
            <a:r>
              <a:rPr lang="en-GB" sz="3600" dirty="0"/>
              <a:t>Mental Health and Wellbeing Training Programme for Care Workers</a:t>
            </a:r>
            <a:br>
              <a:rPr lang="en-GB" sz="3600" dirty="0"/>
            </a:br>
            <a:r>
              <a:rPr lang="en-GB" sz="3600" dirty="0"/>
              <a:t>Evaluation</a:t>
            </a:r>
            <a:br>
              <a:rPr lang="en-GB" sz="3600" dirty="0">
                <a:solidFill>
                  <a:prstClr val="white"/>
                </a:solidFill>
                <a:latin typeface="Arial Rounded MT Bold"/>
                <a:cs typeface="Arial Rounded MT Bold"/>
              </a:rPr>
            </a:br>
            <a:br>
              <a:rPr lang="en-GB" sz="3600" dirty="0">
                <a:solidFill>
                  <a:prstClr val="white"/>
                </a:solidFill>
                <a:latin typeface="Arial Rounded MT Bold"/>
                <a:cs typeface="Arial Rounded MT Bold"/>
              </a:rPr>
            </a:br>
            <a:endParaRPr lang="en-US" sz="3600" dirty="0"/>
          </a:p>
        </p:txBody>
      </p:sp>
      <p:sp>
        <p:nvSpPr>
          <p:cNvPr id="5" name="Subtitle 4">
            <a:extLst>
              <a:ext uri="{FF2B5EF4-FFF2-40B4-BE49-F238E27FC236}">
                <a16:creationId xmlns:a16="http://schemas.microsoft.com/office/drawing/2014/main" id="{4E770D62-6772-4F30-8F0A-184338103667}"/>
              </a:ext>
            </a:extLst>
          </p:cNvPr>
          <p:cNvSpPr>
            <a:spLocks noGrp="1"/>
          </p:cNvSpPr>
          <p:nvPr>
            <p:ph type="subTitle" idx="1"/>
          </p:nvPr>
        </p:nvSpPr>
        <p:spPr/>
        <p:txBody>
          <a:bodyPr>
            <a:normAutofit fontScale="92500" lnSpcReduction="10000"/>
          </a:bodyPr>
          <a:lstStyle/>
          <a:p>
            <a:r>
              <a:rPr lang="en-GB"/>
              <a:t>1</a:t>
            </a:r>
            <a:r>
              <a:rPr lang="en-GB" dirty="0"/>
              <a:t>3</a:t>
            </a:r>
            <a:r>
              <a:rPr lang="en-GB"/>
              <a:t> </a:t>
            </a:r>
            <a:r>
              <a:rPr lang="en-GB" dirty="0"/>
              <a:t>April 2021</a:t>
            </a:r>
          </a:p>
        </p:txBody>
      </p:sp>
      <p:sp>
        <p:nvSpPr>
          <p:cNvPr id="3" name="Text Placeholder 2">
            <a:extLst>
              <a:ext uri="{FF2B5EF4-FFF2-40B4-BE49-F238E27FC236}">
                <a16:creationId xmlns:a16="http://schemas.microsoft.com/office/drawing/2014/main" id="{7A0642E3-80AD-43B9-B814-FD5FB12730AF}"/>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391769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8F17-80C1-431A-911E-D254E79DD0A7}"/>
              </a:ext>
            </a:extLst>
          </p:cNvPr>
          <p:cNvSpPr>
            <a:spLocks noGrp="1"/>
          </p:cNvSpPr>
          <p:nvPr>
            <p:ph type="title"/>
          </p:nvPr>
        </p:nvSpPr>
        <p:spPr>
          <a:xfrm>
            <a:off x="278213" y="188019"/>
            <a:ext cx="10107652" cy="900000"/>
          </a:xfrm>
        </p:spPr>
        <p:txBody>
          <a:bodyPr/>
          <a:lstStyle/>
          <a:p>
            <a:r>
              <a:rPr lang="en-GB" dirty="0"/>
              <a:t>Testimonial Comments</a:t>
            </a:r>
          </a:p>
        </p:txBody>
      </p:sp>
      <p:sp>
        <p:nvSpPr>
          <p:cNvPr id="4" name="Speech Bubble: Rectangle 3">
            <a:extLst>
              <a:ext uri="{FF2B5EF4-FFF2-40B4-BE49-F238E27FC236}">
                <a16:creationId xmlns:a16="http://schemas.microsoft.com/office/drawing/2014/main" id="{5A20C6A5-A689-449F-9B91-D1C7E4DB50C4}"/>
              </a:ext>
            </a:extLst>
          </p:cNvPr>
          <p:cNvSpPr/>
          <p:nvPr/>
        </p:nvSpPr>
        <p:spPr>
          <a:xfrm>
            <a:off x="699002" y="1400062"/>
            <a:ext cx="2464523" cy="1790700"/>
          </a:xfrm>
          <a:prstGeom prst="wedgeRectCallout">
            <a:avLst>
              <a:gd name="adj1" fmla="val 65789"/>
              <a:gd name="adj2" fmla="val 57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bg1"/>
                </a:solidFill>
                <a:latin typeface="Roboto-Regular"/>
              </a:rPr>
              <a:t>I really enjoyed the course and the ability of the trainers to bring the group together to create a supportive learning environment.</a:t>
            </a:r>
            <a:endParaRPr lang="en-GB" sz="1600" dirty="0">
              <a:solidFill>
                <a:schemeClr val="bg1"/>
              </a:solidFill>
            </a:endParaRPr>
          </a:p>
        </p:txBody>
      </p:sp>
      <p:sp>
        <p:nvSpPr>
          <p:cNvPr id="7" name="Speech Bubble: Oval 6">
            <a:extLst>
              <a:ext uri="{FF2B5EF4-FFF2-40B4-BE49-F238E27FC236}">
                <a16:creationId xmlns:a16="http://schemas.microsoft.com/office/drawing/2014/main" id="{D47E240D-8667-4BB8-AB53-246860642F79}"/>
              </a:ext>
            </a:extLst>
          </p:cNvPr>
          <p:cNvSpPr/>
          <p:nvPr/>
        </p:nvSpPr>
        <p:spPr>
          <a:xfrm>
            <a:off x="179118" y="3838464"/>
            <a:ext cx="3648704" cy="2438511"/>
          </a:xfrm>
          <a:prstGeom prst="wedgeEllipseCallout">
            <a:avLst>
              <a:gd name="adj1" fmla="val 42797"/>
              <a:gd name="adj2" fmla="val -5848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bg1"/>
                </a:solidFill>
                <a:latin typeface="Roboto-Regular"/>
              </a:rPr>
              <a:t>I have enjoyed this course from start to finish, the tutors were amazing and the support from</a:t>
            </a:r>
          </a:p>
          <a:p>
            <a:pPr algn="ctr"/>
            <a:r>
              <a:rPr lang="en-GB" sz="1600" b="0" i="0" u="none" strike="noStrike" baseline="0" dirty="0">
                <a:solidFill>
                  <a:schemeClr val="bg1"/>
                </a:solidFill>
                <a:latin typeface="Roboto-Regular"/>
              </a:rPr>
              <a:t>Lorna was amazing ,also everyone else on the course was very supportive.</a:t>
            </a:r>
            <a:endParaRPr lang="en-GB" sz="1600" dirty="0">
              <a:solidFill>
                <a:schemeClr val="bg1"/>
              </a:solidFill>
            </a:endParaRPr>
          </a:p>
        </p:txBody>
      </p:sp>
      <p:sp>
        <p:nvSpPr>
          <p:cNvPr id="8" name="Speech Bubble: Rectangle with Corners Rounded 7">
            <a:extLst>
              <a:ext uri="{FF2B5EF4-FFF2-40B4-BE49-F238E27FC236}">
                <a16:creationId xmlns:a16="http://schemas.microsoft.com/office/drawing/2014/main" id="{5F1F09EC-D9F0-41E5-A8FF-C131A0FB0657}"/>
              </a:ext>
            </a:extLst>
          </p:cNvPr>
          <p:cNvSpPr/>
          <p:nvPr/>
        </p:nvSpPr>
        <p:spPr>
          <a:xfrm>
            <a:off x="3952946" y="4629721"/>
            <a:ext cx="3390900" cy="2228279"/>
          </a:xfrm>
          <a:prstGeom prst="wedgeRoundRectCallout">
            <a:avLst>
              <a:gd name="adj1" fmla="val 32538"/>
              <a:gd name="adj2" fmla="val -6757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u="none" strike="noStrike" baseline="0" dirty="0">
                <a:solidFill>
                  <a:schemeClr val="bg1"/>
                </a:solidFill>
                <a:latin typeface="Roboto-Regular"/>
              </a:rPr>
              <a:t>It was one of the best training I have attended. The trainers were first class, the best I have had</a:t>
            </a:r>
          </a:p>
          <a:p>
            <a:pPr algn="ctr"/>
            <a:r>
              <a:rPr lang="en-GB" sz="1400" b="0" i="0" u="none" strike="noStrike" baseline="0" dirty="0">
                <a:solidFill>
                  <a:schemeClr val="bg1"/>
                </a:solidFill>
                <a:latin typeface="Roboto-Regular"/>
              </a:rPr>
              <a:t>the opportunity to learn from. I will definitely recommend this training to others and if they are</a:t>
            </a:r>
          </a:p>
          <a:p>
            <a:pPr algn="ctr"/>
            <a:r>
              <a:rPr lang="en-GB" sz="1400" b="0" i="0" u="none" strike="noStrike" baseline="0" dirty="0">
                <a:solidFill>
                  <a:schemeClr val="bg1"/>
                </a:solidFill>
                <a:latin typeface="Roboto-Regular"/>
              </a:rPr>
              <a:t>fortunate enough maybe they will be taught by the same wonderful trainers who taught us. Thank</a:t>
            </a:r>
            <a:r>
              <a:rPr lang="en-GB" sz="1400" dirty="0">
                <a:solidFill>
                  <a:schemeClr val="bg1"/>
                </a:solidFill>
                <a:latin typeface="Roboto-Regular"/>
              </a:rPr>
              <a:t> </a:t>
            </a:r>
            <a:r>
              <a:rPr lang="en-GB" sz="1400" b="0" i="0" u="none" strike="noStrike" baseline="0" dirty="0">
                <a:solidFill>
                  <a:schemeClr val="bg1"/>
                </a:solidFill>
                <a:latin typeface="Roboto-Regular"/>
              </a:rPr>
              <a:t>you</a:t>
            </a:r>
            <a:endParaRPr lang="en-GB" sz="1400" dirty="0">
              <a:solidFill>
                <a:schemeClr val="bg1"/>
              </a:solidFill>
            </a:endParaRPr>
          </a:p>
        </p:txBody>
      </p:sp>
      <p:sp>
        <p:nvSpPr>
          <p:cNvPr id="9" name="Speech Bubble: Rectangle 8">
            <a:extLst>
              <a:ext uri="{FF2B5EF4-FFF2-40B4-BE49-F238E27FC236}">
                <a16:creationId xmlns:a16="http://schemas.microsoft.com/office/drawing/2014/main" id="{AA2BED46-610F-4D1F-8416-69E4F9A1B86F}"/>
              </a:ext>
            </a:extLst>
          </p:cNvPr>
          <p:cNvSpPr/>
          <p:nvPr/>
        </p:nvSpPr>
        <p:spPr>
          <a:xfrm>
            <a:off x="7675411" y="3238499"/>
            <a:ext cx="4034837" cy="3038476"/>
          </a:xfrm>
          <a:prstGeom prst="wedgeRectCallout">
            <a:avLst>
              <a:gd name="adj1" fmla="val -61631"/>
              <a:gd name="adj2" fmla="val -32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600" b="0" i="0" u="none" strike="noStrike" baseline="0" dirty="0">
                <a:solidFill>
                  <a:schemeClr val="bg1"/>
                </a:solidFill>
                <a:latin typeface="Roboto-Regular"/>
              </a:rPr>
              <a:t>I have found the whole course covering a wide variety of Mental Health and Wellness topics a</a:t>
            </a:r>
          </a:p>
          <a:p>
            <a:pPr algn="l"/>
            <a:r>
              <a:rPr lang="en-GB" sz="1600" b="0" i="0" u="none" strike="noStrike" baseline="0" dirty="0">
                <a:solidFill>
                  <a:schemeClr val="bg1"/>
                </a:solidFill>
                <a:latin typeface="Roboto-Regular"/>
              </a:rPr>
              <a:t>very positive experience. It has increased my awareness and developed my confidence in</a:t>
            </a:r>
          </a:p>
          <a:p>
            <a:pPr algn="l"/>
            <a:r>
              <a:rPr lang="en-GB" sz="1600" b="0" i="0" u="none" strike="noStrike" baseline="0" dirty="0">
                <a:solidFill>
                  <a:schemeClr val="bg1"/>
                </a:solidFill>
                <a:latin typeface="Roboto-Regular"/>
              </a:rPr>
              <a:t>reaching out and helping those who may need support with their mental health. This will go a</a:t>
            </a:r>
          </a:p>
          <a:p>
            <a:pPr algn="l"/>
            <a:r>
              <a:rPr lang="en-GB" sz="1600" b="0" i="0" u="none" strike="noStrike" baseline="0" dirty="0">
                <a:solidFill>
                  <a:schemeClr val="bg1"/>
                </a:solidFill>
                <a:latin typeface="Roboto-Regular"/>
              </a:rPr>
              <a:t>long way to helping reduce the stigma around mental health.</a:t>
            </a:r>
            <a:endParaRPr lang="en-GB" sz="1600" dirty="0">
              <a:solidFill>
                <a:schemeClr val="bg1"/>
              </a:solidFill>
            </a:endParaRPr>
          </a:p>
        </p:txBody>
      </p:sp>
      <p:sp>
        <p:nvSpPr>
          <p:cNvPr id="5" name="Speech Bubble: Rectangle with Corners Rounded 4">
            <a:extLst>
              <a:ext uri="{FF2B5EF4-FFF2-40B4-BE49-F238E27FC236}">
                <a16:creationId xmlns:a16="http://schemas.microsoft.com/office/drawing/2014/main" id="{AC91AACB-53FF-4F27-A4F9-B199BE9F7585}"/>
              </a:ext>
            </a:extLst>
          </p:cNvPr>
          <p:cNvSpPr/>
          <p:nvPr/>
        </p:nvSpPr>
        <p:spPr>
          <a:xfrm>
            <a:off x="4426102" y="332747"/>
            <a:ext cx="3390900" cy="1628832"/>
          </a:xfrm>
          <a:prstGeom prst="wedgeRoundRectCallout">
            <a:avLst>
              <a:gd name="adj1" fmla="val 18772"/>
              <a:gd name="adj2" fmla="val 73297"/>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bg1"/>
                </a:solidFill>
                <a:latin typeface="Roboto-Regular"/>
              </a:rPr>
              <a:t>The course was absolutely wonderful and I enjoyed my experience in the mental health for first hand. I would recommend everyone to have the course</a:t>
            </a:r>
            <a:endParaRPr lang="en-GB" sz="1600" dirty="0">
              <a:solidFill>
                <a:schemeClr val="bg1"/>
              </a:solidFill>
            </a:endParaRPr>
          </a:p>
        </p:txBody>
      </p:sp>
      <p:sp>
        <p:nvSpPr>
          <p:cNvPr id="10" name="Speech Bubble: Oval 9">
            <a:extLst>
              <a:ext uri="{FF2B5EF4-FFF2-40B4-BE49-F238E27FC236}">
                <a16:creationId xmlns:a16="http://schemas.microsoft.com/office/drawing/2014/main" id="{BD347BF0-3497-4EB5-A753-8EE0085FCA92}"/>
              </a:ext>
            </a:extLst>
          </p:cNvPr>
          <p:cNvSpPr/>
          <p:nvPr/>
        </p:nvSpPr>
        <p:spPr>
          <a:xfrm>
            <a:off x="7765899" y="446336"/>
            <a:ext cx="3944349" cy="2409826"/>
          </a:xfrm>
          <a:prstGeom prst="wedgeEllipseCallout">
            <a:avLst>
              <a:gd name="adj1" fmla="val -62404"/>
              <a:gd name="adj2" fmla="val 708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bg1"/>
                </a:solidFill>
                <a:latin typeface="Roboto-Regular"/>
              </a:rPr>
              <a:t>I learned a lot about active listening and how to be confident talking about difficult topics like suicide, psychosis. I am thrilled to be part of helping people feel well and accepted at work.</a:t>
            </a:r>
            <a:endParaRPr lang="en-GB" sz="1600" dirty="0">
              <a:solidFill>
                <a:schemeClr val="bg1"/>
              </a:solidFill>
            </a:endParaRPr>
          </a:p>
        </p:txBody>
      </p:sp>
      <p:sp>
        <p:nvSpPr>
          <p:cNvPr id="6" name="Speech Bubble: Oval 5">
            <a:extLst>
              <a:ext uri="{FF2B5EF4-FFF2-40B4-BE49-F238E27FC236}">
                <a16:creationId xmlns:a16="http://schemas.microsoft.com/office/drawing/2014/main" id="{A560BF6E-CF9D-47E0-94F8-2D3FFD896A00}"/>
              </a:ext>
            </a:extLst>
          </p:cNvPr>
          <p:cNvSpPr/>
          <p:nvPr/>
        </p:nvSpPr>
        <p:spPr>
          <a:xfrm>
            <a:off x="4052309" y="2090737"/>
            <a:ext cx="3390900" cy="2409826"/>
          </a:xfrm>
          <a:prstGeom prst="wedgeEllipseCallout">
            <a:avLst>
              <a:gd name="adj1" fmla="val -35159"/>
              <a:gd name="adj2" fmla="val 5854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bg1"/>
                </a:solidFill>
                <a:latin typeface="Roboto-Regular"/>
              </a:rPr>
              <a:t>Good to learn alongside a group of people that also work in Health and Social care within the</a:t>
            </a:r>
          </a:p>
          <a:p>
            <a:pPr algn="ctr"/>
            <a:r>
              <a:rPr lang="en-GB" sz="1800" b="0" i="0" u="none" strike="noStrike" baseline="0" dirty="0">
                <a:solidFill>
                  <a:schemeClr val="bg1"/>
                </a:solidFill>
                <a:latin typeface="Roboto-Regular"/>
              </a:rPr>
              <a:t>borough of Kingston.</a:t>
            </a:r>
            <a:endParaRPr lang="en-GB" dirty="0">
              <a:solidFill>
                <a:schemeClr val="bg1"/>
              </a:solidFill>
            </a:endParaRPr>
          </a:p>
        </p:txBody>
      </p:sp>
    </p:spTree>
    <p:extLst>
      <p:ext uri="{BB962C8B-B14F-4D97-AF65-F5344CB8AC3E}">
        <p14:creationId xmlns:p14="http://schemas.microsoft.com/office/powerpoint/2010/main" val="395004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51555-9CA3-4552-A577-527D02AF26C6}"/>
              </a:ext>
            </a:extLst>
          </p:cNvPr>
          <p:cNvSpPr>
            <a:spLocks noGrp="1"/>
          </p:cNvSpPr>
          <p:nvPr>
            <p:ph type="title"/>
          </p:nvPr>
        </p:nvSpPr>
        <p:spPr>
          <a:xfrm>
            <a:off x="596452" y="228600"/>
            <a:ext cx="10107652" cy="900000"/>
          </a:xfrm>
        </p:spPr>
        <p:txBody>
          <a:bodyPr>
            <a:normAutofit/>
          </a:bodyPr>
          <a:lstStyle/>
          <a:p>
            <a:r>
              <a:rPr lang="en-GB" dirty="0"/>
              <a:t>Feedback from trainers: Nuggets and Niggles </a:t>
            </a:r>
          </a:p>
        </p:txBody>
      </p:sp>
      <p:sp>
        <p:nvSpPr>
          <p:cNvPr id="3" name="Text Placeholder 2">
            <a:extLst>
              <a:ext uri="{FF2B5EF4-FFF2-40B4-BE49-F238E27FC236}">
                <a16:creationId xmlns:a16="http://schemas.microsoft.com/office/drawing/2014/main" id="{10C0E37C-70B7-4C1F-AEA2-E82C848B7C4D}"/>
              </a:ext>
            </a:extLst>
          </p:cNvPr>
          <p:cNvSpPr>
            <a:spLocks noGrp="1"/>
          </p:cNvSpPr>
          <p:nvPr>
            <p:ph type="body" sz="quarter" idx="13"/>
          </p:nvPr>
        </p:nvSpPr>
        <p:spPr>
          <a:xfrm>
            <a:off x="596900" y="1795749"/>
            <a:ext cx="5231023" cy="4833651"/>
          </a:xfrm>
        </p:spPr>
        <p:txBody>
          <a:bodyPr numCol="1"/>
          <a:lstStyle/>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Group jelled well together, very engaged, interactive</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Impressed with commitment of the group, over the 4 weeks</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All had good reasons for being there (</a:t>
            </a:r>
            <a:r>
              <a:rPr lang="en-GB" sz="1400" dirty="0" err="1">
                <a:effectLst/>
                <a:latin typeface="Corbel" panose="020B0503020204020204" pitchFamily="34" charset="0"/>
                <a:ea typeface="Arial" panose="020B0604020202020204" pitchFamily="34" charset="0"/>
              </a:rPr>
              <a:t>E.g</a:t>
            </a:r>
            <a:r>
              <a:rPr lang="en-GB" sz="1400" dirty="0">
                <a:effectLst/>
                <a:latin typeface="Corbel" panose="020B0503020204020204" pitchFamily="34" charset="0"/>
                <a:ea typeface="Arial" panose="020B0604020202020204" pitchFamily="34" charset="0"/>
              </a:rPr>
              <a:t> recognised that wellbeing was more than providing cake) – improving wellbeing offer</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Positive feedback – strong reviews of the trainers </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Engage those who would not normally be engaged in conversation – interactive session</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Participants were pleased to have the space. Having a session focused on them rather than just service users. </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Active listening was really good.</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Peer learning/support group – everyone safe and willing to take part. </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Everyday impact on participant, not just professionally – we could see confidence growing.</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Really loved delivering the training – felt energised.</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Group were ready to learn.</a:t>
            </a:r>
            <a:endParaRPr lang="en-GB" sz="1400" dirty="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9A3E3CC9-93D1-45AF-AFDB-01696928F720}"/>
              </a:ext>
            </a:extLst>
          </p:cNvPr>
          <p:cNvSpPr txBox="1"/>
          <p:nvPr/>
        </p:nvSpPr>
        <p:spPr>
          <a:xfrm>
            <a:off x="704850" y="1520268"/>
            <a:ext cx="1039580" cy="400110"/>
          </a:xfrm>
          <a:prstGeom prst="rect">
            <a:avLst/>
          </a:prstGeom>
          <a:noFill/>
        </p:spPr>
        <p:txBody>
          <a:bodyPr wrap="none" rtlCol="0">
            <a:spAutoFit/>
          </a:bodyPr>
          <a:lstStyle/>
          <a:p>
            <a:r>
              <a:rPr lang="en-GB" sz="2000" dirty="0"/>
              <a:t>Nuggets</a:t>
            </a:r>
          </a:p>
        </p:txBody>
      </p:sp>
      <p:sp>
        <p:nvSpPr>
          <p:cNvPr id="8" name="TextBox 7">
            <a:extLst>
              <a:ext uri="{FF2B5EF4-FFF2-40B4-BE49-F238E27FC236}">
                <a16:creationId xmlns:a16="http://schemas.microsoft.com/office/drawing/2014/main" id="{B142C27E-E43A-4C92-84AC-B93587AFC5BD}"/>
              </a:ext>
            </a:extLst>
          </p:cNvPr>
          <p:cNvSpPr txBox="1"/>
          <p:nvPr/>
        </p:nvSpPr>
        <p:spPr>
          <a:xfrm>
            <a:off x="5924550" y="1489490"/>
            <a:ext cx="940450" cy="400110"/>
          </a:xfrm>
          <a:prstGeom prst="rect">
            <a:avLst/>
          </a:prstGeom>
          <a:noFill/>
        </p:spPr>
        <p:txBody>
          <a:bodyPr wrap="none" rtlCol="0">
            <a:spAutoFit/>
          </a:bodyPr>
          <a:lstStyle/>
          <a:p>
            <a:r>
              <a:rPr lang="en-GB" sz="2000" dirty="0"/>
              <a:t>Niggles</a:t>
            </a:r>
          </a:p>
        </p:txBody>
      </p:sp>
      <p:sp>
        <p:nvSpPr>
          <p:cNvPr id="4" name="TextBox 3">
            <a:extLst>
              <a:ext uri="{FF2B5EF4-FFF2-40B4-BE49-F238E27FC236}">
                <a16:creationId xmlns:a16="http://schemas.microsoft.com/office/drawing/2014/main" id="{96ACCB78-D4F6-4A7C-AC6B-5E9C8105D6EA}"/>
              </a:ext>
            </a:extLst>
          </p:cNvPr>
          <p:cNvSpPr txBox="1"/>
          <p:nvPr/>
        </p:nvSpPr>
        <p:spPr>
          <a:xfrm>
            <a:off x="5935873" y="1920377"/>
            <a:ext cx="5354979" cy="2821285"/>
          </a:xfrm>
          <a:prstGeom prst="rect">
            <a:avLst/>
          </a:prstGeom>
          <a:noFill/>
        </p:spPr>
        <p:txBody>
          <a:bodyPr wrap="square" rtlCol="0">
            <a:spAutoFit/>
          </a:bodyPr>
          <a:lstStyle/>
          <a:p>
            <a:pPr marL="342900" indent="-342900">
              <a:lnSpc>
                <a:spcPct val="90000"/>
              </a:lnSpc>
              <a:spcBef>
                <a:spcPts val="1000"/>
              </a:spcBef>
              <a:buClr>
                <a:schemeClr val="accent2"/>
              </a:buClr>
              <a:buSzPct val="120000"/>
              <a:buFont typeface="Symbol" panose="05050102010706020507" pitchFamily="18" charset="2"/>
              <a:buChar char=""/>
            </a:pPr>
            <a:r>
              <a:rPr lang="en-GB" sz="1400" dirty="0">
                <a:latin typeface="Corbel" panose="020B0503020204020204" pitchFamily="34" charset="0"/>
              </a:rPr>
              <a:t>Technology/IT – Online breakout rooms were a problem (almost a nugget – it’s ok for things to not run perfectly – bonding experience)</a:t>
            </a:r>
          </a:p>
          <a:p>
            <a:pPr marL="342900" indent="-342900">
              <a:lnSpc>
                <a:spcPct val="90000"/>
              </a:lnSpc>
              <a:spcBef>
                <a:spcPts val="1000"/>
              </a:spcBef>
              <a:buClr>
                <a:schemeClr val="accent2"/>
              </a:buClr>
              <a:buSzPct val="120000"/>
              <a:buFont typeface="Symbol" panose="05050102010706020507" pitchFamily="18" charset="2"/>
              <a:buChar char=""/>
            </a:pPr>
            <a:r>
              <a:rPr lang="en-GB" sz="1400" dirty="0">
                <a:effectLst/>
                <a:latin typeface="Corbel" panose="020B0503020204020204" pitchFamily="34" charset="0"/>
              </a:rPr>
              <a:t>Support hub – issues and questions – took time away from the sessions</a:t>
            </a:r>
          </a:p>
          <a:p>
            <a:pPr marL="342900" indent="-342900">
              <a:lnSpc>
                <a:spcPct val="90000"/>
              </a:lnSpc>
              <a:spcBef>
                <a:spcPts val="1000"/>
              </a:spcBef>
              <a:buClr>
                <a:schemeClr val="accent2"/>
              </a:buClr>
              <a:buSzPct val="120000"/>
              <a:buFont typeface="Symbol" panose="05050102010706020507" pitchFamily="18" charset="2"/>
              <a:buChar char=""/>
            </a:pPr>
            <a:r>
              <a:rPr lang="en-GB" sz="1400" dirty="0">
                <a:effectLst/>
                <a:latin typeface="Corbel" panose="020B0503020204020204" pitchFamily="34" charset="0"/>
              </a:rPr>
              <a:t>Underestimated the amount of support required to run sessions</a:t>
            </a:r>
          </a:p>
          <a:p>
            <a:pPr marL="342900" indent="-342900">
              <a:lnSpc>
                <a:spcPct val="90000"/>
              </a:lnSpc>
              <a:spcBef>
                <a:spcPts val="1000"/>
              </a:spcBef>
              <a:buClr>
                <a:schemeClr val="accent2"/>
              </a:buClr>
              <a:buSzPct val="120000"/>
              <a:buFont typeface="Symbol" panose="05050102010706020507" pitchFamily="18" charset="2"/>
              <a:buChar char=""/>
            </a:pPr>
            <a:r>
              <a:rPr lang="en-GB" sz="1400" dirty="0">
                <a:effectLst/>
                <a:latin typeface="Corbel" panose="020B0503020204020204" pitchFamily="34" charset="0"/>
              </a:rPr>
              <a:t>Managing anxieties – what to expect </a:t>
            </a:r>
          </a:p>
          <a:p>
            <a:pPr marL="342900" indent="-342900">
              <a:lnSpc>
                <a:spcPct val="90000"/>
              </a:lnSpc>
              <a:spcBef>
                <a:spcPts val="1000"/>
              </a:spcBef>
              <a:buClr>
                <a:schemeClr val="accent2"/>
              </a:buClr>
              <a:buSzPct val="120000"/>
              <a:buFont typeface="Symbol" panose="05050102010706020507" pitchFamily="18" charset="2"/>
              <a:buChar char=""/>
            </a:pPr>
            <a:r>
              <a:rPr lang="en-GB" sz="1400" dirty="0">
                <a:effectLst/>
                <a:latin typeface="Corbel" panose="020B0503020204020204" pitchFamily="34" charset="0"/>
              </a:rPr>
              <a:t>Commitment of participants – outside distractions – things can crop up – drop out rate (was 6/16*). Make sure that people understand the commitment that they are making from the start. </a:t>
            </a:r>
          </a:p>
          <a:p>
            <a:endParaRPr lang="en-GB" dirty="0"/>
          </a:p>
        </p:txBody>
      </p:sp>
      <p:sp>
        <p:nvSpPr>
          <p:cNvPr id="5" name="TextBox 4">
            <a:extLst>
              <a:ext uri="{FF2B5EF4-FFF2-40B4-BE49-F238E27FC236}">
                <a16:creationId xmlns:a16="http://schemas.microsoft.com/office/drawing/2014/main" id="{8E0CE17D-04C9-4FAC-8F90-35DC54B16C5B}"/>
              </a:ext>
            </a:extLst>
          </p:cNvPr>
          <p:cNvSpPr txBox="1"/>
          <p:nvPr/>
        </p:nvSpPr>
        <p:spPr>
          <a:xfrm>
            <a:off x="6263450" y="5533439"/>
            <a:ext cx="5027402" cy="830997"/>
          </a:xfrm>
          <a:prstGeom prst="rect">
            <a:avLst/>
          </a:prstGeom>
          <a:noFill/>
        </p:spPr>
        <p:txBody>
          <a:bodyPr wrap="square" rtlCol="0">
            <a:spAutoFit/>
          </a:bodyPr>
          <a:lstStyle/>
          <a:p>
            <a:r>
              <a:rPr lang="en-GB" sz="1200" dirty="0"/>
              <a:t>* Note of the 6 people that dropped out, 3 did not start the programme, 2 had to withdraw as they became ill with COVID19 before or during the programme, and 1 person completed the Mental Health First Aid course but not the Wellness session. </a:t>
            </a:r>
          </a:p>
        </p:txBody>
      </p:sp>
    </p:spTree>
    <p:extLst>
      <p:ext uri="{BB962C8B-B14F-4D97-AF65-F5344CB8AC3E}">
        <p14:creationId xmlns:p14="http://schemas.microsoft.com/office/powerpoint/2010/main" val="423998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3C8D51-C004-4EE8-9153-FF6230372BE1}"/>
              </a:ext>
            </a:extLst>
          </p:cNvPr>
          <p:cNvSpPr>
            <a:spLocks noGrp="1"/>
          </p:cNvSpPr>
          <p:nvPr>
            <p:ph type="body" sz="quarter" idx="13"/>
          </p:nvPr>
        </p:nvSpPr>
        <p:spPr>
          <a:xfrm>
            <a:off x="597309" y="1979589"/>
            <a:ext cx="10107204" cy="4619594"/>
          </a:xfrm>
        </p:spPr>
        <p:txBody>
          <a:bodyPr/>
          <a:lstStyle/>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Make clear that people understand the time needed – give reminders so that they don’t forget – offer letter not enough to help set expectations. </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Look at timings – lots of gaps between programme elements – try to run over a shorter time scale</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Practice IT – make sure breakout rooms works – perhaps use </a:t>
            </a:r>
            <a:r>
              <a:rPr lang="en-GB" sz="1400" dirty="0" err="1">
                <a:effectLst/>
                <a:latin typeface="Corbel" panose="020B0503020204020204" pitchFamily="34" charset="0"/>
                <a:ea typeface="Arial" panose="020B0604020202020204" pitchFamily="34" charset="0"/>
              </a:rPr>
              <a:t>jamboards</a:t>
            </a:r>
            <a:r>
              <a:rPr lang="en-GB" sz="1400" dirty="0">
                <a:effectLst/>
                <a:latin typeface="Corbel" panose="020B0503020204020204" pitchFamily="34" charset="0"/>
                <a:ea typeface="Arial" panose="020B0604020202020204" pitchFamily="34" charset="0"/>
              </a:rPr>
              <a:t> </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Look at other tech options. Google Classroom? Could be tricky for some. Zoom? </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Amount of people in group was good – 16 would have been a lot. 10 was a better number</a:t>
            </a:r>
            <a:r>
              <a:rPr lang="en-GB" sz="1400" dirty="0">
                <a:latin typeface="Arial" panose="020B0604020202020204" pitchFamily="34" charset="0"/>
                <a:ea typeface="Arial" panose="020B0604020202020204" pitchFamily="34" charset="0"/>
              </a:rPr>
              <a:t>.  </a:t>
            </a:r>
            <a:r>
              <a:rPr lang="en-GB" sz="1400" dirty="0">
                <a:effectLst/>
                <a:latin typeface="Corbel" panose="020B0503020204020204" pitchFamily="34" charset="0"/>
                <a:ea typeface="Arial" panose="020B0604020202020204" pitchFamily="34" charset="0"/>
              </a:rPr>
              <a:t>Hard to get numbers balance right</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Dedicated support important – would be good to get that from the start (this related to administrative support)</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Make sure good diversity of participants – helps the group. </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Think about different timings for sessions – capturing preference months/times to avoid. </a:t>
            </a:r>
          </a:p>
          <a:p>
            <a:pPr marL="342900" lvl="0" indent="-342900">
              <a:buFont typeface="Symbol" panose="05050102010706020507" pitchFamily="18" charset="2"/>
              <a:buChar char=""/>
            </a:pPr>
            <a:endParaRPr lang="en-GB" sz="1400" dirty="0">
              <a:effectLst/>
              <a:latin typeface="Corbel" panose="020B0503020204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Mental health first aid and wellness at work – very important to keep them both in the in the sessions. 3 part wellness at work was a really good approach – should not change this.</a:t>
            </a:r>
            <a:endParaRPr lang="en-GB" sz="14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400" dirty="0">
                <a:effectLst/>
                <a:latin typeface="Corbel" panose="020B0503020204020204" pitchFamily="34" charset="0"/>
                <a:ea typeface="Arial" panose="020B0604020202020204" pitchFamily="34" charset="0"/>
              </a:rPr>
              <a:t>Would not want to </a:t>
            </a:r>
            <a:r>
              <a:rPr lang="en-GB" sz="1400" dirty="0">
                <a:ea typeface="Arial" panose="020B0604020202020204" pitchFamily="34" charset="0"/>
              </a:rPr>
              <a:t>run the programme with</a:t>
            </a:r>
            <a:r>
              <a:rPr lang="en-GB" sz="1400" dirty="0">
                <a:effectLst/>
                <a:latin typeface="Corbel" panose="020B0503020204020204" pitchFamily="34" charset="0"/>
                <a:ea typeface="Arial" panose="020B0604020202020204" pitchFamily="34" charset="0"/>
              </a:rPr>
              <a:t> smaller groups – although breakout rooms may help overcome this and make it easier to have smaller discussion groups.</a:t>
            </a:r>
            <a:endParaRPr lang="en-GB" sz="1400" dirty="0">
              <a:effectLst/>
              <a:latin typeface="Arial" panose="020B0604020202020204" pitchFamily="34" charset="0"/>
              <a:ea typeface="Arial" panose="020B0604020202020204" pitchFamily="34" charset="0"/>
            </a:endParaRPr>
          </a:p>
          <a:p>
            <a:pPr marL="0" lvl="0" indent="0">
              <a:buNone/>
            </a:pPr>
            <a:endParaRPr lang="en-GB" sz="1400" dirty="0">
              <a:effectLst/>
              <a:latin typeface="Arial" panose="020B0604020202020204" pitchFamily="34" charset="0"/>
              <a:ea typeface="Arial" panose="020B0604020202020204" pitchFamily="34" charset="0"/>
            </a:endParaRPr>
          </a:p>
          <a:p>
            <a:endParaRPr lang="en-GB" sz="1400" dirty="0"/>
          </a:p>
        </p:txBody>
      </p:sp>
      <p:sp>
        <p:nvSpPr>
          <p:cNvPr id="4" name="Title 1">
            <a:extLst>
              <a:ext uri="{FF2B5EF4-FFF2-40B4-BE49-F238E27FC236}">
                <a16:creationId xmlns:a16="http://schemas.microsoft.com/office/drawing/2014/main" id="{D7BF7D7F-6F0A-4546-9690-99E711F4C863}"/>
              </a:ext>
            </a:extLst>
          </p:cNvPr>
          <p:cNvSpPr>
            <a:spLocks noGrp="1"/>
          </p:cNvSpPr>
          <p:nvPr>
            <p:ph type="title"/>
          </p:nvPr>
        </p:nvSpPr>
        <p:spPr>
          <a:xfrm>
            <a:off x="597309" y="258817"/>
            <a:ext cx="10107613" cy="900112"/>
          </a:xfrm>
        </p:spPr>
        <p:txBody>
          <a:bodyPr>
            <a:normAutofit fontScale="90000"/>
          </a:bodyPr>
          <a:lstStyle/>
          <a:p>
            <a:r>
              <a:rPr lang="en-GB" dirty="0"/>
              <a:t>Feedback from trainers: Nice-Ifs and No-Nos</a:t>
            </a:r>
            <a:br>
              <a:rPr lang="en-GB" dirty="0"/>
            </a:br>
            <a:r>
              <a:rPr lang="en-GB" sz="2000" dirty="0"/>
              <a:t>If the programme ran again what would be “Nice-If” you could change, and what should not be changed (No-Nos)</a:t>
            </a:r>
          </a:p>
        </p:txBody>
      </p:sp>
      <p:sp>
        <p:nvSpPr>
          <p:cNvPr id="5" name="TextBox 4">
            <a:extLst>
              <a:ext uri="{FF2B5EF4-FFF2-40B4-BE49-F238E27FC236}">
                <a16:creationId xmlns:a16="http://schemas.microsoft.com/office/drawing/2014/main" id="{63660A61-1397-4A80-B00C-3DE118DC149A}"/>
              </a:ext>
            </a:extLst>
          </p:cNvPr>
          <p:cNvSpPr txBox="1"/>
          <p:nvPr/>
        </p:nvSpPr>
        <p:spPr>
          <a:xfrm>
            <a:off x="704850" y="1520268"/>
            <a:ext cx="965136" cy="400110"/>
          </a:xfrm>
          <a:prstGeom prst="rect">
            <a:avLst/>
          </a:prstGeom>
          <a:noFill/>
        </p:spPr>
        <p:txBody>
          <a:bodyPr wrap="none" rtlCol="0">
            <a:spAutoFit/>
          </a:bodyPr>
          <a:lstStyle/>
          <a:p>
            <a:r>
              <a:rPr lang="en-GB" sz="2000" dirty="0"/>
              <a:t>Nice-Ifs</a:t>
            </a:r>
          </a:p>
        </p:txBody>
      </p:sp>
      <p:sp>
        <p:nvSpPr>
          <p:cNvPr id="6" name="TextBox 5">
            <a:extLst>
              <a:ext uri="{FF2B5EF4-FFF2-40B4-BE49-F238E27FC236}">
                <a16:creationId xmlns:a16="http://schemas.microsoft.com/office/drawing/2014/main" id="{041F24D4-381B-417B-9A9A-3FFC3C819FDE}"/>
              </a:ext>
            </a:extLst>
          </p:cNvPr>
          <p:cNvSpPr txBox="1"/>
          <p:nvPr/>
        </p:nvSpPr>
        <p:spPr>
          <a:xfrm>
            <a:off x="6096000" y="1459386"/>
            <a:ext cx="963725" cy="400110"/>
          </a:xfrm>
          <a:prstGeom prst="rect">
            <a:avLst/>
          </a:prstGeom>
          <a:noFill/>
        </p:spPr>
        <p:txBody>
          <a:bodyPr wrap="none" rtlCol="0">
            <a:spAutoFit/>
          </a:bodyPr>
          <a:lstStyle/>
          <a:p>
            <a:r>
              <a:rPr lang="en-GB" sz="2000" dirty="0"/>
              <a:t>No-Nos</a:t>
            </a:r>
          </a:p>
        </p:txBody>
      </p:sp>
    </p:spTree>
    <p:extLst>
      <p:ext uri="{BB962C8B-B14F-4D97-AF65-F5344CB8AC3E}">
        <p14:creationId xmlns:p14="http://schemas.microsoft.com/office/powerpoint/2010/main" val="142134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8B7C-FC63-473B-B09A-CD8075A4AD89}"/>
              </a:ext>
            </a:extLst>
          </p:cNvPr>
          <p:cNvSpPr>
            <a:spLocks noGrp="1"/>
          </p:cNvSpPr>
          <p:nvPr>
            <p:ph type="title"/>
          </p:nvPr>
        </p:nvSpPr>
        <p:spPr/>
        <p:txBody>
          <a:bodyPr/>
          <a:lstStyle/>
          <a:p>
            <a:r>
              <a:rPr lang="en-GB" dirty="0"/>
              <a:t>Summary and Areas for future consideration</a:t>
            </a:r>
          </a:p>
        </p:txBody>
      </p:sp>
      <p:sp>
        <p:nvSpPr>
          <p:cNvPr id="3" name="Text Placeholder 2">
            <a:extLst>
              <a:ext uri="{FF2B5EF4-FFF2-40B4-BE49-F238E27FC236}">
                <a16:creationId xmlns:a16="http://schemas.microsoft.com/office/drawing/2014/main" id="{B80FEDD7-6B5F-47A2-9C08-3E6C33E3998C}"/>
              </a:ext>
            </a:extLst>
          </p:cNvPr>
          <p:cNvSpPr>
            <a:spLocks noGrp="1"/>
          </p:cNvSpPr>
          <p:nvPr>
            <p:ph type="body" sz="quarter" idx="13"/>
          </p:nvPr>
        </p:nvSpPr>
        <p:spPr>
          <a:xfrm>
            <a:off x="596900" y="1485013"/>
            <a:ext cx="10107204" cy="4619594"/>
          </a:xfrm>
        </p:spPr>
        <p:txBody>
          <a:bodyPr numCol="1"/>
          <a:lstStyle/>
          <a:p>
            <a:pPr marL="0" indent="0">
              <a:buNone/>
            </a:pPr>
            <a:r>
              <a:rPr lang="en-GB" dirty="0"/>
              <a:t>Summary</a:t>
            </a:r>
          </a:p>
          <a:p>
            <a:r>
              <a:rPr lang="en-GB" dirty="0"/>
              <a:t>The programme was very well received by participants and the trainers greatly enjoyed delivering it. </a:t>
            </a:r>
          </a:p>
          <a:p>
            <a:r>
              <a:rPr lang="en-GB" dirty="0"/>
              <a:t>Participants would recommend the programme to others.</a:t>
            </a:r>
          </a:p>
          <a:p>
            <a:r>
              <a:rPr lang="en-GB" dirty="0"/>
              <a:t>Participants  reported that they felt higher levels of stress and anxiety after taking part in the programme than before.  We cannot compare baseline stress levels of the two time points because we cannot control the external variables </a:t>
            </a:r>
            <a:r>
              <a:rPr lang="en-GB" dirty="0" err="1"/>
              <a:t>eg</a:t>
            </a:r>
            <a:r>
              <a:rPr lang="en-GB" dirty="0"/>
              <a:t> a worsening pandemic.  (See next slide for references to additional information relating to pressures on frontline health and social acre staff during the pandemic</a:t>
            </a:r>
            <a:r>
              <a:rPr lang="en-GB" dirty="0">
                <a:latin typeface="National"/>
              </a:rPr>
              <a:t>.) </a:t>
            </a:r>
            <a:endParaRPr lang="en-GB" dirty="0">
              <a:highlight>
                <a:srgbClr val="FFFF00"/>
              </a:highlight>
            </a:endParaRPr>
          </a:p>
          <a:p>
            <a:r>
              <a:rPr lang="en-GB" dirty="0"/>
              <a:t>It would also be helpful to understand if they have managed to use the skills learned on the programme to help them manage and reduce their stress in the months after the end of the programme.  This will be followed up with participants at post-programme supervisory sessions.</a:t>
            </a:r>
          </a:p>
          <a:p>
            <a:r>
              <a:rPr lang="en-GB" dirty="0"/>
              <a:t>Of the 9 participants completing the programme evaluation, 4 said that they would be confident to run wellbeing workshops for colleagues.  It would be helpful to understand what additional support the other 5 participants think they would need to enable them to also have this confidence so that future courses to be adapted to improve this confidence level.</a:t>
            </a:r>
          </a:p>
          <a:p>
            <a:r>
              <a:rPr lang="en-GB" dirty="0"/>
              <a:t>The feedback from the trainers suggests that ensuring people fully understand the expectations of the course might help reduce the drop-out rate (10 people fully completed the programme out of 16 that started.)</a:t>
            </a:r>
          </a:p>
          <a:p>
            <a:r>
              <a:rPr lang="en-GB" dirty="0"/>
              <a:t>The trainers also noted that they felt a group size of 10 worked better for an online programme as it enabled everyone to be able to take part in discussions.  They acknowledged that the online breakout rooms function did not work properly for them and that if this was working they might have been able to work with a larger group. </a:t>
            </a:r>
          </a:p>
          <a:p>
            <a:endParaRPr lang="en-GB" dirty="0"/>
          </a:p>
          <a:p>
            <a:endParaRPr lang="en-GB" dirty="0"/>
          </a:p>
        </p:txBody>
      </p:sp>
    </p:spTree>
    <p:extLst>
      <p:ext uri="{BB962C8B-B14F-4D97-AF65-F5344CB8AC3E}">
        <p14:creationId xmlns:p14="http://schemas.microsoft.com/office/powerpoint/2010/main" val="297035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3F32-A475-44E7-ADB2-F9199350F604}"/>
              </a:ext>
            </a:extLst>
          </p:cNvPr>
          <p:cNvSpPr>
            <a:spLocks noGrp="1"/>
          </p:cNvSpPr>
          <p:nvPr>
            <p:ph type="title"/>
          </p:nvPr>
        </p:nvSpPr>
        <p:spPr>
          <a:xfrm>
            <a:off x="596452" y="159600"/>
            <a:ext cx="10107652" cy="900000"/>
          </a:xfrm>
        </p:spPr>
        <p:txBody>
          <a:bodyPr>
            <a:normAutofit fontScale="90000"/>
          </a:bodyPr>
          <a:lstStyle/>
          <a:p>
            <a:r>
              <a:rPr lang="en-GB" dirty="0"/>
              <a:t>Further Information</a:t>
            </a:r>
            <a:br>
              <a:rPr lang="en-GB" dirty="0"/>
            </a:br>
            <a:r>
              <a:rPr lang="en-GB" sz="1800" dirty="0"/>
              <a:t>Included below are links to information relating to assessment of impact of COVID-19 on frontline health and social care staff that may provide helpful context and further understanding.  </a:t>
            </a:r>
          </a:p>
        </p:txBody>
      </p:sp>
      <p:sp>
        <p:nvSpPr>
          <p:cNvPr id="3" name="Text Placeholder 2">
            <a:extLst>
              <a:ext uri="{FF2B5EF4-FFF2-40B4-BE49-F238E27FC236}">
                <a16:creationId xmlns:a16="http://schemas.microsoft.com/office/drawing/2014/main" id="{443BFB2D-4E59-4D3C-809F-38EEBD0459D5}"/>
              </a:ext>
            </a:extLst>
          </p:cNvPr>
          <p:cNvSpPr>
            <a:spLocks noGrp="1"/>
          </p:cNvSpPr>
          <p:nvPr>
            <p:ph type="body" sz="quarter" idx="13"/>
          </p:nvPr>
        </p:nvSpPr>
        <p:spPr/>
        <p:txBody>
          <a:bodyPr numCol="1"/>
          <a:lstStyle/>
          <a:p>
            <a:r>
              <a:rPr lang="en-GB" sz="2000" dirty="0">
                <a:hlinkClick r:id="rId2"/>
              </a:rPr>
              <a:t>BMJ article February 2021: </a:t>
            </a:r>
            <a:r>
              <a:rPr lang="en-GB" sz="2000" dirty="0"/>
              <a:t>Psychosocial impact on frontline health and social care professionals in the UK during the COVID-19 pandemic: a qualitative interview study</a:t>
            </a:r>
          </a:p>
          <a:p>
            <a:r>
              <a:rPr lang="en-GB" sz="2000" i="0" dirty="0">
                <a:solidFill>
                  <a:srgbClr val="333333"/>
                </a:solidFill>
                <a:effectLst/>
                <a:hlinkClick r:id="rId3"/>
              </a:rPr>
              <a:t>Journal of Interprofessional Care, July 2020</a:t>
            </a:r>
            <a:r>
              <a:rPr lang="en-GB" sz="2000" i="0" dirty="0">
                <a:solidFill>
                  <a:srgbClr val="333333"/>
                </a:solidFill>
                <a:effectLst/>
              </a:rPr>
              <a:t>: Exploring the challenges faced by frontline workers in health and social care amid the COVID-19 pandemic: experiences of frontline workers in the English Midlands region, UK</a:t>
            </a:r>
            <a:endParaRPr lang="en-GB" sz="2000" dirty="0">
              <a:highlight>
                <a:srgbClr val="FFFF00"/>
              </a:highlight>
            </a:endParaRPr>
          </a:p>
          <a:p>
            <a:r>
              <a:rPr lang="en-GB" sz="2000" dirty="0"/>
              <a:t>The Health and Social Care Committee in the UK Parliament are holding </a:t>
            </a:r>
            <a:r>
              <a:rPr lang="en-GB" sz="2000" dirty="0">
                <a:hlinkClick r:id="rId4"/>
              </a:rPr>
              <a:t>an inquiry </a:t>
            </a:r>
            <a:r>
              <a:rPr lang="en-GB" sz="2000" dirty="0"/>
              <a:t>into workforce burnout and resilience in the NHS and social care sector before and during the Covid-19 pandemic. This committee is looking for </a:t>
            </a:r>
            <a:r>
              <a:rPr lang="en-GB" sz="2000" dirty="0">
                <a:hlinkClick r:id="rId5"/>
              </a:rPr>
              <a:t>evidence</a:t>
            </a:r>
            <a:r>
              <a:rPr lang="en-GB" sz="2000" dirty="0"/>
              <a:t> and will look at measures required to tackle burnout and how to achieve parity for the social care workforce.</a:t>
            </a:r>
          </a:p>
          <a:p>
            <a:endParaRPr lang="en-GB" dirty="0"/>
          </a:p>
        </p:txBody>
      </p:sp>
    </p:spTree>
    <p:extLst>
      <p:ext uri="{BB962C8B-B14F-4D97-AF65-F5344CB8AC3E}">
        <p14:creationId xmlns:p14="http://schemas.microsoft.com/office/powerpoint/2010/main" val="388784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2588-00CE-4956-B4E1-A285E94D0995}"/>
              </a:ext>
            </a:extLst>
          </p:cNvPr>
          <p:cNvSpPr>
            <a:spLocks noGrp="1"/>
          </p:cNvSpPr>
          <p:nvPr>
            <p:ph type="title"/>
          </p:nvPr>
        </p:nvSpPr>
        <p:spPr/>
        <p:txBody>
          <a:bodyPr/>
          <a:lstStyle/>
          <a:p>
            <a:r>
              <a:rPr lang="en-GB" dirty="0"/>
              <a:t>Contents</a:t>
            </a:r>
          </a:p>
        </p:txBody>
      </p:sp>
      <p:sp>
        <p:nvSpPr>
          <p:cNvPr id="3" name="Text Placeholder 2">
            <a:extLst>
              <a:ext uri="{FF2B5EF4-FFF2-40B4-BE49-F238E27FC236}">
                <a16:creationId xmlns:a16="http://schemas.microsoft.com/office/drawing/2014/main" id="{76105815-762A-432C-963A-CB0E0A14179A}"/>
              </a:ext>
            </a:extLst>
          </p:cNvPr>
          <p:cNvSpPr>
            <a:spLocks noGrp="1"/>
          </p:cNvSpPr>
          <p:nvPr>
            <p:ph type="body" sz="quarter" idx="13"/>
          </p:nvPr>
        </p:nvSpPr>
        <p:spPr/>
        <p:txBody>
          <a:bodyPr/>
          <a:lstStyle/>
          <a:p>
            <a:r>
              <a:rPr lang="en-GB" dirty="0"/>
              <a:t>Background and key information</a:t>
            </a:r>
          </a:p>
          <a:p>
            <a:r>
              <a:rPr lang="en-GB" dirty="0"/>
              <a:t>Evaluation Approach</a:t>
            </a:r>
          </a:p>
          <a:p>
            <a:r>
              <a:rPr lang="en-GB" dirty="0"/>
              <a:t>Pre and post attendance wellbeing survey results</a:t>
            </a:r>
          </a:p>
          <a:p>
            <a:r>
              <a:rPr lang="en-GB" dirty="0"/>
              <a:t>Wellbeing programme evaluation results</a:t>
            </a:r>
          </a:p>
          <a:p>
            <a:r>
              <a:rPr lang="en-GB" dirty="0"/>
              <a:t>4N Feedback from trainers</a:t>
            </a:r>
          </a:p>
          <a:p>
            <a:r>
              <a:rPr lang="en-GB" dirty="0"/>
              <a:t>Summary and areas for future consideration </a:t>
            </a:r>
          </a:p>
          <a:p>
            <a:endParaRPr lang="en-GB" dirty="0"/>
          </a:p>
        </p:txBody>
      </p:sp>
    </p:spTree>
    <p:extLst>
      <p:ext uri="{BB962C8B-B14F-4D97-AF65-F5344CB8AC3E}">
        <p14:creationId xmlns:p14="http://schemas.microsoft.com/office/powerpoint/2010/main" val="349998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8E1F-A2F7-4A6F-86E0-69EE6698D956}"/>
              </a:ext>
            </a:extLst>
          </p:cNvPr>
          <p:cNvSpPr>
            <a:spLocks noGrp="1"/>
          </p:cNvSpPr>
          <p:nvPr>
            <p:ph type="title"/>
          </p:nvPr>
        </p:nvSpPr>
        <p:spPr/>
        <p:txBody>
          <a:bodyPr/>
          <a:lstStyle/>
          <a:p>
            <a:r>
              <a:rPr lang="en-GB" dirty="0"/>
              <a:t>Background and Key Facts</a:t>
            </a:r>
          </a:p>
        </p:txBody>
      </p:sp>
      <p:sp>
        <p:nvSpPr>
          <p:cNvPr id="3" name="Text Placeholder 2">
            <a:extLst>
              <a:ext uri="{FF2B5EF4-FFF2-40B4-BE49-F238E27FC236}">
                <a16:creationId xmlns:a16="http://schemas.microsoft.com/office/drawing/2014/main" id="{7517BFEB-FFE6-4002-BA99-17BCF11875AD}"/>
              </a:ext>
            </a:extLst>
          </p:cNvPr>
          <p:cNvSpPr>
            <a:spLocks noGrp="1"/>
          </p:cNvSpPr>
          <p:nvPr>
            <p:ph type="body" sz="quarter" idx="13"/>
          </p:nvPr>
        </p:nvSpPr>
        <p:spPr>
          <a:xfrm>
            <a:off x="596900" y="1569203"/>
            <a:ext cx="10107204" cy="4619594"/>
          </a:xfrm>
        </p:spPr>
        <p:txBody>
          <a:bodyPr numCol="1"/>
          <a:lstStyle/>
          <a:p>
            <a:r>
              <a:rPr lang="en-GB" dirty="0"/>
              <a:t>Kingston Council funded a mental health and wellbeing training for care workers in Kingston which ran between November 2020 and March 2021 </a:t>
            </a:r>
          </a:p>
          <a:p>
            <a:r>
              <a:rPr lang="en-GB" dirty="0"/>
              <a:t>The aim of the programme was to support the wider workforce resilience and increase knowledge, understanding and awareness of mental health to enable individuals with the tools and skills to best support their own wellbeing and that of their colleagues. </a:t>
            </a:r>
          </a:p>
          <a:p>
            <a:r>
              <a:rPr lang="en-GB" dirty="0"/>
              <a:t>This was particularly important due to the stress levels caused by the COVID-19 pandemic for frontline care staff.  </a:t>
            </a:r>
          </a:p>
          <a:p>
            <a:r>
              <a:rPr lang="en-GB" dirty="0"/>
              <a:t>The total time required to attend the training for individuals was 3.5 days, and there were 16 places available.</a:t>
            </a:r>
          </a:p>
          <a:p>
            <a:r>
              <a:rPr lang="en-GB" dirty="0"/>
              <a:t>The programme was made up of the following elements </a:t>
            </a:r>
            <a:r>
              <a:rPr lang="en-GB" baseline="30000" dirty="0"/>
              <a:t>*</a:t>
            </a:r>
          </a:p>
          <a:p>
            <a:pPr lvl="1"/>
            <a:r>
              <a:rPr lang="en-GB" sz="1600" dirty="0"/>
              <a:t>Mental Health Aware Course – 4 hours in November 2020</a:t>
            </a:r>
          </a:p>
          <a:p>
            <a:pPr lvl="1"/>
            <a:r>
              <a:rPr lang="en-GB" sz="1600" dirty="0"/>
              <a:t>Mental Health First aid Course – 2 days in December2020/January 2021</a:t>
            </a:r>
          </a:p>
          <a:p>
            <a:pPr lvl="1"/>
            <a:r>
              <a:rPr lang="en-GB" sz="1600" dirty="0"/>
              <a:t>My Wellness Train the Trainer – 1 day in February/March 2021</a:t>
            </a:r>
          </a:p>
          <a:p>
            <a:r>
              <a:rPr lang="en-GB" dirty="0"/>
              <a:t>The programme was advertised widely to Kingston care workers and people were invited to apply. </a:t>
            </a:r>
          </a:p>
          <a:p>
            <a:r>
              <a:rPr lang="en-GB" dirty="0"/>
              <a:t>Upon full completion of the programme participants received</a:t>
            </a:r>
          </a:p>
          <a:p>
            <a:pPr lvl="1"/>
            <a:r>
              <a:rPr lang="en-GB" sz="1600" dirty="0"/>
              <a:t>A certificate in mental health awareness and first aid</a:t>
            </a:r>
          </a:p>
          <a:p>
            <a:pPr lvl="1"/>
            <a:r>
              <a:rPr lang="en-GB" sz="1600" dirty="0"/>
              <a:t>A certificate in wellness at work</a:t>
            </a:r>
          </a:p>
          <a:p>
            <a:pPr lvl="1"/>
            <a:r>
              <a:rPr lang="en-GB" sz="1600" dirty="0"/>
              <a:t>Awareness materials, manuals and resources for ongoing use.</a:t>
            </a:r>
          </a:p>
          <a:p>
            <a:endParaRPr lang="en-GB" dirty="0"/>
          </a:p>
        </p:txBody>
      </p:sp>
      <p:sp>
        <p:nvSpPr>
          <p:cNvPr id="5" name="TextBox 4">
            <a:extLst>
              <a:ext uri="{FF2B5EF4-FFF2-40B4-BE49-F238E27FC236}">
                <a16:creationId xmlns:a16="http://schemas.microsoft.com/office/drawing/2014/main" id="{C2A5C591-B99D-4591-B0F8-66760DC25E0C}"/>
              </a:ext>
            </a:extLst>
          </p:cNvPr>
          <p:cNvSpPr txBox="1"/>
          <p:nvPr/>
        </p:nvSpPr>
        <p:spPr>
          <a:xfrm>
            <a:off x="390525" y="6357938"/>
            <a:ext cx="4364528" cy="276999"/>
          </a:xfrm>
          <a:prstGeom prst="rect">
            <a:avLst/>
          </a:prstGeom>
          <a:noFill/>
        </p:spPr>
        <p:txBody>
          <a:bodyPr wrap="none" rtlCol="0">
            <a:spAutoFit/>
          </a:bodyPr>
          <a:lstStyle/>
          <a:p>
            <a:r>
              <a:rPr lang="en-GB" sz="1200" dirty="0"/>
              <a:t>* For full details of the programme please see the separate leaflet. </a:t>
            </a:r>
          </a:p>
        </p:txBody>
      </p:sp>
    </p:spTree>
    <p:extLst>
      <p:ext uri="{BB962C8B-B14F-4D97-AF65-F5344CB8AC3E}">
        <p14:creationId xmlns:p14="http://schemas.microsoft.com/office/powerpoint/2010/main" val="303540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2DE8-81F4-49EB-8202-D8FCDE22B120}"/>
              </a:ext>
            </a:extLst>
          </p:cNvPr>
          <p:cNvSpPr>
            <a:spLocks noGrp="1"/>
          </p:cNvSpPr>
          <p:nvPr>
            <p:ph type="title"/>
          </p:nvPr>
        </p:nvSpPr>
        <p:spPr/>
        <p:txBody>
          <a:bodyPr/>
          <a:lstStyle/>
          <a:p>
            <a:r>
              <a:rPr lang="en-GB" dirty="0"/>
              <a:t>Evaluation Approach </a:t>
            </a:r>
          </a:p>
        </p:txBody>
      </p:sp>
      <p:sp>
        <p:nvSpPr>
          <p:cNvPr id="3" name="Text Placeholder 2">
            <a:extLst>
              <a:ext uri="{FF2B5EF4-FFF2-40B4-BE49-F238E27FC236}">
                <a16:creationId xmlns:a16="http://schemas.microsoft.com/office/drawing/2014/main" id="{E0480278-9B21-4554-991E-F8513717B9CE}"/>
              </a:ext>
            </a:extLst>
          </p:cNvPr>
          <p:cNvSpPr>
            <a:spLocks noGrp="1"/>
          </p:cNvSpPr>
          <p:nvPr>
            <p:ph type="body" sz="quarter" idx="13"/>
          </p:nvPr>
        </p:nvSpPr>
        <p:spPr/>
        <p:txBody>
          <a:bodyPr numCol="1"/>
          <a:lstStyle/>
          <a:p>
            <a:r>
              <a:rPr lang="en-GB" sz="2000" dirty="0"/>
              <a:t>The Health Innovation Network (HIN) has been asked to undertake an evaluation of the programme to help assess the effectiveness of the programme and to inform future plans.</a:t>
            </a:r>
          </a:p>
          <a:p>
            <a:r>
              <a:rPr lang="en-GB" sz="2000" dirty="0"/>
              <a:t>Kingston Council asked participants to complete a wellbeing survey pre and post completion of the full programme. The results of this are included in the following slides. </a:t>
            </a:r>
          </a:p>
          <a:p>
            <a:pPr lvl="1"/>
            <a:r>
              <a:rPr lang="en-GB" sz="1600" dirty="0"/>
              <a:t>It should be noted that the first survey was done in December 2020 as the second wave of COVID was ramping up, and the second survey was done in March 2021 after a very difficult winter. </a:t>
            </a:r>
          </a:p>
          <a:p>
            <a:r>
              <a:rPr lang="en-GB" sz="2000" dirty="0"/>
              <a:t>Participants (the care workers) were also asked to complete an evaluation survey of the programme, key points from this are included below. </a:t>
            </a:r>
          </a:p>
          <a:p>
            <a:r>
              <a:rPr lang="en-GB" sz="2000" dirty="0"/>
              <a:t>The HIN facilitated an online discussion session with the 5 trainers who delivered the programme to get their feedback and the findings from this are given in the following slides. The structure used was the 4N Chart®, covering Nuggets, Niggles, Nice-Ifs and No-Nos. Nuggets and Niggles capture feedback on how the programme ran and Nice-Ifs and No-Nos capture recommendations for future programmes. </a:t>
            </a:r>
          </a:p>
          <a:p>
            <a:endParaRPr lang="en-GB" sz="2000" dirty="0"/>
          </a:p>
        </p:txBody>
      </p:sp>
      <p:sp>
        <p:nvSpPr>
          <p:cNvPr id="4" name="TextBox 3">
            <a:extLst>
              <a:ext uri="{FF2B5EF4-FFF2-40B4-BE49-F238E27FC236}">
                <a16:creationId xmlns:a16="http://schemas.microsoft.com/office/drawing/2014/main" id="{902D021C-0097-42E1-B498-D3CDB4C03459}"/>
              </a:ext>
            </a:extLst>
          </p:cNvPr>
          <p:cNvSpPr txBox="1"/>
          <p:nvPr/>
        </p:nvSpPr>
        <p:spPr>
          <a:xfrm>
            <a:off x="381000" y="6553200"/>
            <a:ext cx="2460930" cy="215444"/>
          </a:xfrm>
          <a:prstGeom prst="rect">
            <a:avLst/>
          </a:prstGeom>
          <a:noFill/>
        </p:spPr>
        <p:txBody>
          <a:bodyPr wrap="none" rtlCol="0">
            <a:spAutoFit/>
          </a:bodyPr>
          <a:lstStyle/>
          <a:p>
            <a:r>
              <a:rPr lang="en-GB" sz="800" dirty="0"/>
              <a:t>The 4N Chart is a registered trademark of </a:t>
            </a:r>
            <a:r>
              <a:rPr lang="en-GB" sz="800" dirty="0" err="1"/>
              <a:t>SAASoft</a:t>
            </a:r>
            <a:r>
              <a:rPr lang="en-GB" sz="800" dirty="0"/>
              <a:t> Ltd. </a:t>
            </a:r>
          </a:p>
        </p:txBody>
      </p:sp>
    </p:spTree>
    <p:extLst>
      <p:ext uri="{BB962C8B-B14F-4D97-AF65-F5344CB8AC3E}">
        <p14:creationId xmlns:p14="http://schemas.microsoft.com/office/powerpoint/2010/main" val="63393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D591092-3DFF-45FA-8873-1EEB37D2D125}"/>
              </a:ext>
            </a:extLst>
          </p:cNvPr>
          <p:cNvGraphicFramePr>
            <a:graphicFrameLocks noGrp="1"/>
          </p:cNvGraphicFramePr>
          <p:nvPr>
            <p:extLst>
              <p:ext uri="{D42A27DB-BD31-4B8C-83A1-F6EECF244321}">
                <p14:modId xmlns:p14="http://schemas.microsoft.com/office/powerpoint/2010/main" val="1448618432"/>
              </p:ext>
            </p:extLst>
          </p:nvPr>
        </p:nvGraphicFramePr>
        <p:xfrm>
          <a:off x="596451" y="1964759"/>
          <a:ext cx="10728000" cy="4026600"/>
        </p:xfrm>
        <a:graphic>
          <a:graphicData uri="http://schemas.openxmlformats.org/drawingml/2006/table">
            <a:tbl>
              <a:tblPr firstRow="1" bandRow="1">
                <a:solidFill>
                  <a:srgbClr val="F2F2F2">
                    <a:alpha val="30196"/>
                  </a:srgbClr>
                </a:solidFill>
                <a:tableStyleId>{5C22544A-7EE6-4342-B048-85BDC9FD1C3A}</a:tableStyleId>
              </a:tblPr>
              <a:tblGrid>
                <a:gridCol w="1287557">
                  <a:extLst>
                    <a:ext uri="{9D8B030D-6E8A-4147-A177-3AD203B41FA5}">
                      <a16:colId xmlns:a16="http://schemas.microsoft.com/office/drawing/2014/main" val="2269222963"/>
                    </a:ext>
                  </a:extLst>
                </a:gridCol>
                <a:gridCol w="1407925">
                  <a:extLst>
                    <a:ext uri="{9D8B030D-6E8A-4147-A177-3AD203B41FA5}">
                      <a16:colId xmlns:a16="http://schemas.microsoft.com/office/drawing/2014/main" val="661467624"/>
                    </a:ext>
                  </a:extLst>
                </a:gridCol>
                <a:gridCol w="1451538">
                  <a:extLst>
                    <a:ext uri="{9D8B030D-6E8A-4147-A177-3AD203B41FA5}">
                      <a16:colId xmlns:a16="http://schemas.microsoft.com/office/drawing/2014/main" val="1946726379"/>
                    </a:ext>
                  </a:extLst>
                </a:gridCol>
                <a:gridCol w="1266624">
                  <a:extLst>
                    <a:ext uri="{9D8B030D-6E8A-4147-A177-3AD203B41FA5}">
                      <a16:colId xmlns:a16="http://schemas.microsoft.com/office/drawing/2014/main" val="1974072774"/>
                    </a:ext>
                  </a:extLst>
                </a:gridCol>
                <a:gridCol w="1212546">
                  <a:extLst>
                    <a:ext uri="{9D8B030D-6E8A-4147-A177-3AD203B41FA5}">
                      <a16:colId xmlns:a16="http://schemas.microsoft.com/office/drawing/2014/main" val="3923652687"/>
                    </a:ext>
                  </a:extLst>
                </a:gridCol>
                <a:gridCol w="1125324">
                  <a:extLst>
                    <a:ext uri="{9D8B030D-6E8A-4147-A177-3AD203B41FA5}">
                      <a16:colId xmlns:a16="http://schemas.microsoft.com/office/drawing/2014/main" val="3393393005"/>
                    </a:ext>
                  </a:extLst>
                </a:gridCol>
                <a:gridCol w="1179400">
                  <a:extLst>
                    <a:ext uri="{9D8B030D-6E8A-4147-A177-3AD203B41FA5}">
                      <a16:colId xmlns:a16="http://schemas.microsoft.com/office/drawing/2014/main" val="1266426266"/>
                    </a:ext>
                  </a:extLst>
                </a:gridCol>
                <a:gridCol w="898543">
                  <a:extLst>
                    <a:ext uri="{9D8B030D-6E8A-4147-A177-3AD203B41FA5}">
                      <a16:colId xmlns:a16="http://schemas.microsoft.com/office/drawing/2014/main" val="140394281"/>
                    </a:ext>
                  </a:extLst>
                </a:gridCol>
                <a:gridCol w="898543">
                  <a:extLst>
                    <a:ext uri="{9D8B030D-6E8A-4147-A177-3AD203B41FA5}">
                      <a16:colId xmlns:a16="http://schemas.microsoft.com/office/drawing/2014/main" val="689684257"/>
                    </a:ext>
                  </a:extLst>
                </a:gridCol>
              </a:tblGrid>
              <a:tr h="2112041">
                <a:tc>
                  <a:txBody>
                    <a:bodyPr/>
                    <a:lstStyle/>
                    <a:p>
                      <a:pPr algn="l" fontAlgn="b"/>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400" b="0" u="none" strike="noStrike" cap="none" spc="0" dirty="0">
                          <a:solidFill>
                            <a:schemeClr val="bg1"/>
                          </a:solidFill>
                          <a:effectLst/>
                        </a:rPr>
                        <a:t>Pre Covid-19 did you feel stressed or anxious due to your work environment or pressures in your role?</a:t>
                      </a:r>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400" b="0" u="none" strike="noStrike" cap="none" spc="0" dirty="0">
                          <a:solidFill>
                            <a:schemeClr val="bg1"/>
                          </a:solidFill>
                          <a:effectLst/>
                        </a:rPr>
                        <a:t>Has Covid-19 increased your stress or anxiety levels in the workplace?</a:t>
                      </a:r>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400" b="0" u="none" strike="noStrike" cap="none" spc="0" dirty="0">
                          <a:solidFill>
                            <a:schemeClr val="bg1"/>
                          </a:solidFill>
                          <a:effectLst/>
                        </a:rPr>
                        <a:t>Has Covid-19 caused additional concerns in the workplace and impacted on your mood </a:t>
                      </a:r>
                      <a:r>
                        <a:rPr lang="en-GB" sz="1400" b="0" u="none" strike="noStrike" cap="none" spc="0" dirty="0" err="1">
                          <a:solidFill>
                            <a:schemeClr val="bg1"/>
                          </a:solidFill>
                          <a:effectLst/>
                        </a:rPr>
                        <a:t>eg.</a:t>
                      </a:r>
                      <a:r>
                        <a:rPr lang="en-GB" sz="1400" b="0" u="none" strike="noStrike" cap="none" spc="0" dirty="0">
                          <a:solidFill>
                            <a:schemeClr val="bg1"/>
                          </a:solidFill>
                          <a:effectLst/>
                        </a:rPr>
                        <a:t> low mood</a:t>
                      </a:r>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400" b="0" u="none" strike="noStrike" cap="none" spc="0" dirty="0">
                          <a:solidFill>
                            <a:schemeClr val="bg1"/>
                          </a:solidFill>
                          <a:effectLst/>
                        </a:rPr>
                        <a:t>Have you felt angry because things are out of your control during the Covid-19 pandemic?</a:t>
                      </a:r>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400" b="0" u="none" strike="noStrike" cap="none" spc="0" dirty="0">
                          <a:solidFill>
                            <a:schemeClr val="bg1"/>
                          </a:solidFill>
                          <a:effectLst/>
                        </a:rPr>
                        <a:t>Have the pressures and tasks been piling up so high that you can't overcome them?</a:t>
                      </a:r>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400" b="0" u="none" strike="noStrike" cap="none" spc="0" dirty="0">
                          <a:solidFill>
                            <a:schemeClr val="bg1"/>
                          </a:solidFill>
                          <a:effectLst/>
                        </a:rPr>
                        <a:t>Have you felt unsure about how to handle problems in your job?</a:t>
                      </a:r>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400" b="0" u="none" strike="noStrike" cap="none" spc="0" dirty="0">
                          <a:solidFill>
                            <a:schemeClr val="bg1"/>
                          </a:solidFill>
                          <a:effectLst/>
                        </a:rPr>
                        <a:t>Have you felt things are not going your way?</a:t>
                      </a:r>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GB" sz="1400" b="0" u="none" strike="noStrike" cap="none" spc="0" dirty="0">
                          <a:solidFill>
                            <a:schemeClr val="bg1"/>
                          </a:solidFill>
                          <a:effectLst/>
                        </a:rPr>
                        <a:t>Have you felt that you're not on top of things?</a:t>
                      </a:r>
                      <a:endParaRPr lang="en-GB" sz="1400" b="0" i="0" u="none" strike="noStrike" cap="none" spc="0" dirty="0">
                        <a:solidFill>
                          <a:schemeClr val="bg1"/>
                        </a:solidFill>
                        <a:effectLst/>
                        <a:latin typeface="Calibri" panose="020F0502020204030204" pitchFamily="34" charset="0"/>
                      </a:endParaRPr>
                    </a:p>
                  </a:txBody>
                  <a:tcPr marL="132782" marR="10640" marT="102140" marB="10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97427130"/>
                  </a:ext>
                </a:extLst>
              </a:tr>
              <a:tr h="627294">
                <a:tc>
                  <a:txBody>
                    <a:bodyPr/>
                    <a:lstStyle/>
                    <a:p>
                      <a:pPr algn="l" fontAlgn="b"/>
                      <a:r>
                        <a:rPr lang="en-GB" sz="1400" u="none" strike="noStrike" cap="none" spc="0" dirty="0">
                          <a:solidFill>
                            <a:schemeClr val="tx1"/>
                          </a:solidFill>
                          <a:effectLst/>
                        </a:rPr>
                        <a:t>Pre Programme Average (n=12)</a:t>
                      </a:r>
                    </a:p>
                    <a:p>
                      <a:pPr algn="l" fontAlgn="b"/>
                      <a:r>
                        <a:rPr lang="en-GB" sz="1400" b="0" i="0" u="none" strike="noStrike" cap="none" spc="0" dirty="0">
                          <a:solidFill>
                            <a:schemeClr val="tx1"/>
                          </a:solidFill>
                          <a:effectLst/>
                          <a:latin typeface="Calibri" panose="020F0502020204030204" pitchFamily="34" charset="0"/>
                        </a:rPr>
                        <a:t>December2020</a:t>
                      </a: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u="none" strike="noStrike" cap="none" spc="0" dirty="0">
                          <a:solidFill>
                            <a:schemeClr val="tx1"/>
                          </a:solidFill>
                          <a:effectLst/>
                        </a:rPr>
                        <a:t>2.6</a:t>
                      </a:r>
                      <a:endParaRPr lang="en-GB" sz="1400" b="0" i="0" u="none" strike="noStrike" cap="none" spc="0" dirty="0">
                        <a:solidFill>
                          <a:schemeClr val="tx1"/>
                        </a:solidFill>
                        <a:effectLst/>
                        <a:latin typeface="Calibri" panose="020F0502020204030204" pitchFamily="34" charset="0"/>
                      </a:endParaRP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u="none" strike="noStrike" cap="none" spc="0">
                          <a:solidFill>
                            <a:schemeClr val="tx1"/>
                          </a:solidFill>
                          <a:effectLst/>
                        </a:rPr>
                        <a:t>3.2</a:t>
                      </a:r>
                      <a:endParaRPr lang="en-GB" sz="1400" b="0" i="0" u="none" strike="noStrike" cap="none" spc="0">
                        <a:solidFill>
                          <a:schemeClr val="tx1"/>
                        </a:solidFill>
                        <a:effectLst/>
                        <a:latin typeface="Calibri" panose="020F0502020204030204" pitchFamily="34" charset="0"/>
                      </a:endParaRP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u="none" strike="noStrike" cap="none" spc="0" dirty="0">
                          <a:solidFill>
                            <a:schemeClr val="tx1"/>
                          </a:solidFill>
                          <a:effectLst/>
                        </a:rPr>
                        <a:t>2.3</a:t>
                      </a:r>
                      <a:endParaRPr lang="en-GB" sz="1400" b="0" i="0" u="none" strike="noStrike" cap="none" spc="0" dirty="0">
                        <a:solidFill>
                          <a:schemeClr val="tx1"/>
                        </a:solidFill>
                        <a:effectLst/>
                        <a:latin typeface="Calibri" panose="020F0502020204030204" pitchFamily="34" charset="0"/>
                      </a:endParaRP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u="none" strike="noStrike" cap="none" spc="0">
                          <a:solidFill>
                            <a:schemeClr val="tx1"/>
                          </a:solidFill>
                          <a:effectLst/>
                        </a:rPr>
                        <a:t>2.0</a:t>
                      </a:r>
                      <a:endParaRPr lang="en-GB" sz="1400" b="0" i="0" u="none" strike="noStrike" cap="none" spc="0">
                        <a:solidFill>
                          <a:schemeClr val="tx1"/>
                        </a:solidFill>
                        <a:effectLst/>
                        <a:latin typeface="Calibri" panose="020F0502020204030204" pitchFamily="34" charset="0"/>
                      </a:endParaRP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u="none" strike="noStrike" cap="none" spc="0">
                          <a:solidFill>
                            <a:schemeClr val="tx1"/>
                          </a:solidFill>
                          <a:effectLst/>
                        </a:rPr>
                        <a:t>1.7</a:t>
                      </a:r>
                      <a:endParaRPr lang="en-GB" sz="1400" b="0" i="0" u="none" strike="noStrike" cap="none" spc="0">
                        <a:solidFill>
                          <a:schemeClr val="tx1"/>
                        </a:solidFill>
                        <a:effectLst/>
                        <a:latin typeface="Calibri" panose="020F0502020204030204" pitchFamily="34" charset="0"/>
                      </a:endParaRP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u="none" strike="noStrike" cap="none" spc="0">
                          <a:solidFill>
                            <a:schemeClr val="tx1"/>
                          </a:solidFill>
                          <a:effectLst/>
                        </a:rPr>
                        <a:t>2.0</a:t>
                      </a:r>
                      <a:endParaRPr lang="en-GB" sz="1400" b="0" i="0" u="none" strike="noStrike" cap="none" spc="0">
                        <a:solidFill>
                          <a:schemeClr val="tx1"/>
                        </a:solidFill>
                        <a:effectLst/>
                        <a:latin typeface="Calibri" panose="020F0502020204030204" pitchFamily="34" charset="0"/>
                      </a:endParaRP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u="none" strike="noStrike" cap="none" spc="0">
                          <a:solidFill>
                            <a:schemeClr val="tx1"/>
                          </a:solidFill>
                          <a:effectLst/>
                        </a:rPr>
                        <a:t>1.8</a:t>
                      </a:r>
                      <a:endParaRPr lang="en-GB" sz="1400" b="0" i="0" u="none" strike="noStrike" cap="none" spc="0">
                        <a:solidFill>
                          <a:schemeClr val="tx1"/>
                        </a:solidFill>
                        <a:effectLst/>
                        <a:latin typeface="Calibri" panose="020F0502020204030204" pitchFamily="34" charset="0"/>
                      </a:endParaRP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u="none" strike="noStrike" cap="none" spc="0" dirty="0">
                          <a:solidFill>
                            <a:schemeClr val="tx1"/>
                          </a:solidFill>
                          <a:effectLst/>
                        </a:rPr>
                        <a:t>1.7</a:t>
                      </a:r>
                      <a:endParaRPr lang="en-GB" sz="1400" b="0" i="0" u="none" strike="noStrike" cap="none" spc="0" dirty="0">
                        <a:solidFill>
                          <a:schemeClr val="tx1"/>
                        </a:solidFill>
                        <a:effectLst/>
                        <a:latin typeface="Calibri" panose="020F0502020204030204" pitchFamily="34" charset="0"/>
                      </a:endParaRP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extLst>
                  <a:ext uri="{0D108BD9-81ED-4DB2-BD59-A6C34878D82A}">
                    <a16:rowId xmlns:a16="http://schemas.microsoft.com/office/drawing/2014/main" val="259403767"/>
                  </a:ext>
                </a:extLst>
              </a:tr>
              <a:tr h="839400">
                <a:tc>
                  <a:txBody>
                    <a:bodyPr/>
                    <a:lstStyle/>
                    <a:p>
                      <a:pPr algn="l" fontAlgn="b"/>
                      <a:r>
                        <a:rPr lang="en-GB" sz="1400" b="0" i="0" u="none" strike="noStrike" cap="none" spc="0" dirty="0">
                          <a:solidFill>
                            <a:schemeClr val="tx1"/>
                          </a:solidFill>
                          <a:effectLst/>
                          <a:latin typeface="Calibri" panose="020F0502020204030204" pitchFamily="34" charset="0"/>
                        </a:rPr>
                        <a:t>Post Programme Average (n=11</a:t>
                      </a:r>
                    </a:p>
                    <a:p>
                      <a:pPr algn="l" fontAlgn="b"/>
                      <a:r>
                        <a:rPr lang="en-GB" sz="1400" b="0" i="0" u="none" strike="noStrike" cap="none" spc="0" dirty="0">
                          <a:solidFill>
                            <a:schemeClr val="tx1"/>
                          </a:solidFill>
                          <a:effectLst/>
                          <a:latin typeface="Calibri" panose="020F0502020204030204" pitchFamily="34" charset="0"/>
                        </a:rPr>
                        <a:t>March 2020</a:t>
                      </a:r>
                    </a:p>
                  </a:txBody>
                  <a:tcPr marL="132782" marR="10640" marT="102140" marB="1021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b="0" i="0" u="none" strike="noStrike" dirty="0">
                          <a:solidFill>
                            <a:srgbClr val="000000"/>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b="0" i="0" u="none" strike="noStrike" dirty="0">
                          <a:solidFill>
                            <a:srgbClr val="000000"/>
                          </a:solidFill>
                          <a:effectLst/>
                          <a:latin typeface="+mn-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b="0" i="0" u="none" strike="noStrike" dirty="0">
                          <a:solidFill>
                            <a:srgbClr val="000000"/>
                          </a:solidFill>
                          <a:effectLst/>
                          <a:latin typeface="+mn-lt"/>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b="0" i="0" u="none" strike="noStrike" dirty="0">
                          <a:solidFill>
                            <a:srgbClr val="000000"/>
                          </a:solidFill>
                          <a:effectLst/>
                          <a:latin typeface="+mn-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b="0" i="0" u="none" strike="noStrike" dirty="0">
                          <a:solidFill>
                            <a:srgbClr val="000000"/>
                          </a:solidFill>
                          <a:effectLst/>
                          <a:latin typeface="+mn-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b="0" i="0" u="none" strike="noStrike" dirty="0">
                          <a:solidFill>
                            <a:srgbClr val="000000"/>
                          </a:solidFill>
                          <a:effectLst/>
                          <a:latin typeface="+mn-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b="0" i="0" u="none" strike="noStrike" dirty="0">
                          <a:solidFill>
                            <a:srgbClr val="000000"/>
                          </a:solidFill>
                          <a:effectLst/>
                          <a:latin typeface="+mn-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ctr" fontAlgn="b"/>
                      <a:r>
                        <a:rPr lang="en-GB" sz="1400" b="0" i="0" u="none" strike="noStrike" dirty="0">
                          <a:solidFill>
                            <a:srgbClr val="000000"/>
                          </a:solidFill>
                          <a:effectLst/>
                          <a:latin typeface="+mn-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extLst>
                  <a:ext uri="{0D108BD9-81ED-4DB2-BD59-A6C34878D82A}">
                    <a16:rowId xmlns:a16="http://schemas.microsoft.com/office/drawing/2014/main" val="234602004"/>
                  </a:ext>
                </a:extLst>
              </a:tr>
            </a:tbl>
          </a:graphicData>
        </a:graphic>
      </p:graphicFrame>
      <p:sp>
        <p:nvSpPr>
          <p:cNvPr id="8" name="Title 1">
            <a:extLst>
              <a:ext uri="{FF2B5EF4-FFF2-40B4-BE49-F238E27FC236}">
                <a16:creationId xmlns:a16="http://schemas.microsoft.com/office/drawing/2014/main" id="{B3F3A456-A426-4943-81A9-AC3F026C9517}"/>
              </a:ext>
            </a:extLst>
          </p:cNvPr>
          <p:cNvSpPr>
            <a:spLocks noGrp="1"/>
          </p:cNvSpPr>
          <p:nvPr>
            <p:ph type="title"/>
          </p:nvPr>
        </p:nvSpPr>
        <p:spPr>
          <a:xfrm>
            <a:off x="596451" y="294640"/>
            <a:ext cx="10927191" cy="900000"/>
          </a:xfrm>
        </p:spPr>
        <p:txBody>
          <a:bodyPr>
            <a:normAutofit fontScale="90000"/>
          </a:bodyPr>
          <a:lstStyle/>
          <a:p>
            <a:r>
              <a:rPr lang="en-GB" sz="2400" dirty="0"/>
              <a:t>Pre and post attendance wellbeing survey results</a:t>
            </a:r>
            <a:br>
              <a:rPr lang="en-GB" sz="1800" dirty="0"/>
            </a:br>
            <a:r>
              <a:rPr lang="en-GB" sz="1800" dirty="0"/>
              <a:t>These two surveys were undertaken in December 2020 and March 2021 and due to the  significant changes in the external environment it is not possible to make direct comparisons.  The post attendance results would indicate that, not surprisingly, staff are more stressed after the difficult months of  the second wave of COVID. However after the programme participants felt that they understood how to look after their own wellbeing and spot signs of anxiety, stress and other related mental health conditions.   See Q2 responses in programme evaluation on slide 7.</a:t>
            </a:r>
          </a:p>
        </p:txBody>
      </p:sp>
      <p:sp>
        <p:nvSpPr>
          <p:cNvPr id="9" name="TextBox 8">
            <a:extLst>
              <a:ext uri="{FF2B5EF4-FFF2-40B4-BE49-F238E27FC236}">
                <a16:creationId xmlns:a16="http://schemas.microsoft.com/office/drawing/2014/main" id="{E9DAEC74-5505-4C90-8D46-7AE4F0AF1ACB}"/>
              </a:ext>
            </a:extLst>
          </p:cNvPr>
          <p:cNvSpPr txBox="1"/>
          <p:nvPr/>
        </p:nvSpPr>
        <p:spPr>
          <a:xfrm>
            <a:off x="596452" y="6357938"/>
            <a:ext cx="4687373" cy="369332"/>
          </a:xfrm>
          <a:prstGeom prst="rect">
            <a:avLst/>
          </a:prstGeom>
          <a:noFill/>
        </p:spPr>
        <p:txBody>
          <a:bodyPr wrap="none" rtlCol="0">
            <a:spAutoFit/>
          </a:bodyPr>
          <a:lstStyle/>
          <a:p>
            <a:r>
              <a:rPr lang="en-GB" dirty="0"/>
              <a:t>Score range 1 = Never through to 5 = Very Often</a:t>
            </a:r>
          </a:p>
        </p:txBody>
      </p:sp>
    </p:spTree>
    <p:extLst>
      <p:ext uri="{BB962C8B-B14F-4D97-AF65-F5344CB8AC3E}">
        <p14:creationId xmlns:p14="http://schemas.microsoft.com/office/powerpoint/2010/main" val="15493096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3487-8382-4A08-A3B4-13E5D9B3B5B0}"/>
              </a:ext>
            </a:extLst>
          </p:cNvPr>
          <p:cNvSpPr>
            <a:spLocks noGrp="1"/>
          </p:cNvSpPr>
          <p:nvPr>
            <p:ph type="title"/>
          </p:nvPr>
        </p:nvSpPr>
        <p:spPr>
          <a:xfrm>
            <a:off x="548827" y="130730"/>
            <a:ext cx="10107652" cy="900000"/>
          </a:xfrm>
        </p:spPr>
        <p:txBody>
          <a:bodyPr>
            <a:normAutofit fontScale="90000"/>
          </a:bodyPr>
          <a:lstStyle/>
          <a:p>
            <a:r>
              <a:rPr lang="en-GB" dirty="0"/>
              <a:t>Pre and Post Survey Perceived Stress Scales</a:t>
            </a:r>
            <a:br>
              <a:rPr lang="en-GB" dirty="0"/>
            </a:br>
            <a:r>
              <a:rPr lang="en-GB" sz="1800" dirty="0"/>
              <a:t>The scores given to the questions in the survey were totally and these totals were categorised to give an indication of perceived stress. The table below shows the number of participants in each category pre and post attendance.  As before the exceptional situation of the second wave of COVID19 should be noted and means that direct comparisons cannot be made.  </a:t>
            </a:r>
          </a:p>
        </p:txBody>
      </p:sp>
      <p:graphicFrame>
        <p:nvGraphicFramePr>
          <p:cNvPr id="6" name="Table 6">
            <a:extLst>
              <a:ext uri="{FF2B5EF4-FFF2-40B4-BE49-F238E27FC236}">
                <a16:creationId xmlns:a16="http://schemas.microsoft.com/office/drawing/2014/main" id="{6DB5CEF0-9C73-44B1-A7F4-620C7D00528B}"/>
              </a:ext>
            </a:extLst>
          </p:cNvPr>
          <p:cNvGraphicFramePr>
            <a:graphicFrameLocks noGrp="1"/>
          </p:cNvGraphicFramePr>
          <p:nvPr>
            <p:extLst>
              <p:ext uri="{D42A27DB-BD31-4B8C-83A1-F6EECF244321}">
                <p14:modId xmlns:p14="http://schemas.microsoft.com/office/powerpoint/2010/main" val="2125927277"/>
              </p:ext>
            </p:extLst>
          </p:nvPr>
        </p:nvGraphicFramePr>
        <p:xfrm>
          <a:off x="1195753" y="1493853"/>
          <a:ext cx="9967547" cy="4455160"/>
        </p:xfrm>
        <a:graphic>
          <a:graphicData uri="http://schemas.openxmlformats.org/drawingml/2006/table">
            <a:tbl>
              <a:tblPr firstRow="1" bandRow="1">
                <a:tableStyleId>{5C22544A-7EE6-4342-B048-85BDC9FD1C3A}</a:tableStyleId>
              </a:tblPr>
              <a:tblGrid>
                <a:gridCol w="7072228">
                  <a:extLst>
                    <a:ext uri="{9D8B030D-6E8A-4147-A177-3AD203B41FA5}">
                      <a16:colId xmlns:a16="http://schemas.microsoft.com/office/drawing/2014/main" val="3874080874"/>
                    </a:ext>
                  </a:extLst>
                </a:gridCol>
                <a:gridCol w="1425048">
                  <a:extLst>
                    <a:ext uri="{9D8B030D-6E8A-4147-A177-3AD203B41FA5}">
                      <a16:colId xmlns:a16="http://schemas.microsoft.com/office/drawing/2014/main" val="444559792"/>
                    </a:ext>
                  </a:extLst>
                </a:gridCol>
                <a:gridCol w="1470271">
                  <a:extLst>
                    <a:ext uri="{9D8B030D-6E8A-4147-A177-3AD203B41FA5}">
                      <a16:colId xmlns:a16="http://schemas.microsoft.com/office/drawing/2014/main" val="3231899481"/>
                    </a:ext>
                  </a:extLst>
                </a:gridCol>
              </a:tblGrid>
              <a:tr h="370840">
                <a:tc>
                  <a:txBody>
                    <a:bodyPr/>
                    <a:lstStyle/>
                    <a:p>
                      <a:r>
                        <a:rPr lang="en-GB" sz="1600" dirty="0"/>
                        <a:t>Survey Score Totals</a:t>
                      </a:r>
                    </a:p>
                  </a:txBody>
                  <a:tcPr anchor="ctr"/>
                </a:tc>
                <a:tc>
                  <a:txBody>
                    <a:bodyPr/>
                    <a:lstStyle/>
                    <a:p>
                      <a:r>
                        <a:rPr lang="en-GB" sz="1400" dirty="0"/>
                        <a:t># of Participants Pre-programme survey December 2020</a:t>
                      </a:r>
                    </a:p>
                  </a:txBody>
                  <a:tcPr/>
                </a:tc>
                <a:tc>
                  <a:txBody>
                    <a:bodyPr/>
                    <a:lstStyle/>
                    <a:p>
                      <a:r>
                        <a:rPr lang="en-GB" sz="1400" dirty="0"/>
                        <a:t># of Participants Post-programme survey</a:t>
                      </a:r>
                    </a:p>
                    <a:p>
                      <a:r>
                        <a:rPr lang="en-GB" sz="1400" dirty="0"/>
                        <a:t>March 2021</a:t>
                      </a:r>
                    </a:p>
                  </a:txBody>
                  <a:tcPr/>
                </a:tc>
                <a:extLst>
                  <a:ext uri="{0D108BD9-81ED-4DB2-BD59-A6C34878D82A}">
                    <a16:rowId xmlns:a16="http://schemas.microsoft.com/office/drawing/2014/main" val="1936899753"/>
                  </a:ext>
                </a:extLst>
              </a:tr>
              <a:tr h="370840">
                <a:tc>
                  <a:txBody>
                    <a:bodyPr/>
                    <a:lstStyle/>
                    <a:p>
                      <a:r>
                        <a:rPr lang="en-GB" sz="1400" dirty="0">
                          <a:effectLst/>
                          <a:latin typeface="Calibri" panose="020F0502020204030204" pitchFamily="34" charset="0"/>
                          <a:ea typeface="Times New Roman" panose="02020603050405020304" pitchFamily="18" charset="0"/>
                        </a:rPr>
                        <a:t>0-10 You feel able to cope with pressure at work – you may be practicing resilient behaviours already. </a:t>
                      </a:r>
                      <a:endParaRPr lang="en-GB" sz="1400" dirty="0">
                        <a:effectLst/>
                        <a:latin typeface="Calibri" panose="020F0502020204030204" pitchFamily="34" charset="0"/>
                        <a:ea typeface="Calibri" panose="020F0502020204030204" pitchFamily="34" charset="0"/>
                      </a:endParaRPr>
                    </a:p>
                    <a:p>
                      <a:endParaRPr lang="en-GB" sz="1400" dirty="0"/>
                    </a:p>
                  </a:txBody>
                  <a:tcPr/>
                </a:tc>
                <a:tc>
                  <a:txBody>
                    <a:bodyPr/>
                    <a:lstStyle/>
                    <a:p>
                      <a:pPr algn="ctr"/>
                      <a:r>
                        <a:rPr lang="en-GB" sz="1400" dirty="0"/>
                        <a:t>1</a:t>
                      </a:r>
                    </a:p>
                  </a:txBody>
                  <a:tcPr anchor="ctr"/>
                </a:tc>
                <a:tc>
                  <a:txBody>
                    <a:bodyPr/>
                    <a:lstStyle/>
                    <a:p>
                      <a:pPr algn="ctr"/>
                      <a:r>
                        <a:rPr lang="en-GB" sz="1400" dirty="0"/>
                        <a:t>1</a:t>
                      </a:r>
                    </a:p>
                  </a:txBody>
                  <a:tcPr anchor="ctr"/>
                </a:tc>
                <a:extLst>
                  <a:ext uri="{0D108BD9-81ED-4DB2-BD59-A6C34878D82A}">
                    <a16:rowId xmlns:a16="http://schemas.microsoft.com/office/drawing/2014/main" val="2629697637"/>
                  </a:ext>
                </a:extLst>
              </a:tr>
              <a:tr h="370840">
                <a:tc>
                  <a:txBody>
                    <a:bodyPr/>
                    <a:lstStyle/>
                    <a:p>
                      <a:r>
                        <a:rPr lang="en-GB" sz="1400" dirty="0">
                          <a:effectLst/>
                          <a:latin typeface="Calibri" panose="020F0502020204030204" pitchFamily="34" charset="0"/>
                          <a:ea typeface="Times New Roman" panose="02020603050405020304" pitchFamily="18" charset="0"/>
                        </a:rPr>
                        <a:t>11-14 You’re coping with pressure at work most, but not all, of the time – start developing your resilience now. </a:t>
                      </a:r>
                      <a:br>
                        <a:rPr lang="en-GB" sz="1400" dirty="0">
                          <a:effectLst/>
                          <a:latin typeface="Calibri" panose="020F0502020204030204" pitchFamily="34" charset="0"/>
                          <a:ea typeface="Times New Roman" panose="02020603050405020304" pitchFamily="18" charset="0"/>
                        </a:rPr>
                      </a:br>
                      <a:endParaRPr lang="en-GB" sz="1400" dirty="0"/>
                    </a:p>
                  </a:txBody>
                  <a:tcPr/>
                </a:tc>
                <a:tc>
                  <a:txBody>
                    <a:bodyPr/>
                    <a:lstStyle/>
                    <a:p>
                      <a:pPr algn="ctr"/>
                      <a:r>
                        <a:rPr lang="en-GB" sz="1400" dirty="0"/>
                        <a:t>6</a:t>
                      </a:r>
                    </a:p>
                  </a:txBody>
                  <a:tcPr anchor="ctr"/>
                </a:tc>
                <a:tc>
                  <a:txBody>
                    <a:bodyPr/>
                    <a:lstStyle/>
                    <a:p>
                      <a:pPr algn="ctr"/>
                      <a:r>
                        <a:rPr lang="en-GB" sz="1400" dirty="0"/>
                        <a:t>1</a:t>
                      </a:r>
                    </a:p>
                  </a:txBody>
                  <a:tcPr anchor="ctr"/>
                </a:tc>
                <a:extLst>
                  <a:ext uri="{0D108BD9-81ED-4DB2-BD59-A6C34878D82A}">
                    <a16:rowId xmlns:a16="http://schemas.microsoft.com/office/drawing/2014/main" val="3369280841"/>
                  </a:ext>
                </a:extLst>
              </a:tr>
              <a:tr h="370840">
                <a:tc>
                  <a:txBody>
                    <a:bodyPr/>
                    <a:lstStyle/>
                    <a:p>
                      <a:r>
                        <a:rPr lang="en-GB" sz="1400" dirty="0">
                          <a:effectLst/>
                          <a:latin typeface="Calibri" panose="020F0502020204030204" pitchFamily="34" charset="0"/>
                          <a:ea typeface="Times New Roman" panose="02020603050405020304" pitchFamily="18" charset="0"/>
                        </a:rPr>
                        <a:t>15 -18 You’re only coping with pressure at work some of the time – this may be affecting your judgement, behaviour and relationships at work; over time, feeling like this may start to affect your health. </a:t>
                      </a:r>
                      <a:br>
                        <a:rPr lang="en-GB" sz="1400" dirty="0">
                          <a:effectLst/>
                          <a:latin typeface="Calibri" panose="020F0502020204030204" pitchFamily="34" charset="0"/>
                          <a:ea typeface="Times New Roman" panose="02020603050405020304" pitchFamily="18" charset="0"/>
                        </a:rPr>
                      </a:br>
                      <a:endParaRPr lang="en-GB" sz="1400" dirty="0"/>
                    </a:p>
                  </a:txBody>
                  <a:tcPr/>
                </a:tc>
                <a:tc>
                  <a:txBody>
                    <a:bodyPr/>
                    <a:lstStyle/>
                    <a:p>
                      <a:pPr algn="ctr"/>
                      <a:r>
                        <a:rPr lang="en-GB" sz="1400" dirty="0"/>
                        <a:t>1</a:t>
                      </a:r>
                    </a:p>
                  </a:txBody>
                  <a:tcPr anchor="ctr"/>
                </a:tc>
                <a:tc>
                  <a:txBody>
                    <a:bodyPr/>
                    <a:lstStyle/>
                    <a:p>
                      <a:pPr algn="ctr"/>
                      <a:r>
                        <a:rPr lang="en-GB" sz="1400" dirty="0"/>
                        <a:t>3</a:t>
                      </a:r>
                    </a:p>
                  </a:txBody>
                  <a:tcPr anchor="ctr"/>
                </a:tc>
                <a:extLst>
                  <a:ext uri="{0D108BD9-81ED-4DB2-BD59-A6C34878D82A}">
                    <a16:rowId xmlns:a16="http://schemas.microsoft.com/office/drawing/2014/main" val="1912453130"/>
                  </a:ext>
                </a:extLst>
              </a:tr>
              <a:tr h="370840">
                <a:tc>
                  <a:txBody>
                    <a:bodyPr/>
                    <a:lstStyle/>
                    <a:p>
                      <a:r>
                        <a:rPr lang="en-GB" sz="1400" dirty="0">
                          <a:effectLst/>
                          <a:latin typeface="Calibri" panose="020F0502020204030204" pitchFamily="34" charset="0"/>
                          <a:ea typeface="Times New Roman" panose="02020603050405020304" pitchFamily="18" charset="0"/>
                        </a:rPr>
                        <a:t>19+ You feel overwhelmed by pressure at work – feeling like this will affect your judgement, behaviour and relationships at work, and is likely to damage your health. If you’re worried about your health, see a Doctor. Please note this questionnaire is not a professional diagnosis. </a:t>
                      </a:r>
                      <a:endParaRPr lang="en-GB" sz="1400" dirty="0"/>
                    </a:p>
                  </a:txBody>
                  <a:tcPr/>
                </a:tc>
                <a:tc>
                  <a:txBody>
                    <a:bodyPr/>
                    <a:lstStyle/>
                    <a:p>
                      <a:pPr algn="ctr"/>
                      <a:r>
                        <a:rPr lang="en-GB" sz="1400" dirty="0"/>
                        <a:t>4</a:t>
                      </a:r>
                    </a:p>
                  </a:txBody>
                  <a:tcPr anchor="ctr"/>
                </a:tc>
                <a:tc>
                  <a:txBody>
                    <a:bodyPr/>
                    <a:lstStyle/>
                    <a:p>
                      <a:pPr algn="ctr"/>
                      <a:r>
                        <a:rPr lang="en-GB" sz="1400" dirty="0"/>
                        <a:t>6</a:t>
                      </a:r>
                    </a:p>
                  </a:txBody>
                  <a:tcPr anchor="ctr"/>
                </a:tc>
                <a:extLst>
                  <a:ext uri="{0D108BD9-81ED-4DB2-BD59-A6C34878D82A}">
                    <a16:rowId xmlns:a16="http://schemas.microsoft.com/office/drawing/2014/main" val="4270829280"/>
                  </a:ext>
                </a:extLst>
              </a:tr>
              <a:tr h="370840">
                <a:tc>
                  <a:txBody>
                    <a:bodyPr/>
                    <a:lstStyle/>
                    <a:p>
                      <a:pPr algn="r"/>
                      <a:r>
                        <a:rPr lang="en-GB" sz="1400" dirty="0"/>
                        <a:t>Total</a:t>
                      </a:r>
                    </a:p>
                  </a:txBody>
                  <a:tcPr/>
                </a:tc>
                <a:tc>
                  <a:txBody>
                    <a:bodyPr/>
                    <a:lstStyle/>
                    <a:p>
                      <a:pPr algn="ctr"/>
                      <a:r>
                        <a:rPr lang="en-GB" sz="1400" dirty="0"/>
                        <a:t>12</a:t>
                      </a:r>
                    </a:p>
                  </a:txBody>
                  <a:tcPr anchor="ctr"/>
                </a:tc>
                <a:tc>
                  <a:txBody>
                    <a:bodyPr/>
                    <a:lstStyle/>
                    <a:p>
                      <a:pPr algn="ctr"/>
                      <a:r>
                        <a:rPr lang="en-GB" sz="1400" dirty="0"/>
                        <a:t>11</a:t>
                      </a:r>
                    </a:p>
                  </a:txBody>
                  <a:tcPr anchor="ctr"/>
                </a:tc>
                <a:extLst>
                  <a:ext uri="{0D108BD9-81ED-4DB2-BD59-A6C34878D82A}">
                    <a16:rowId xmlns:a16="http://schemas.microsoft.com/office/drawing/2014/main" val="135164419"/>
                  </a:ext>
                </a:extLst>
              </a:tr>
            </a:tbl>
          </a:graphicData>
        </a:graphic>
      </p:graphicFrame>
      <p:sp>
        <p:nvSpPr>
          <p:cNvPr id="7" name="TextBox 6">
            <a:extLst>
              <a:ext uri="{FF2B5EF4-FFF2-40B4-BE49-F238E27FC236}">
                <a16:creationId xmlns:a16="http://schemas.microsoft.com/office/drawing/2014/main" id="{66879AC7-B40B-4711-AB0D-CFDFF1DBD8DA}"/>
              </a:ext>
            </a:extLst>
          </p:cNvPr>
          <p:cNvSpPr txBox="1"/>
          <p:nvPr/>
        </p:nvSpPr>
        <p:spPr>
          <a:xfrm>
            <a:off x="304800" y="6357938"/>
            <a:ext cx="9831217" cy="369332"/>
          </a:xfrm>
          <a:prstGeom prst="rect">
            <a:avLst/>
          </a:prstGeom>
          <a:noFill/>
        </p:spPr>
        <p:txBody>
          <a:bodyPr wrap="none" rtlCol="0">
            <a:spAutoFit/>
          </a:bodyPr>
          <a:lstStyle/>
          <a:p>
            <a:r>
              <a:rPr lang="en-GB" sz="1800" dirty="0">
                <a:effectLst/>
                <a:latin typeface="Calibri" panose="020F0502020204030204" pitchFamily="34" charset="0"/>
                <a:ea typeface="Times New Roman" panose="02020603050405020304" pitchFamily="18" charset="0"/>
              </a:rPr>
              <a:t>*Adapted from the Perceived Stress Scale developed by Dr Sheldon Cohen, Carnegie Mellon University.</a:t>
            </a:r>
            <a:endParaRPr lang="en-GB" dirty="0"/>
          </a:p>
        </p:txBody>
      </p:sp>
    </p:spTree>
    <p:extLst>
      <p:ext uri="{BB962C8B-B14F-4D97-AF65-F5344CB8AC3E}">
        <p14:creationId xmlns:p14="http://schemas.microsoft.com/office/powerpoint/2010/main" val="212956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F926-855E-4E75-AA9D-7665A66BE5D6}"/>
              </a:ext>
            </a:extLst>
          </p:cNvPr>
          <p:cNvSpPr>
            <a:spLocks noGrp="1"/>
          </p:cNvSpPr>
          <p:nvPr>
            <p:ph type="title"/>
          </p:nvPr>
        </p:nvSpPr>
        <p:spPr>
          <a:xfrm>
            <a:off x="497300" y="286438"/>
            <a:ext cx="10107652" cy="900000"/>
          </a:xfrm>
        </p:spPr>
        <p:txBody>
          <a:bodyPr>
            <a:normAutofit fontScale="90000"/>
          </a:bodyPr>
          <a:lstStyle/>
          <a:p>
            <a:r>
              <a:rPr lang="en-GB" dirty="0"/>
              <a:t>Comments from pre and post surveys</a:t>
            </a:r>
            <a:br>
              <a:rPr lang="en-GB" dirty="0"/>
            </a:br>
            <a:r>
              <a:rPr lang="en-GB" sz="1800" dirty="0"/>
              <a:t>Participants were given the opportunity to record additional comments, a total of 3 comments were recorded, 1 pre course and 2 post course.</a:t>
            </a:r>
          </a:p>
        </p:txBody>
      </p:sp>
      <p:sp>
        <p:nvSpPr>
          <p:cNvPr id="3" name="Text Placeholder 2">
            <a:extLst>
              <a:ext uri="{FF2B5EF4-FFF2-40B4-BE49-F238E27FC236}">
                <a16:creationId xmlns:a16="http://schemas.microsoft.com/office/drawing/2014/main" id="{7428B780-3A54-4A63-B77A-9431836CF45D}"/>
              </a:ext>
            </a:extLst>
          </p:cNvPr>
          <p:cNvSpPr>
            <a:spLocks noGrp="1"/>
          </p:cNvSpPr>
          <p:nvPr>
            <p:ph type="body" sz="quarter" idx="13"/>
          </p:nvPr>
        </p:nvSpPr>
        <p:spPr>
          <a:xfrm>
            <a:off x="596900" y="2105056"/>
            <a:ext cx="5032719" cy="4619594"/>
          </a:xfrm>
        </p:spPr>
        <p:txBody>
          <a:bodyPr numCol="1"/>
          <a:lstStyle/>
          <a:p>
            <a:r>
              <a:rPr lang="en-GB" dirty="0"/>
              <a:t>I believe that we all have to learn how to live with it [Covid] as it form part of the life routines now. Once people start having the vaccine and continue maintaining the good practice of infection control, I sincerely believe that we will slowly get back to normally. The training and support we are receiving from the council is amazing and  thus, will make people mentally stronger in their daily routine. </a:t>
            </a:r>
          </a:p>
          <a:p>
            <a:endParaRPr lang="en-GB" dirty="0"/>
          </a:p>
          <a:p>
            <a:endParaRPr lang="en-GB" dirty="0"/>
          </a:p>
          <a:p>
            <a:endParaRPr lang="en-GB" dirty="0"/>
          </a:p>
        </p:txBody>
      </p:sp>
      <p:sp>
        <p:nvSpPr>
          <p:cNvPr id="4" name="TextBox 3">
            <a:extLst>
              <a:ext uri="{FF2B5EF4-FFF2-40B4-BE49-F238E27FC236}">
                <a16:creationId xmlns:a16="http://schemas.microsoft.com/office/drawing/2014/main" id="{5616B89C-E823-453A-A7AA-E1F0A2254E88}"/>
              </a:ext>
            </a:extLst>
          </p:cNvPr>
          <p:cNvSpPr txBox="1"/>
          <p:nvPr/>
        </p:nvSpPr>
        <p:spPr>
          <a:xfrm>
            <a:off x="704850" y="1520268"/>
            <a:ext cx="3439339" cy="400110"/>
          </a:xfrm>
          <a:prstGeom prst="rect">
            <a:avLst/>
          </a:prstGeom>
          <a:noFill/>
        </p:spPr>
        <p:txBody>
          <a:bodyPr wrap="none" rtlCol="0">
            <a:spAutoFit/>
          </a:bodyPr>
          <a:lstStyle/>
          <a:p>
            <a:r>
              <a:rPr lang="en-GB" sz="2000" dirty="0"/>
              <a:t>Comment from Pre-attendance</a:t>
            </a:r>
          </a:p>
        </p:txBody>
      </p:sp>
      <p:sp>
        <p:nvSpPr>
          <p:cNvPr id="5" name="TextBox 4">
            <a:extLst>
              <a:ext uri="{FF2B5EF4-FFF2-40B4-BE49-F238E27FC236}">
                <a16:creationId xmlns:a16="http://schemas.microsoft.com/office/drawing/2014/main" id="{C25409B5-05DB-49C9-B3C3-93A216596944}"/>
              </a:ext>
            </a:extLst>
          </p:cNvPr>
          <p:cNvSpPr txBox="1"/>
          <p:nvPr/>
        </p:nvSpPr>
        <p:spPr>
          <a:xfrm>
            <a:off x="6400800" y="1520268"/>
            <a:ext cx="3538918" cy="400110"/>
          </a:xfrm>
          <a:prstGeom prst="rect">
            <a:avLst/>
          </a:prstGeom>
          <a:noFill/>
        </p:spPr>
        <p:txBody>
          <a:bodyPr wrap="none" rtlCol="0">
            <a:spAutoFit/>
          </a:bodyPr>
          <a:lstStyle/>
          <a:p>
            <a:r>
              <a:rPr lang="en-GB" sz="2000" dirty="0"/>
              <a:t>Comment from Post-attendance</a:t>
            </a:r>
          </a:p>
        </p:txBody>
      </p:sp>
      <p:sp>
        <p:nvSpPr>
          <p:cNvPr id="8" name="Text Placeholder 2">
            <a:extLst>
              <a:ext uri="{FF2B5EF4-FFF2-40B4-BE49-F238E27FC236}">
                <a16:creationId xmlns:a16="http://schemas.microsoft.com/office/drawing/2014/main" id="{46D57E79-04D0-4A1E-8C24-1E0C523BEBDD}"/>
              </a:ext>
            </a:extLst>
          </p:cNvPr>
          <p:cNvSpPr txBox="1">
            <a:spLocks/>
          </p:cNvSpPr>
          <p:nvPr/>
        </p:nvSpPr>
        <p:spPr>
          <a:xfrm>
            <a:off x="5872144" y="2105056"/>
            <a:ext cx="5032719" cy="4619594"/>
          </a:xfrm>
          <a:prstGeom prst="rect">
            <a:avLst/>
          </a:prstGeom>
        </p:spPr>
        <p:txBody>
          <a:bodyPr vert="horz" wrap="square" lIns="91440" tIns="45720" rIns="91440" bIns="45720" numCol="1" spcCol="288000" rtlCol="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have been doing well for the course but I’m not sure if I can deliver this now </a:t>
            </a:r>
          </a:p>
          <a:p>
            <a:r>
              <a:rPr lang="en-GB" dirty="0"/>
              <a:t>I’m glad I joined this training and I learned a lot </a:t>
            </a:r>
          </a:p>
          <a:p>
            <a:endParaRPr lang="en-GB" dirty="0"/>
          </a:p>
          <a:p>
            <a:endParaRPr lang="en-GB" dirty="0"/>
          </a:p>
          <a:p>
            <a:endParaRPr lang="en-GB" dirty="0"/>
          </a:p>
        </p:txBody>
      </p:sp>
    </p:spTree>
    <p:extLst>
      <p:ext uri="{BB962C8B-B14F-4D97-AF65-F5344CB8AC3E}">
        <p14:creationId xmlns:p14="http://schemas.microsoft.com/office/powerpoint/2010/main" val="191423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3102-F445-4282-AB2C-CE6F6463E78E}"/>
              </a:ext>
            </a:extLst>
          </p:cNvPr>
          <p:cNvSpPr>
            <a:spLocks noGrp="1"/>
          </p:cNvSpPr>
          <p:nvPr>
            <p:ph type="title"/>
          </p:nvPr>
        </p:nvSpPr>
        <p:spPr>
          <a:xfrm>
            <a:off x="596452" y="246674"/>
            <a:ext cx="10107652" cy="900000"/>
          </a:xfrm>
        </p:spPr>
        <p:txBody>
          <a:bodyPr>
            <a:normAutofit fontScale="90000"/>
          </a:bodyPr>
          <a:lstStyle/>
          <a:p>
            <a:r>
              <a:rPr lang="en-GB" dirty="0"/>
              <a:t>Wellbeing Programme evaluation feedback from participants – 1</a:t>
            </a:r>
            <a:br>
              <a:rPr lang="en-GB" dirty="0"/>
            </a:br>
            <a:r>
              <a:rPr lang="en-GB" sz="1800" dirty="0"/>
              <a:t>16 participants were enrolled in the programme. 10 people fully completed the programme and 9 filled in the programme evaluation in March 2021.  Responses generally very positive. See comment on Q5 on next slide. </a:t>
            </a:r>
          </a:p>
        </p:txBody>
      </p:sp>
      <p:graphicFrame>
        <p:nvGraphicFramePr>
          <p:cNvPr id="4" name="Table 4">
            <a:extLst>
              <a:ext uri="{FF2B5EF4-FFF2-40B4-BE49-F238E27FC236}">
                <a16:creationId xmlns:a16="http://schemas.microsoft.com/office/drawing/2014/main" id="{907551E4-5E86-4E8D-8173-82EE05EF2759}"/>
              </a:ext>
            </a:extLst>
          </p:cNvPr>
          <p:cNvGraphicFramePr>
            <a:graphicFrameLocks noGrp="1"/>
          </p:cNvGraphicFramePr>
          <p:nvPr>
            <p:extLst>
              <p:ext uri="{D42A27DB-BD31-4B8C-83A1-F6EECF244321}">
                <p14:modId xmlns:p14="http://schemas.microsoft.com/office/powerpoint/2010/main" val="2820466416"/>
              </p:ext>
            </p:extLst>
          </p:nvPr>
        </p:nvGraphicFramePr>
        <p:xfrm>
          <a:off x="795114" y="1582738"/>
          <a:ext cx="9710328" cy="3840480"/>
        </p:xfrm>
        <a:graphic>
          <a:graphicData uri="http://schemas.openxmlformats.org/drawingml/2006/table">
            <a:tbl>
              <a:tblPr firstRow="1" bandRow="1">
                <a:tableStyleId>{5C22544A-7EE6-4342-B048-85BDC9FD1C3A}</a:tableStyleId>
              </a:tblPr>
              <a:tblGrid>
                <a:gridCol w="4319811">
                  <a:extLst>
                    <a:ext uri="{9D8B030D-6E8A-4147-A177-3AD203B41FA5}">
                      <a16:colId xmlns:a16="http://schemas.microsoft.com/office/drawing/2014/main" val="1579756957"/>
                    </a:ext>
                  </a:extLst>
                </a:gridCol>
                <a:gridCol w="1038225">
                  <a:extLst>
                    <a:ext uri="{9D8B030D-6E8A-4147-A177-3AD203B41FA5}">
                      <a16:colId xmlns:a16="http://schemas.microsoft.com/office/drawing/2014/main" val="2333649349"/>
                    </a:ext>
                  </a:extLst>
                </a:gridCol>
                <a:gridCol w="1076325">
                  <a:extLst>
                    <a:ext uri="{9D8B030D-6E8A-4147-A177-3AD203B41FA5}">
                      <a16:colId xmlns:a16="http://schemas.microsoft.com/office/drawing/2014/main" val="1653277875"/>
                    </a:ext>
                  </a:extLst>
                </a:gridCol>
                <a:gridCol w="1295400">
                  <a:extLst>
                    <a:ext uri="{9D8B030D-6E8A-4147-A177-3AD203B41FA5}">
                      <a16:colId xmlns:a16="http://schemas.microsoft.com/office/drawing/2014/main" val="2876120533"/>
                    </a:ext>
                  </a:extLst>
                </a:gridCol>
                <a:gridCol w="1009650">
                  <a:extLst>
                    <a:ext uri="{9D8B030D-6E8A-4147-A177-3AD203B41FA5}">
                      <a16:colId xmlns:a16="http://schemas.microsoft.com/office/drawing/2014/main" val="3360386927"/>
                    </a:ext>
                  </a:extLst>
                </a:gridCol>
                <a:gridCol w="970917">
                  <a:extLst>
                    <a:ext uri="{9D8B030D-6E8A-4147-A177-3AD203B41FA5}">
                      <a16:colId xmlns:a16="http://schemas.microsoft.com/office/drawing/2014/main" val="728127503"/>
                    </a:ext>
                  </a:extLst>
                </a:gridCol>
              </a:tblGrid>
              <a:tr h="370840">
                <a:tc>
                  <a:txBody>
                    <a:bodyPr/>
                    <a:lstStyle/>
                    <a:p>
                      <a:r>
                        <a:rPr lang="en-GB" sz="1400" dirty="0"/>
                        <a:t>Question </a:t>
                      </a:r>
                    </a:p>
                  </a:txBody>
                  <a:tcPr>
                    <a:lnB w="12700" cap="flat" cmpd="sng" algn="ctr">
                      <a:solidFill>
                        <a:schemeClr val="tx1"/>
                      </a:solidFill>
                      <a:prstDash val="solid"/>
                      <a:round/>
                      <a:headEnd type="none" w="med" len="med"/>
                      <a:tailEnd type="none" w="med" len="med"/>
                    </a:lnB>
                  </a:tcPr>
                </a:tc>
                <a:tc>
                  <a:txBody>
                    <a:bodyPr/>
                    <a:lstStyle/>
                    <a:p>
                      <a:pPr algn="ctr"/>
                      <a:r>
                        <a:rPr lang="en-GB" sz="1400" dirty="0"/>
                        <a:t>Strongly Disagree</a:t>
                      </a:r>
                    </a:p>
                  </a:txBody>
                  <a:tcPr>
                    <a:lnB w="12700" cap="flat" cmpd="sng" algn="ctr">
                      <a:solidFill>
                        <a:schemeClr val="tx1"/>
                      </a:solidFill>
                      <a:prstDash val="solid"/>
                      <a:round/>
                      <a:headEnd type="none" w="med" len="med"/>
                      <a:tailEnd type="none" w="med" len="med"/>
                    </a:lnB>
                  </a:tcPr>
                </a:tc>
                <a:tc>
                  <a:txBody>
                    <a:bodyPr/>
                    <a:lstStyle/>
                    <a:p>
                      <a:pPr algn="ctr"/>
                      <a:r>
                        <a:rPr lang="en-GB" sz="1400" dirty="0"/>
                        <a:t>Disagree</a:t>
                      </a:r>
                    </a:p>
                  </a:txBody>
                  <a:tcPr>
                    <a:lnB w="12700" cap="flat" cmpd="sng" algn="ctr">
                      <a:solidFill>
                        <a:schemeClr val="tx1"/>
                      </a:solidFill>
                      <a:prstDash val="solid"/>
                      <a:round/>
                      <a:headEnd type="none" w="med" len="med"/>
                      <a:tailEnd type="none" w="med" len="med"/>
                    </a:lnB>
                  </a:tcPr>
                </a:tc>
                <a:tc>
                  <a:txBody>
                    <a:bodyPr/>
                    <a:lstStyle/>
                    <a:p>
                      <a:pPr algn="ctr"/>
                      <a:r>
                        <a:rPr lang="en-GB" sz="1400" dirty="0"/>
                        <a:t>Neutral</a:t>
                      </a:r>
                    </a:p>
                  </a:txBody>
                  <a:tcPr>
                    <a:lnB w="12700" cap="flat" cmpd="sng" algn="ctr">
                      <a:solidFill>
                        <a:schemeClr val="tx1"/>
                      </a:solidFill>
                      <a:prstDash val="solid"/>
                      <a:round/>
                      <a:headEnd type="none" w="med" len="med"/>
                      <a:tailEnd type="none" w="med" len="med"/>
                    </a:lnB>
                  </a:tcPr>
                </a:tc>
                <a:tc>
                  <a:txBody>
                    <a:bodyPr/>
                    <a:lstStyle/>
                    <a:p>
                      <a:pPr algn="ctr"/>
                      <a:r>
                        <a:rPr lang="en-GB" sz="1400" dirty="0"/>
                        <a:t>Agree</a:t>
                      </a:r>
                    </a:p>
                  </a:txBody>
                  <a:tcPr>
                    <a:lnB w="12700" cap="flat" cmpd="sng" algn="ctr">
                      <a:solidFill>
                        <a:schemeClr val="tx1"/>
                      </a:solidFill>
                      <a:prstDash val="solid"/>
                      <a:round/>
                      <a:headEnd type="none" w="med" len="med"/>
                      <a:tailEnd type="none" w="med" len="med"/>
                    </a:lnB>
                  </a:tcPr>
                </a:tc>
                <a:tc>
                  <a:txBody>
                    <a:bodyPr/>
                    <a:lstStyle/>
                    <a:p>
                      <a:pPr algn="ctr"/>
                      <a:r>
                        <a:rPr lang="en-GB" sz="1400" dirty="0"/>
                        <a:t>Strongly Agree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965060"/>
                  </a:ext>
                </a:extLst>
              </a:tr>
              <a:tr h="370840">
                <a:tc>
                  <a:txBody>
                    <a:bodyPr/>
                    <a:lstStyle/>
                    <a:p>
                      <a:r>
                        <a:rPr lang="en-GB" sz="1400" dirty="0"/>
                        <a:t>1. I understand what mental wellbeing is and why it is important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3</a:t>
                      </a:r>
                    </a:p>
                    <a:p>
                      <a:pPr algn="ctr"/>
                      <a:r>
                        <a:rPr lang="en-GB" sz="1400"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6</a:t>
                      </a:r>
                    </a:p>
                    <a:p>
                      <a:pPr algn="ctr"/>
                      <a:r>
                        <a:rPr lang="en-GB" sz="1400" dirty="0"/>
                        <a:t>(66.7%)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7518588"/>
                  </a:ext>
                </a:extLst>
              </a:tr>
              <a:tr h="370840">
                <a:tc>
                  <a:txBody>
                    <a:bodyPr/>
                    <a:lstStyle/>
                    <a:p>
                      <a:r>
                        <a:rPr lang="en-GB" sz="1400" dirty="0"/>
                        <a:t>2. I understand how to look after my own wellbeing and spot signs of anxiety, stress and other related mental health conditions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3</a:t>
                      </a:r>
                    </a:p>
                    <a:p>
                      <a:pPr algn="ctr"/>
                      <a:r>
                        <a:rPr lang="en-GB" sz="1400"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6</a:t>
                      </a:r>
                    </a:p>
                    <a:p>
                      <a:pPr algn="ctr"/>
                      <a:r>
                        <a:rPr lang="en-GB" sz="1400" dirty="0"/>
                        <a:t>(66.7%)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307155"/>
                  </a:ext>
                </a:extLst>
              </a:tr>
              <a:tr h="370840">
                <a:tc>
                  <a:txBody>
                    <a:bodyPr/>
                    <a:lstStyle/>
                    <a:p>
                      <a:r>
                        <a:rPr lang="en-GB" sz="1400" dirty="0"/>
                        <a:t>3. I feel confident in helping a colleagues in distress or 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5</a:t>
                      </a:r>
                    </a:p>
                    <a:p>
                      <a:pPr algn="ctr"/>
                      <a:r>
                        <a:rPr lang="en-GB" sz="1400" dirty="0"/>
                        <a:t>(55.6%)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4</a:t>
                      </a:r>
                    </a:p>
                    <a:p>
                      <a:pPr algn="ctr"/>
                      <a:r>
                        <a:rPr lang="en-GB" sz="1400" dirty="0"/>
                        <a:t>(44.4%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310071"/>
                  </a:ext>
                </a:extLst>
              </a:tr>
              <a:tr h="370840">
                <a:tc>
                  <a:txBody>
                    <a:bodyPr/>
                    <a:lstStyle/>
                    <a:p>
                      <a:r>
                        <a:rPr lang="en-GB" sz="1400" dirty="0"/>
                        <a:t>4. I know how to create a wellbeing plan fir myself and include suggestions for my workplace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2</a:t>
                      </a:r>
                    </a:p>
                    <a:p>
                      <a:pPr algn="ctr"/>
                      <a:r>
                        <a:rPr lang="en-GB"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2 </a:t>
                      </a:r>
                    </a:p>
                    <a:p>
                      <a:pPr algn="ctr"/>
                      <a:r>
                        <a:rPr lang="en-GB" sz="1400" dirty="0"/>
                        <a:t>(22.s%)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5</a:t>
                      </a:r>
                    </a:p>
                    <a:p>
                      <a:pPr algn="ctr"/>
                      <a:r>
                        <a:rPr lang="en-GB" sz="1400" dirty="0"/>
                        <a:t>(55.6%)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6245824"/>
                  </a:ext>
                </a:extLst>
              </a:tr>
              <a:tr h="500490">
                <a:tc>
                  <a:txBody>
                    <a:bodyPr/>
                    <a:lstStyle/>
                    <a:p>
                      <a:r>
                        <a:rPr lang="en-GB" sz="1400" dirty="0"/>
                        <a:t>5. I feel confident to deliver wellbeing workshops to my organisation and across the care workforce in Kingston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2</a:t>
                      </a:r>
                    </a:p>
                    <a:p>
                      <a:pPr algn="ctr"/>
                      <a:r>
                        <a:rPr lang="en-GB"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3</a:t>
                      </a:r>
                    </a:p>
                    <a:p>
                      <a:pPr algn="ctr"/>
                      <a:r>
                        <a:rPr lang="en-GB" sz="1400"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1</a:t>
                      </a:r>
                    </a:p>
                    <a:p>
                      <a:pPr algn="ctr"/>
                      <a:r>
                        <a:rPr lang="en-GB"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3</a:t>
                      </a:r>
                    </a:p>
                    <a:p>
                      <a:pPr algn="ctr"/>
                      <a:r>
                        <a:rPr lang="en-GB" sz="1400"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372369"/>
                  </a:ext>
                </a:extLst>
              </a:tr>
              <a:tr h="370840">
                <a:tc>
                  <a:txBody>
                    <a:bodyPr/>
                    <a:lstStyle/>
                    <a:p>
                      <a:r>
                        <a:rPr lang="en-GB" sz="1400" dirty="0"/>
                        <a:t>6. I would benefit from attending follow up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1</a:t>
                      </a:r>
                    </a:p>
                    <a:p>
                      <a:pPr algn="ctr"/>
                      <a:r>
                        <a:rPr lang="en-GB"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1</a:t>
                      </a:r>
                    </a:p>
                    <a:p>
                      <a:pPr algn="ctr"/>
                      <a:r>
                        <a:rPr lang="en-GB"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1</a:t>
                      </a:r>
                    </a:p>
                    <a:p>
                      <a:pPr algn="ctr"/>
                      <a:r>
                        <a:rPr lang="en-GB"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3</a:t>
                      </a:r>
                    </a:p>
                    <a:p>
                      <a:pPr algn="ctr"/>
                      <a:r>
                        <a:rPr lang="en-GB" sz="1400"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3</a:t>
                      </a:r>
                    </a:p>
                    <a:p>
                      <a:pPr algn="ctr"/>
                      <a:r>
                        <a:rPr lang="en-GB" sz="1400"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337950"/>
                  </a:ext>
                </a:extLst>
              </a:tr>
            </a:tbl>
          </a:graphicData>
        </a:graphic>
      </p:graphicFrame>
    </p:spTree>
    <p:extLst>
      <p:ext uri="{BB962C8B-B14F-4D97-AF65-F5344CB8AC3E}">
        <p14:creationId xmlns:p14="http://schemas.microsoft.com/office/powerpoint/2010/main" val="311912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3102-F445-4282-AB2C-CE6F6463E78E}"/>
              </a:ext>
            </a:extLst>
          </p:cNvPr>
          <p:cNvSpPr>
            <a:spLocks noGrp="1"/>
          </p:cNvSpPr>
          <p:nvPr>
            <p:ph type="title"/>
          </p:nvPr>
        </p:nvSpPr>
        <p:spPr>
          <a:xfrm>
            <a:off x="475267" y="231355"/>
            <a:ext cx="10107652" cy="900000"/>
          </a:xfrm>
        </p:spPr>
        <p:txBody>
          <a:bodyPr>
            <a:normAutofit fontScale="90000"/>
          </a:bodyPr>
          <a:lstStyle/>
          <a:p>
            <a:r>
              <a:rPr lang="en-GB" dirty="0"/>
              <a:t>Wellbeing Programme evaluation feedback from participants – 2</a:t>
            </a:r>
            <a:br>
              <a:rPr lang="en-GB" dirty="0"/>
            </a:br>
            <a:r>
              <a:rPr lang="en-GB" sz="1800" dirty="0"/>
              <a:t>Responses to these questions generally very positive. It is interesting that participants found the Train the Trainer session useful, but did not all feel confident to deliver wellbeing workshops in their organisations (see Q5 on previous slide 8.)</a:t>
            </a:r>
          </a:p>
        </p:txBody>
      </p:sp>
      <p:graphicFrame>
        <p:nvGraphicFramePr>
          <p:cNvPr id="4" name="Table 4">
            <a:extLst>
              <a:ext uri="{FF2B5EF4-FFF2-40B4-BE49-F238E27FC236}">
                <a16:creationId xmlns:a16="http://schemas.microsoft.com/office/drawing/2014/main" id="{907551E4-5E86-4E8D-8173-82EE05EF2759}"/>
              </a:ext>
            </a:extLst>
          </p:cNvPr>
          <p:cNvGraphicFramePr>
            <a:graphicFrameLocks noGrp="1"/>
          </p:cNvGraphicFramePr>
          <p:nvPr>
            <p:extLst>
              <p:ext uri="{D42A27DB-BD31-4B8C-83A1-F6EECF244321}">
                <p14:modId xmlns:p14="http://schemas.microsoft.com/office/powerpoint/2010/main" val="1433746879"/>
              </p:ext>
            </p:extLst>
          </p:nvPr>
        </p:nvGraphicFramePr>
        <p:xfrm>
          <a:off x="795114" y="1582738"/>
          <a:ext cx="9710328" cy="3892232"/>
        </p:xfrm>
        <a:graphic>
          <a:graphicData uri="http://schemas.openxmlformats.org/drawingml/2006/table">
            <a:tbl>
              <a:tblPr firstRow="1" bandRow="1">
                <a:tableStyleId>{5C22544A-7EE6-4342-B048-85BDC9FD1C3A}</a:tableStyleId>
              </a:tblPr>
              <a:tblGrid>
                <a:gridCol w="4319811">
                  <a:extLst>
                    <a:ext uri="{9D8B030D-6E8A-4147-A177-3AD203B41FA5}">
                      <a16:colId xmlns:a16="http://schemas.microsoft.com/office/drawing/2014/main" val="1579756957"/>
                    </a:ext>
                  </a:extLst>
                </a:gridCol>
                <a:gridCol w="1038225">
                  <a:extLst>
                    <a:ext uri="{9D8B030D-6E8A-4147-A177-3AD203B41FA5}">
                      <a16:colId xmlns:a16="http://schemas.microsoft.com/office/drawing/2014/main" val="2333649349"/>
                    </a:ext>
                  </a:extLst>
                </a:gridCol>
                <a:gridCol w="1076325">
                  <a:extLst>
                    <a:ext uri="{9D8B030D-6E8A-4147-A177-3AD203B41FA5}">
                      <a16:colId xmlns:a16="http://schemas.microsoft.com/office/drawing/2014/main" val="1653277875"/>
                    </a:ext>
                  </a:extLst>
                </a:gridCol>
                <a:gridCol w="323850">
                  <a:extLst>
                    <a:ext uri="{9D8B030D-6E8A-4147-A177-3AD203B41FA5}">
                      <a16:colId xmlns:a16="http://schemas.microsoft.com/office/drawing/2014/main" val="2876120533"/>
                    </a:ext>
                  </a:extLst>
                </a:gridCol>
                <a:gridCol w="971550">
                  <a:extLst>
                    <a:ext uri="{9D8B030D-6E8A-4147-A177-3AD203B41FA5}">
                      <a16:colId xmlns:a16="http://schemas.microsoft.com/office/drawing/2014/main" val="3691965948"/>
                    </a:ext>
                  </a:extLst>
                </a:gridCol>
                <a:gridCol w="600075">
                  <a:extLst>
                    <a:ext uri="{9D8B030D-6E8A-4147-A177-3AD203B41FA5}">
                      <a16:colId xmlns:a16="http://schemas.microsoft.com/office/drawing/2014/main" val="3360386927"/>
                    </a:ext>
                  </a:extLst>
                </a:gridCol>
                <a:gridCol w="409575">
                  <a:extLst>
                    <a:ext uri="{9D8B030D-6E8A-4147-A177-3AD203B41FA5}">
                      <a16:colId xmlns:a16="http://schemas.microsoft.com/office/drawing/2014/main" val="3061548222"/>
                    </a:ext>
                  </a:extLst>
                </a:gridCol>
                <a:gridCol w="970917">
                  <a:extLst>
                    <a:ext uri="{9D8B030D-6E8A-4147-A177-3AD203B41FA5}">
                      <a16:colId xmlns:a16="http://schemas.microsoft.com/office/drawing/2014/main" val="728127503"/>
                    </a:ext>
                  </a:extLst>
                </a:gridCol>
              </a:tblGrid>
              <a:tr h="370840">
                <a:tc>
                  <a:txBody>
                    <a:bodyPr/>
                    <a:lstStyle/>
                    <a:p>
                      <a:r>
                        <a:rPr lang="en-GB" sz="1400" dirty="0"/>
                        <a:t>Question </a:t>
                      </a:r>
                    </a:p>
                  </a:txBody>
                  <a:tcPr>
                    <a:lnB w="12700" cap="flat" cmpd="sng" algn="ctr">
                      <a:solidFill>
                        <a:schemeClr val="tx1"/>
                      </a:solidFill>
                      <a:prstDash val="solid"/>
                      <a:round/>
                      <a:headEnd type="none" w="med" len="med"/>
                      <a:tailEnd type="none" w="med" len="med"/>
                    </a:lnB>
                  </a:tcPr>
                </a:tc>
                <a:tc>
                  <a:txBody>
                    <a:bodyPr/>
                    <a:lstStyle/>
                    <a:p>
                      <a:r>
                        <a:rPr lang="en-GB" sz="1400" dirty="0"/>
                        <a:t>Strongly Disagree</a:t>
                      </a:r>
                    </a:p>
                  </a:txBody>
                  <a:tcPr>
                    <a:lnB w="12700" cap="flat" cmpd="sng" algn="ctr">
                      <a:solidFill>
                        <a:schemeClr val="tx1"/>
                      </a:solidFill>
                      <a:prstDash val="solid"/>
                      <a:round/>
                      <a:headEnd type="none" w="med" len="med"/>
                      <a:tailEnd type="none" w="med" len="med"/>
                    </a:lnB>
                  </a:tcPr>
                </a:tc>
                <a:tc>
                  <a:txBody>
                    <a:bodyPr/>
                    <a:lstStyle/>
                    <a:p>
                      <a:r>
                        <a:rPr lang="en-GB" sz="1400" dirty="0"/>
                        <a:t>Disagree</a:t>
                      </a:r>
                    </a:p>
                  </a:txBody>
                  <a:tcPr>
                    <a:lnB w="12700" cap="flat" cmpd="sng" algn="ctr">
                      <a:solidFill>
                        <a:schemeClr val="tx1"/>
                      </a:solidFill>
                      <a:prstDash val="solid"/>
                      <a:round/>
                      <a:headEnd type="none" w="med" len="med"/>
                      <a:tailEnd type="none" w="med" len="med"/>
                    </a:lnB>
                  </a:tcPr>
                </a:tc>
                <a:tc gridSpan="2">
                  <a:txBody>
                    <a:bodyPr/>
                    <a:lstStyle/>
                    <a:p>
                      <a:r>
                        <a:rPr lang="en-GB" sz="1400" dirty="0"/>
                        <a:t>Neutral</a:t>
                      </a:r>
                    </a:p>
                  </a:txBody>
                  <a:tcPr>
                    <a:lnB w="12700" cap="flat" cmpd="sng" algn="ctr">
                      <a:solidFill>
                        <a:schemeClr val="tx1"/>
                      </a:solidFill>
                      <a:prstDash val="solid"/>
                      <a:round/>
                      <a:headEnd type="none" w="med" len="med"/>
                      <a:tailEnd type="none" w="med" len="med"/>
                    </a:lnB>
                  </a:tcPr>
                </a:tc>
                <a:tc hMerge="1">
                  <a:txBody>
                    <a:bodyPr/>
                    <a:lstStyle/>
                    <a:p>
                      <a:endParaRPr lang="en-GB" sz="1400" dirty="0"/>
                    </a:p>
                  </a:txBody>
                  <a:tcPr/>
                </a:tc>
                <a:tc gridSpan="2">
                  <a:txBody>
                    <a:bodyPr/>
                    <a:lstStyle/>
                    <a:p>
                      <a:r>
                        <a:rPr lang="en-GB" sz="1400" dirty="0"/>
                        <a:t>Agree</a:t>
                      </a:r>
                    </a:p>
                  </a:txBody>
                  <a:tcPr>
                    <a:lnB w="12700" cap="flat" cmpd="sng" algn="ctr">
                      <a:solidFill>
                        <a:schemeClr val="tx1"/>
                      </a:solidFill>
                      <a:prstDash val="solid"/>
                      <a:round/>
                      <a:headEnd type="none" w="med" len="med"/>
                      <a:tailEnd type="none" w="med" len="med"/>
                    </a:lnB>
                  </a:tcPr>
                </a:tc>
                <a:tc hMerge="1">
                  <a:txBody>
                    <a:bodyPr/>
                    <a:lstStyle/>
                    <a:p>
                      <a:endParaRPr lang="en-GB" sz="1400" dirty="0"/>
                    </a:p>
                  </a:txBody>
                  <a:tcPr/>
                </a:tc>
                <a:tc>
                  <a:txBody>
                    <a:bodyPr/>
                    <a:lstStyle/>
                    <a:p>
                      <a:r>
                        <a:rPr lang="en-GB" sz="1400" dirty="0"/>
                        <a:t>Strongly Agree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965060"/>
                  </a:ext>
                </a:extLst>
              </a:tr>
              <a:tr h="370840">
                <a:tc>
                  <a:txBody>
                    <a:bodyPr/>
                    <a:lstStyle/>
                    <a:p>
                      <a:r>
                        <a:rPr lang="en-GB" sz="1400" dirty="0"/>
                        <a:t>7. How useful did you find the MH Aware Course (1/2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400" dirty="0"/>
                        <a:t>2</a:t>
                      </a:r>
                    </a:p>
                    <a:p>
                      <a:pPr algn="ctr"/>
                      <a:r>
                        <a:rPr lang="en-GB"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tc gridSpan="2">
                  <a:txBody>
                    <a:bodyPr/>
                    <a:lstStyle/>
                    <a:p>
                      <a:pPr algn="ctr"/>
                      <a:r>
                        <a:rPr lang="en-GB" sz="1400" dirty="0"/>
                        <a:t>1</a:t>
                      </a:r>
                    </a:p>
                    <a:p>
                      <a:pPr algn="ctr"/>
                      <a:r>
                        <a:rPr lang="en-GB"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tc>
                  <a:txBody>
                    <a:bodyPr/>
                    <a:lstStyle/>
                    <a:p>
                      <a:pPr algn="ctr"/>
                      <a:r>
                        <a:rPr lang="en-GB" sz="1400" dirty="0"/>
                        <a:t>6</a:t>
                      </a:r>
                    </a:p>
                    <a:p>
                      <a:pPr algn="ctr"/>
                      <a:r>
                        <a:rPr lang="en-GB" sz="1400" dirty="0"/>
                        <a:t>(66.7%)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7518588"/>
                  </a:ext>
                </a:extLst>
              </a:tr>
              <a:tr h="370840">
                <a:tc>
                  <a:txBody>
                    <a:bodyPr/>
                    <a:lstStyle/>
                    <a:p>
                      <a:r>
                        <a:rPr lang="en-GB" sz="1400" dirty="0"/>
                        <a:t>8.  How useful did you find the MH First Aid Course (2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tc gridSpan="2">
                  <a:txBody>
                    <a:bodyPr/>
                    <a:lstStyle/>
                    <a:p>
                      <a:pPr algn="ctr"/>
                      <a:r>
                        <a:rPr lang="en-GB" sz="1400" dirty="0"/>
                        <a:t>2</a:t>
                      </a:r>
                    </a:p>
                    <a:p>
                      <a:pPr algn="ctr"/>
                      <a:r>
                        <a:rPr lang="en-GB"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tc>
                  <a:txBody>
                    <a:bodyPr/>
                    <a:lstStyle/>
                    <a:p>
                      <a:pPr algn="ctr"/>
                      <a:r>
                        <a:rPr lang="en-GB" sz="1400" dirty="0"/>
                        <a:t>7</a:t>
                      </a:r>
                    </a:p>
                    <a:p>
                      <a:pPr algn="ctr"/>
                      <a:r>
                        <a:rPr lang="en-GB" sz="1400" dirty="0"/>
                        <a:t>(77.8%)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307155"/>
                  </a:ext>
                </a:extLst>
              </a:tr>
              <a:tr h="370840">
                <a:tc>
                  <a:txBody>
                    <a:bodyPr/>
                    <a:lstStyle/>
                    <a:p>
                      <a:r>
                        <a:rPr lang="en-GB" sz="1400" dirty="0"/>
                        <a:t>9. What did you think of the time frame of the mental health aware course?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tc hMerge="1">
                  <a:txBody>
                    <a:bodyPr/>
                    <a:lstStyle/>
                    <a:p>
                      <a:pPr algn="ctr"/>
                      <a:endParaRPr lang="en-GB" sz="1400" dirty="0"/>
                    </a:p>
                  </a:txBody>
                  <a:tcPr/>
                </a:tc>
                <a:tc hMerge="1">
                  <a:txBody>
                    <a:bodyPr/>
                    <a:lstStyle/>
                    <a:p>
                      <a:endParaRPr lang="en-GB"/>
                    </a:p>
                  </a:txBody>
                  <a:tcPr/>
                </a:tc>
                <a:tc hMerge="1">
                  <a:txBody>
                    <a:bodyPr/>
                    <a:lstStyle/>
                    <a:p>
                      <a:pPr algn="ctr"/>
                      <a:endParaRPr lang="en-GB" sz="1400" dirty="0"/>
                    </a:p>
                  </a:txBody>
                  <a:tcPr/>
                </a:tc>
                <a:tc hMerge="1">
                  <a:txBody>
                    <a:bodyPr/>
                    <a:lstStyle/>
                    <a:p>
                      <a:pPr algn="ctr"/>
                      <a:endParaRPr lang="en-GB" sz="1400" dirty="0"/>
                    </a:p>
                  </a:txBody>
                  <a:tcPr/>
                </a:tc>
                <a:tc>
                  <a:txBody>
                    <a:bodyPr/>
                    <a:lstStyle/>
                    <a:p>
                      <a:pPr algn="ctr"/>
                      <a:r>
                        <a:rPr lang="en-GB" sz="1400" dirty="0"/>
                        <a:t>100%</a:t>
                      </a:r>
                    </a:p>
                    <a:p>
                      <a:pPr algn="ctr"/>
                      <a:r>
                        <a:rPr lang="en-GB" sz="1400" dirty="0"/>
                        <a:t> Just Right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310071"/>
                  </a:ext>
                </a:extLst>
              </a:tr>
              <a:tr h="559752">
                <a:tc>
                  <a:txBody>
                    <a:bodyPr/>
                    <a:lstStyle/>
                    <a:p>
                      <a:r>
                        <a:rPr lang="en-GB" sz="1400" dirty="0"/>
                        <a:t>10. How useful did you find the ‘Train the Trainer’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tc gridSpan="2">
                  <a:txBody>
                    <a:bodyPr/>
                    <a:lstStyle/>
                    <a:p>
                      <a:pPr algn="ctr"/>
                      <a:r>
                        <a:rPr lang="en-GB" sz="1400" dirty="0"/>
                        <a:t>3</a:t>
                      </a:r>
                    </a:p>
                    <a:p>
                      <a:pPr algn="ctr"/>
                      <a:r>
                        <a:rPr lang="en-GB" sz="1400"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tc>
                  <a:txBody>
                    <a:bodyPr/>
                    <a:lstStyle/>
                    <a:p>
                      <a:pPr algn="ctr"/>
                      <a:r>
                        <a:rPr lang="en-GB" sz="1400" dirty="0"/>
                        <a:t>6</a:t>
                      </a:r>
                    </a:p>
                    <a:p>
                      <a:pPr algn="ctr"/>
                      <a:r>
                        <a:rPr lang="en-GB" sz="1400" dirty="0"/>
                        <a:t>(66.7%)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6245824"/>
                  </a:ext>
                </a:extLst>
              </a:tr>
              <a:tr h="370840">
                <a:tc gridSpan="8">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a:p>
                  </a:txBody>
                  <a:tcPr/>
                </a:tc>
                <a:tc hMerge="1">
                  <a:txBody>
                    <a:bodyPr/>
                    <a:lstStyle/>
                    <a:p>
                      <a:pPr algn="ctr"/>
                      <a:endParaRPr lang="en-GB" sz="1400" dirty="0"/>
                    </a:p>
                  </a:txBody>
                  <a:tcPr/>
                </a:tc>
                <a:tc hMerge="1">
                  <a:txBody>
                    <a:bodyPr/>
                    <a:lstStyle/>
                    <a:p>
                      <a:pPr algn="ctr"/>
                      <a:endParaRPr lang="en-GB" sz="1400" dirty="0"/>
                    </a:p>
                  </a:txBody>
                  <a:tcPr/>
                </a:tc>
                <a:tc hMerge="1">
                  <a:txBody>
                    <a:bodyPr/>
                    <a:lstStyle/>
                    <a:p>
                      <a:endParaRPr lang="en-GB"/>
                    </a:p>
                  </a:txBody>
                  <a:tcPr/>
                </a:tc>
                <a:tc hMerge="1">
                  <a:txBody>
                    <a:bodyPr/>
                    <a:lstStyle/>
                    <a:p>
                      <a:pPr algn="ctr"/>
                      <a:endParaRPr lang="en-GB" sz="1400" dirty="0"/>
                    </a:p>
                  </a:txBody>
                  <a:tcPr/>
                </a:tc>
                <a:tc hMerge="1">
                  <a:txBody>
                    <a:bodyPr/>
                    <a:lstStyle/>
                    <a:p>
                      <a:endParaRPr lang="en-GB"/>
                    </a:p>
                  </a:txBody>
                  <a:tcPr/>
                </a:tc>
                <a:tc hMerge="1">
                  <a:txBody>
                    <a:bodyPr/>
                    <a:lstStyle/>
                    <a:p>
                      <a:pPr algn="ctr"/>
                      <a:endParaRPr lang="en-GB" sz="1400" dirty="0"/>
                    </a:p>
                  </a:txBody>
                  <a:tcPr/>
                </a:tc>
                <a:extLst>
                  <a:ext uri="{0D108BD9-81ED-4DB2-BD59-A6C34878D82A}">
                    <a16:rowId xmlns:a16="http://schemas.microsoft.com/office/drawing/2014/main" val="3261826247"/>
                  </a:ext>
                </a:extLst>
              </a:tr>
              <a:tr h="370840">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t>MH Aware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400" dirty="0"/>
                        <a:t>MH First 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GB" sz="1400" dirty="0"/>
                        <a:t>Train the Trainer</a:t>
                      </a:r>
                    </a:p>
                  </a:txBody>
                  <a:tcPr/>
                </a:tc>
                <a:tc gridSpan="2">
                  <a:txBody>
                    <a:bodyPr/>
                    <a:lstStyle/>
                    <a:p>
                      <a:r>
                        <a:rPr lang="en-GB" sz="1400" dirty="0"/>
                        <a:t>Train the Trainer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GB" sz="1400" dirty="0"/>
                        <a:t>All 3 courses</a:t>
                      </a:r>
                    </a:p>
                  </a:txBody>
                  <a:tcPr/>
                </a:tc>
                <a:tc gridSpan="2">
                  <a:txBody>
                    <a:bodyPr/>
                    <a:lstStyle/>
                    <a:p>
                      <a:r>
                        <a:rPr lang="en-GB" sz="1400" dirty="0"/>
                        <a:t>All 3 courses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extLst>
                  <a:ext uri="{0D108BD9-81ED-4DB2-BD59-A6C34878D82A}">
                    <a16:rowId xmlns:a16="http://schemas.microsoft.com/office/drawing/2014/main" val="3853372369"/>
                  </a:ext>
                </a:extLst>
              </a:tr>
              <a:tr h="174307">
                <a:tc>
                  <a:txBody>
                    <a:bodyPr/>
                    <a:lstStyle/>
                    <a:p>
                      <a:r>
                        <a:rPr lang="en-GB" sz="1400" dirty="0"/>
                        <a:t>11. Which  of these 3 courses would you recommend to a colleague?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400" dirty="0"/>
                        <a:t>2</a:t>
                      </a:r>
                    </a:p>
                    <a:p>
                      <a:pPr algn="ctr"/>
                      <a:r>
                        <a:rPr lang="en-GB"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GB" sz="1400" dirty="0"/>
                        <a:t>2</a:t>
                      </a:r>
                    </a:p>
                    <a:p>
                      <a:pPr algn="ctr"/>
                      <a:r>
                        <a:rPr lang="en-GB" sz="1400" dirty="0"/>
                        <a:t>(22.2%)</a:t>
                      </a:r>
                    </a:p>
                  </a:txBody>
                  <a:tcPr/>
                </a:tc>
                <a:tc gridSpan="2">
                  <a:txBody>
                    <a:bodyPr/>
                    <a:lstStyle/>
                    <a:p>
                      <a:pPr algn="ctr"/>
                      <a:r>
                        <a:rPr lang="en-GB" sz="1400" dirty="0"/>
                        <a:t>2</a:t>
                      </a:r>
                    </a:p>
                    <a:p>
                      <a:pPr algn="ctr"/>
                      <a:r>
                        <a:rPr lang="en-GB" sz="1400" dirty="0"/>
                        <a:t>(22.2%)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GB" sz="1400" dirty="0"/>
                        <a:t>7</a:t>
                      </a:r>
                    </a:p>
                    <a:p>
                      <a:pPr algn="ctr"/>
                      <a:r>
                        <a:rPr lang="en-GB" sz="1400" dirty="0"/>
                        <a:t>(77.8%)</a:t>
                      </a:r>
                    </a:p>
                  </a:txBody>
                  <a:tcPr/>
                </a:tc>
                <a:tc gridSpan="2">
                  <a:txBody>
                    <a:bodyPr/>
                    <a:lstStyle/>
                    <a:p>
                      <a:pPr algn="ctr"/>
                      <a:r>
                        <a:rPr lang="en-GB" sz="1400" dirty="0"/>
                        <a:t>7</a:t>
                      </a:r>
                    </a:p>
                    <a:p>
                      <a:pPr algn="ctr"/>
                      <a:r>
                        <a:rPr lang="en-GB" sz="1400" dirty="0"/>
                        <a:t>(77.8%)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dirty="0"/>
                    </a:p>
                  </a:txBody>
                  <a:tcPr/>
                </a:tc>
                <a:extLst>
                  <a:ext uri="{0D108BD9-81ED-4DB2-BD59-A6C34878D82A}">
                    <a16:rowId xmlns:a16="http://schemas.microsoft.com/office/drawing/2014/main" val="4076337950"/>
                  </a:ext>
                </a:extLst>
              </a:tr>
            </a:tbl>
          </a:graphicData>
        </a:graphic>
      </p:graphicFrame>
    </p:spTree>
    <p:extLst>
      <p:ext uri="{BB962C8B-B14F-4D97-AF65-F5344CB8AC3E}">
        <p14:creationId xmlns:p14="http://schemas.microsoft.com/office/powerpoint/2010/main" val="2832042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591</TotalTime>
  <Words>2795</Words>
  <Application>Microsoft Office PowerPoint</Application>
  <PresentationFormat>Widescreen</PresentationFormat>
  <Paragraphs>239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Rounded MT Bold</vt:lpstr>
      <vt:lpstr>Calibri</vt:lpstr>
      <vt:lpstr>Calibri Light</vt:lpstr>
      <vt:lpstr>Corbel</vt:lpstr>
      <vt:lpstr>National</vt:lpstr>
      <vt:lpstr>Roboto-Regular</vt:lpstr>
      <vt:lpstr>Symbol</vt:lpstr>
      <vt:lpstr>Office Theme</vt:lpstr>
      <vt:lpstr>Kingston Council  Mental Health and Wellbeing Training Programme for Care Workers Evaluation  </vt:lpstr>
      <vt:lpstr>Contents</vt:lpstr>
      <vt:lpstr>Background and Key Facts</vt:lpstr>
      <vt:lpstr>Evaluation Approach </vt:lpstr>
      <vt:lpstr>Pre and post attendance wellbeing survey results These two surveys were undertaken in December 2020 and March 2021 and due to the  significant changes in the external environment it is not possible to make direct comparisons.  The post attendance results would indicate that, not surprisingly, staff are more stressed after the difficult months of  the second wave of COVID. However after the programme participants felt that they understood how to look after their own wellbeing and spot signs of anxiety, stress and other related mental health conditions.   See Q2 responses in programme evaluation on slide 7.</vt:lpstr>
      <vt:lpstr>Pre and Post Survey Perceived Stress Scales The scores given to the questions in the survey were totally and these totals were categorised to give an indication of perceived stress. The table below shows the number of participants in each category pre and post attendance.  As before the exceptional situation of the second wave of COVID19 should be noted and means that direct comparisons cannot be made.  </vt:lpstr>
      <vt:lpstr>Comments from pre and post surveys Participants were given the opportunity to record additional comments, a total of 3 comments were recorded, 1 pre course and 2 post course.</vt:lpstr>
      <vt:lpstr>Wellbeing Programme evaluation feedback from participants – 1 16 participants were enrolled in the programme. 10 people fully completed the programme and 9 filled in the programme evaluation in March 2021.  Responses generally very positive. See comment on Q5 on next slide. </vt:lpstr>
      <vt:lpstr>Wellbeing Programme evaluation feedback from participants – 2 Responses to these questions generally very positive. It is interesting that participants found the Train the Trainer session useful, but did not all feel confident to deliver wellbeing workshops in their organisations (see Q5 on previous slide 8.)</vt:lpstr>
      <vt:lpstr>Testimonial Comments</vt:lpstr>
      <vt:lpstr>Feedback from trainers: Nuggets and Niggles </vt:lpstr>
      <vt:lpstr>Feedback from trainers: Nice-Ifs and No-Nos If the programme ran again what would be “Nice-If” you could change, and what should not be changed (No-Nos)</vt:lpstr>
      <vt:lpstr>Summary and Areas for future consideration</vt:lpstr>
      <vt:lpstr>Further Information Included below are links to information relating to assessment of impact of COVID-19 on frontline health and social care staff that may provide helpful context and further understanding.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Kingston Council  Mental Health and Wellbing Training Programme for Care Home staff Evaluation  </dc:title>
  <dc:creator>Pirie, Ellen</dc:creator>
  <cp:lastModifiedBy>Pirie, Ellen</cp:lastModifiedBy>
  <cp:revision>50</cp:revision>
  <dcterms:created xsi:type="dcterms:W3CDTF">2021-03-29T12:19:19Z</dcterms:created>
  <dcterms:modified xsi:type="dcterms:W3CDTF">2021-04-13T11:00:57Z</dcterms:modified>
</cp:coreProperties>
</file>