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704" y="-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B82-4E77-4D6B-9287-D171B60FE6E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98BB-75B5-4EFB-B1EB-D6F05B8CD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43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B82-4E77-4D6B-9287-D171B60FE6E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98BB-75B5-4EFB-B1EB-D6F05B8CD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B82-4E77-4D6B-9287-D171B60FE6E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98BB-75B5-4EFB-B1EB-D6F05B8CD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3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B82-4E77-4D6B-9287-D171B60FE6E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98BB-75B5-4EFB-B1EB-D6F05B8CD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2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B82-4E77-4D6B-9287-D171B60FE6E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98BB-75B5-4EFB-B1EB-D6F05B8CD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21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B82-4E77-4D6B-9287-D171B60FE6E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98BB-75B5-4EFB-B1EB-D6F05B8CD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3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B82-4E77-4D6B-9287-D171B60FE6E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98BB-75B5-4EFB-B1EB-D6F05B8CD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6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B82-4E77-4D6B-9287-D171B60FE6E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98BB-75B5-4EFB-B1EB-D6F05B8CD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3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B82-4E77-4D6B-9287-D171B60FE6E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98BB-75B5-4EFB-B1EB-D6F05B8CD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26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B82-4E77-4D6B-9287-D171B60FE6E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98BB-75B5-4EFB-B1EB-D6F05B8CD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5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B82-4E77-4D6B-9287-D171B60FE6E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498BB-75B5-4EFB-B1EB-D6F05B8CD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70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56B82-4E77-4D6B-9287-D171B60FE6ED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498BB-75B5-4EFB-B1EB-D6F05B8CD1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1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coordinatemycare.co.uk/for-healthcare-professionals/become-a-use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ordinatemycare.co.uk/for-healthcare-professionals/training-viewing-creating-cmc-care-plans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E1F511-C251-49FE-BA36-97880B01FCCD}"/>
              </a:ext>
            </a:extLst>
          </p:cNvPr>
          <p:cNvPicPr/>
          <p:nvPr/>
        </p:nvPicPr>
        <p:blipFill rotWithShape="1">
          <a:blip r:embed="rId2"/>
          <a:srcRect l="23285" t="11850" r="39959" b="58836"/>
          <a:stretch/>
        </p:blipFill>
        <p:spPr bwMode="auto">
          <a:xfrm>
            <a:off x="228433" y="7494821"/>
            <a:ext cx="1997952" cy="1224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9C317-4952-4679-8C3F-029F8217ADFA}"/>
              </a:ext>
            </a:extLst>
          </p:cNvPr>
          <p:cNvPicPr/>
          <p:nvPr/>
        </p:nvPicPr>
        <p:blipFill rotWithShape="1">
          <a:blip r:embed="rId3"/>
          <a:srcRect l="64152" t="2079" b="79937"/>
          <a:stretch/>
        </p:blipFill>
        <p:spPr bwMode="auto">
          <a:xfrm>
            <a:off x="928254" y="8980851"/>
            <a:ext cx="1816959" cy="592647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A2522A0-0F1A-4179-9F40-E390737E65A6}"/>
              </a:ext>
            </a:extLst>
          </p:cNvPr>
          <p:cNvGrpSpPr/>
          <p:nvPr/>
        </p:nvGrpSpPr>
        <p:grpSpPr>
          <a:xfrm>
            <a:off x="3163554" y="1299050"/>
            <a:ext cx="3581899" cy="2363208"/>
            <a:chOff x="184822" y="1423918"/>
            <a:chExt cx="3581899" cy="2363208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568CE6C-BF33-47C0-BF00-DD137327CEC0}"/>
                </a:ext>
              </a:extLst>
            </p:cNvPr>
            <p:cNvSpPr txBox="1">
              <a:spLocks/>
            </p:cNvSpPr>
            <p:nvPr/>
          </p:nvSpPr>
          <p:spPr>
            <a:xfrm>
              <a:off x="1256257" y="1849386"/>
              <a:ext cx="2510464" cy="19377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1100" b="1" dirty="0"/>
                <a:t>Where</a:t>
              </a:r>
              <a:r>
                <a:rPr lang="en-GB" sz="1100" dirty="0"/>
                <a:t> the patient wants to and should be cared for? (patient preferences) </a:t>
              </a: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1100" b="1" dirty="0"/>
                <a:t>How much </a:t>
              </a:r>
              <a:r>
                <a:rPr lang="en-GB" sz="1100" dirty="0"/>
                <a:t>clinical/medical intervention is appropriate? (</a:t>
              </a:r>
              <a:r>
                <a:rPr lang="en-GB" sz="1100" u="sng" dirty="0"/>
                <a:t>ceiling of treatment) </a:t>
              </a: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1100" b="1" dirty="0"/>
                <a:t>What to expect and do? </a:t>
              </a:r>
              <a:r>
                <a:rPr lang="en-GB" sz="1100" dirty="0"/>
                <a:t>Expected symptoms and management plans (Emergency Treatment plan) </a:t>
              </a:r>
            </a:p>
            <a:p>
              <a:pPr marL="0" indent="0"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1100" dirty="0"/>
                <a:t> </a:t>
              </a:r>
              <a:r>
                <a:rPr lang="en-GB" sz="1100" b="1" dirty="0"/>
                <a:t>Who to contact? </a:t>
              </a:r>
              <a:r>
                <a:rPr lang="en-GB" sz="1100" dirty="0"/>
                <a:t>Contacts (professional and personal) to support the best outcome for the patient.</a:t>
              </a:r>
              <a:endParaRPr lang="en-GB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9871D3-3ECF-48E1-BA32-D96683FD8F7E}"/>
                </a:ext>
              </a:extLst>
            </p:cNvPr>
            <p:cNvSpPr txBox="1"/>
            <p:nvPr/>
          </p:nvSpPr>
          <p:spPr>
            <a:xfrm>
              <a:off x="1256257" y="1423918"/>
              <a:ext cx="2510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hangingPunct="0"/>
              <a:r>
                <a:rPr lang="en-GB" sz="1200" b="1" i="1" kern="0" dirty="0">
                  <a:ea typeface="Microsoft YaHei" pitchFamily="34" charset="-122"/>
                  <a:cs typeface="Aharoni" pitchFamily="2" charset="-79"/>
                  <a:sym typeface="Calibri"/>
                </a:rPr>
                <a:t>CMC Care Plans seek to share with Urgent Care services</a:t>
              </a:r>
              <a:r>
                <a:rPr lang="en-GB" sz="1200" b="1" i="1" kern="0" dirty="0">
                  <a:solidFill>
                    <a:srgbClr val="275C9D"/>
                  </a:solidFill>
                  <a:ea typeface="Microsoft YaHei" pitchFamily="34" charset="-122"/>
                  <a:cs typeface="Aharoni" pitchFamily="2" charset="-79"/>
                  <a:sym typeface="Calibri"/>
                </a:rPr>
                <a:t>:</a:t>
              </a:r>
            </a:p>
          </p:txBody>
        </p: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3178B8F4-DC4C-4CBC-A25F-B31CAB30B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22" y="1437609"/>
              <a:ext cx="1071435" cy="233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AF785D4-4BF8-412F-969E-E777C36946FA}"/>
              </a:ext>
            </a:extLst>
          </p:cNvPr>
          <p:cNvSpPr txBox="1"/>
          <p:nvPr/>
        </p:nvSpPr>
        <p:spPr>
          <a:xfrm>
            <a:off x="0" y="3850516"/>
            <a:ext cx="6858000" cy="34470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Key Points!</a:t>
            </a:r>
          </a:p>
          <a:p>
            <a:pPr marL="285750" indent="-285750">
              <a:buFontTx/>
              <a:buChar char="-"/>
            </a:pPr>
            <a:r>
              <a:rPr lang="en-GB" sz="1200" b="1" u="sng" dirty="0"/>
              <a:t>View and Confirm</a:t>
            </a:r>
            <a:r>
              <a:rPr lang="en-GB" sz="1200" b="1" dirty="0"/>
              <a:t> -&gt; </a:t>
            </a:r>
          </a:p>
          <a:p>
            <a:pPr marL="742950" lvl="1" indent="-285750">
              <a:buFontTx/>
              <a:buChar char="-"/>
            </a:pPr>
            <a:r>
              <a:rPr lang="en-GB" sz="1200" b="1" u="sng" dirty="0"/>
              <a:t>view</a:t>
            </a:r>
            <a:r>
              <a:rPr lang="en-GB" sz="1200" u="sng" dirty="0"/>
              <a:t> </a:t>
            </a:r>
            <a:r>
              <a:rPr lang="en-GB" sz="1200" dirty="0"/>
              <a:t>the contents of the patients care plan</a:t>
            </a:r>
          </a:p>
          <a:p>
            <a:pPr marL="742950" lvl="1" indent="-285750">
              <a:buFontTx/>
              <a:buChar char="-"/>
            </a:pPr>
            <a:r>
              <a:rPr lang="en-GB" sz="1200" b="1" u="sng" dirty="0"/>
              <a:t>confirm</a:t>
            </a:r>
            <a:r>
              <a:rPr lang="en-GB" sz="1200" b="1" dirty="0"/>
              <a:t> </a:t>
            </a:r>
            <a:r>
              <a:rPr lang="en-GB" sz="1200" dirty="0"/>
              <a:t>with the patient or their representative: wishes or circumstances </a:t>
            </a:r>
            <a:r>
              <a:rPr lang="en-GB" sz="1200" u="sng" dirty="0"/>
              <a:t>might have changed</a:t>
            </a:r>
          </a:p>
          <a:p>
            <a:pPr marL="742950" lvl="1" indent="-285750">
              <a:buFontTx/>
              <a:buChar char="-"/>
            </a:pPr>
            <a:r>
              <a:rPr lang="en-GB" sz="1200" dirty="0"/>
              <a:t>you can see who last reviewed the care plan at the top right – you should </a:t>
            </a:r>
            <a:r>
              <a:rPr lang="en-GB" sz="1200" b="1" dirty="0"/>
              <a:t>update</a:t>
            </a:r>
            <a:r>
              <a:rPr lang="en-GB" sz="1200" dirty="0"/>
              <a:t> as needed during admission</a:t>
            </a:r>
          </a:p>
          <a:p>
            <a:pPr marL="285750" indent="-285750">
              <a:buFontTx/>
              <a:buChar char="-"/>
            </a:pPr>
            <a:endParaRPr lang="en-GB" sz="1200" b="1" dirty="0"/>
          </a:p>
          <a:p>
            <a:pPr marL="285750" indent="-285750">
              <a:buFontTx/>
              <a:buChar char="-"/>
            </a:pPr>
            <a:r>
              <a:rPr lang="en-GB" sz="1200" b="1" dirty="0"/>
              <a:t>Consent -&gt; </a:t>
            </a:r>
            <a:r>
              <a:rPr lang="en-GB" sz="1200" dirty="0"/>
              <a:t>document clearly on creation of the care plan regarding patient consent to sharing of personal information between health-care professionals. If creating in best interests, document who was spoken to. Patient leaflets are readily available on the website </a:t>
            </a:r>
            <a:endParaRPr lang="en-GB" sz="1200" b="1" dirty="0"/>
          </a:p>
          <a:p>
            <a:pPr marL="285750" indent="-285750">
              <a:buFontTx/>
              <a:buChar char="-"/>
            </a:pPr>
            <a:endParaRPr lang="en-GB" sz="1200" b="1" dirty="0"/>
          </a:p>
          <a:p>
            <a:pPr marL="285750" indent="-285750">
              <a:buFontTx/>
              <a:buChar char="-"/>
            </a:pPr>
            <a:r>
              <a:rPr lang="en-GB" sz="1200" b="1" dirty="0"/>
              <a:t>White Space -&gt; </a:t>
            </a:r>
            <a:r>
              <a:rPr lang="en-GB" sz="1200" dirty="0"/>
              <a:t>using the white space makes the care plan personal to the patient and more useful to the health-care professional who may be picking up your conversations in future. </a:t>
            </a:r>
            <a:endParaRPr lang="en-GB" sz="1200" b="1" dirty="0"/>
          </a:p>
          <a:p>
            <a:pPr marL="285750" indent="-285750">
              <a:buFontTx/>
              <a:buChar char="-"/>
            </a:pPr>
            <a:endParaRPr lang="en-GB" sz="1200" b="1" dirty="0"/>
          </a:p>
          <a:p>
            <a:pPr marL="285750" indent="-285750">
              <a:buFontTx/>
              <a:buChar char="-"/>
            </a:pPr>
            <a:r>
              <a:rPr lang="en-GB" sz="1200" b="1" dirty="0"/>
              <a:t>DNACPR -&gt; </a:t>
            </a:r>
            <a:r>
              <a:rPr lang="en-GB" sz="1200" dirty="0"/>
              <a:t>please provide a </a:t>
            </a:r>
            <a:r>
              <a:rPr lang="en-GB" sz="1200" u="sng" dirty="0"/>
              <a:t>paper copy</a:t>
            </a:r>
            <a:r>
              <a:rPr lang="en-GB" sz="1200" dirty="0"/>
              <a:t> for the patient if creating a new DNACPR on CMC. The </a:t>
            </a:r>
            <a:r>
              <a:rPr lang="en-GB" sz="1200" i="1" dirty="0"/>
              <a:t>endorser</a:t>
            </a:r>
            <a:r>
              <a:rPr lang="en-GB" sz="1200" dirty="0"/>
              <a:t> (responsible consultant) must be aware and in agreement with the care plan. </a:t>
            </a:r>
          </a:p>
          <a:p>
            <a:pPr marL="285750" indent="-285750">
              <a:buFontTx/>
              <a:buChar char="-"/>
            </a:pPr>
            <a:endParaRPr lang="en-GB" sz="12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200" dirty="0">
                <a:solidFill>
                  <a:schemeClr val="tx1"/>
                </a:solidFill>
              </a:rPr>
              <a:t>Remember: patients in London CCGs, </a:t>
            </a:r>
            <a:r>
              <a:rPr lang="en-GB" sz="1200" dirty="0" err="1">
                <a:solidFill>
                  <a:schemeClr val="tx1"/>
                </a:solidFill>
              </a:rPr>
              <a:t>eg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b="1" dirty="0">
                <a:solidFill>
                  <a:schemeClr val="tx1"/>
                </a:solidFill>
              </a:rPr>
              <a:t>Barnet</a:t>
            </a:r>
            <a:r>
              <a:rPr lang="en-GB" sz="1200" dirty="0">
                <a:solidFill>
                  <a:schemeClr val="tx1"/>
                </a:solidFill>
              </a:rPr>
              <a:t> and </a:t>
            </a:r>
            <a:r>
              <a:rPr lang="en-GB" sz="1200" b="1" dirty="0">
                <a:solidFill>
                  <a:schemeClr val="tx1"/>
                </a:solidFill>
              </a:rPr>
              <a:t>Enfield. </a:t>
            </a:r>
            <a:r>
              <a:rPr lang="en-GB" sz="1200" dirty="0">
                <a:solidFill>
                  <a:schemeClr val="tx1"/>
                </a:solidFill>
              </a:rPr>
              <a:t>CMC is not commissioned in Hertfordshire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BA2528A3-8033-4E80-8A40-337312525914}"/>
              </a:ext>
            </a:extLst>
          </p:cNvPr>
          <p:cNvSpPr/>
          <p:nvPr/>
        </p:nvSpPr>
        <p:spPr>
          <a:xfrm>
            <a:off x="52792" y="1760715"/>
            <a:ext cx="2918560" cy="157249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WHY? </a:t>
            </a:r>
          </a:p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en-GB" sz="1200" dirty="0">
                <a:solidFill>
                  <a:schemeClr val="tx1"/>
                </a:solidFill>
              </a:rPr>
              <a:t>Improve </a:t>
            </a:r>
            <a:r>
              <a:rPr lang="en-GB" sz="1200" b="1" dirty="0">
                <a:solidFill>
                  <a:schemeClr val="tx1"/>
                </a:solidFill>
              </a:rPr>
              <a:t>communication</a:t>
            </a:r>
            <a:r>
              <a:rPr lang="en-GB" sz="1200" dirty="0">
                <a:solidFill>
                  <a:schemeClr val="tx1"/>
                </a:solidFill>
              </a:rPr>
              <a:t> between care setting</a:t>
            </a:r>
          </a:p>
          <a:p>
            <a:pPr marL="171450" indent="-171450" algn="ctr">
              <a:buFont typeface="Wingdings" panose="05000000000000000000" pitchFamily="2" charset="2"/>
              <a:buChar char="v"/>
            </a:pPr>
            <a:r>
              <a:rPr lang="en-GB" sz="1200" b="1" dirty="0">
                <a:solidFill>
                  <a:schemeClr val="tx1"/>
                </a:solidFill>
              </a:rPr>
              <a:t>Respect</a:t>
            </a:r>
            <a:r>
              <a:rPr lang="en-GB" sz="1200" dirty="0">
                <a:solidFill>
                  <a:schemeClr val="tx1"/>
                </a:solidFill>
              </a:rPr>
              <a:t> patients wishes and provide </a:t>
            </a:r>
            <a:r>
              <a:rPr lang="en-GB" sz="1200" b="1" dirty="0">
                <a:solidFill>
                  <a:schemeClr val="tx1"/>
                </a:solidFill>
              </a:rPr>
              <a:t>person-centred</a:t>
            </a:r>
            <a:r>
              <a:rPr lang="en-GB" sz="1200" dirty="0">
                <a:solidFill>
                  <a:schemeClr val="tx1"/>
                </a:solidFill>
              </a:rPr>
              <a:t> care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36DA7063-2603-46CC-B16B-B2A425847626}"/>
              </a:ext>
            </a:extLst>
          </p:cNvPr>
          <p:cNvSpPr/>
          <p:nvPr/>
        </p:nvSpPr>
        <p:spPr>
          <a:xfrm>
            <a:off x="2745214" y="7372953"/>
            <a:ext cx="4112786" cy="242712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Do you need training and access?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This is quick and easy!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See ‘quick-guide’ on Freenet palliative care page.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Any questions – speak to: </a:t>
            </a:r>
          </a:p>
          <a:p>
            <a:pPr algn="ctr"/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[@nhs.net]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D4884E-4566-45DC-9D58-30EAC1AB521E}"/>
              </a:ext>
            </a:extLst>
          </p:cNvPr>
          <p:cNvGrpSpPr/>
          <p:nvPr/>
        </p:nvGrpSpPr>
        <p:grpSpPr>
          <a:xfrm>
            <a:off x="0" y="16031"/>
            <a:ext cx="6858000" cy="1176021"/>
            <a:chOff x="0" y="16031"/>
            <a:chExt cx="6858000" cy="117602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B15D7F-6265-497D-B312-2140C8B3DEE3}"/>
                </a:ext>
              </a:extLst>
            </p:cNvPr>
            <p:cNvSpPr/>
            <p:nvPr/>
          </p:nvSpPr>
          <p:spPr>
            <a:xfrm>
              <a:off x="0" y="16031"/>
              <a:ext cx="6858000" cy="1169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509075B-ABD6-4071-98EA-C64D6C824F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8" b="10913"/>
            <a:stretch/>
          </p:blipFill>
          <p:spPr bwMode="auto">
            <a:xfrm>
              <a:off x="1706144" y="16031"/>
              <a:ext cx="3244702" cy="1169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7A457D5-6BD6-4294-89A5-99AF3C12C030}"/>
                </a:ext>
              </a:extLst>
            </p:cNvPr>
            <p:cNvCxnSpPr/>
            <p:nvPr/>
          </p:nvCxnSpPr>
          <p:spPr>
            <a:xfrm flipV="1">
              <a:off x="0" y="1178360"/>
              <a:ext cx="6858000" cy="13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Arrow: Notched Right 31">
            <a:extLst>
              <a:ext uri="{FF2B5EF4-FFF2-40B4-BE49-F238E27FC236}">
                <a16:creationId xmlns:a16="http://schemas.microsoft.com/office/drawing/2014/main" id="{364626EE-FFA7-45DD-8D3E-0CD69D11BFDB}"/>
              </a:ext>
            </a:extLst>
          </p:cNvPr>
          <p:cNvSpPr/>
          <p:nvPr/>
        </p:nvSpPr>
        <p:spPr>
          <a:xfrm rot="2348345">
            <a:off x="808349" y="8816804"/>
            <a:ext cx="1262799" cy="218567"/>
          </a:xfrm>
          <a:prstGeom prst="notch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7B332E-BD69-4FD0-B556-B6212258DA72}"/>
              </a:ext>
            </a:extLst>
          </p:cNvPr>
          <p:cNvSpPr txBox="1"/>
          <p:nvPr/>
        </p:nvSpPr>
        <p:spPr>
          <a:xfrm>
            <a:off x="228433" y="9553852"/>
            <a:ext cx="3144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This will take you directly to your patient’s care plan </a:t>
            </a:r>
          </a:p>
        </p:txBody>
      </p:sp>
    </p:spTree>
    <p:extLst>
      <p:ext uri="{BB962C8B-B14F-4D97-AF65-F5344CB8AC3E}">
        <p14:creationId xmlns:p14="http://schemas.microsoft.com/office/powerpoint/2010/main" val="366810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4D4884E-4566-45DC-9D58-30EAC1AB521E}"/>
              </a:ext>
            </a:extLst>
          </p:cNvPr>
          <p:cNvGrpSpPr/>
          <p:nvPr/>
        </p:nvGrpSpPr>
        <p:grpSpPr>
          <a:xfrm>
            <a:off x="0" y="2339"/>
            <a:ext cx="6858000" cy="1189713"/>
            <a:chOff x="0" y="2339"/>
            <a:chExt cx="6858000" cy="118971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B15D7F-6265-497D-B312-2140C8B3DEE3}"/>
                </a:ext>
              </a:extLst>
            </p:cNvPr>
            <p:cNvSpPr/>
            <p:nvPr/>
          </p:nvSpPr>
          <p:spPr>
            <a:xfrm>
              <a:off x="0" y="16031"/>
              <a:ext cx="6858000" cy="11692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8509075B-ABD6-4071-98EA-C64D6C824F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8" b="10913"/>
            <a:stretch/>
          </p:blipFill>
          <p:spPr bwMode="auto">
            <a:xfrm>
              <a:off x="221680" y="2339"/>
              <a:ext cx="3244702" cy="1169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7A457D5-6BD6-4294-89A5-99AF3C12C030}"/>
                </a:ext>
              </a:extLst>
            </p:cNvPr>
            <p:cNvCxnSpPr/>
            <p:nvPr/>
          </p:nvCxnSpPr>
          <p:spPr>
            <a:xfrm flipV="1">
              <a:off x="0" y="1178360"/>
              <a:ext cx="6858000" cy="136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1F16407-FF97-4596-B26E-BE8D1374C7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98446" y="1306839"/>
            <a:ext cx="3647950" cy="22532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FD8634-DB54-413E-803A-68AFC5B4A7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2369" y="5707844"/>
            <a:ext cx="6048026" cy="3580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921B8B-18E6-4DC5-A79E-33C300163F6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117272" y="3674900"/>
            <a:ext cx="3647950" cy="18383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AA3DB-8FFE-45B9-89E7-6A4AF5BB8298}"/>
              </a:ext>
            </a:extLst>
          </p:cNvPr>
          <p:cNvSpPr txBox="1"/>
          <p:nvPr/>
        </p:nvSpPr>
        <p:spPr>
          <a:xfrm>
            <a:off x="564735" y="1376426"/>
            <a:ext cx="23170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Complete short training video</a:t>
            </a:r>
          </a:p>
          <a:p>
            <a:r>
              <a:rPr lang="en-GB" sz="1200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https://www.coordinatemycare.co.uk/for-healthcare-professionals/training-viewing-creating-cmc-care-plans/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additional resources available in ‘clinical training’ section.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prefer to attend a webinar, see ‘booking and confirming training’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E9292F-0AC1-4384-A74D-077EB036899D}"/>
              </a:ext>
            </a:extLst>
          </p:cNvPr>
          <p:cNvSpPr txBox="1"/>
          <p:nvPr/>
        </p:nvSpPr>
        <p:spPr>
          <a:xfrm>
            <a:off x="577825" y="3673821"/>
            <a:ext cx="2539446" cy="1950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User Access Form (UAF)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-&gt; ‘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UAF for staff with nhs.net email address’</a:t>
            </a:r>
            <a:endParaRPr lang="en-GB" sz="12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https://www.coordinatemycare.co.uk/for-healthcare-professionals/become-a-user/</a:t>
            </a:r>
            <a:endParaRPr lang="en-GB" sz="12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login details will be emailed to you!</a:t>
            </a:r>
          </a:p>
          <a:p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52CA2-E5CB-4EFC-8233-78CB1E06476D}"/>
              </a:ext>
            </a:extLst>
          </p:cNvPr>
          <p:cNvSpPr txBox="1"/>
          <p:nvPr/>
        </p:nvSpPr>
        <p:spPr>
          <a:xfrm>
            <a:off x="3790750" y="185161"/>
            <a:ext cx="265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Sign up in two simple steps!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317B30-553E-4951-827B-5AE93C964286}"/>
              </a:ext>
            </a:extLst>
          </p:cNvPr>
          <p:cNvSpPr/>
          <p:nvPr/>
        </p:nvSpPr>
        <p:spPr>
          <a:xfrm>
            <a:off x="111604" y="1376426"/>
            <a:ext cx="453130" cy="49098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F199515-F53A-4BE3-BB43-C3563D295AE1}"/>
              </a:ext>
            </a:extLst>
          </p:cNvPr>
          <p:cNvSpPr/>
          <p:nvPr/>
        </p:nvSpPr>
        <p:spPr>
          <a:xfrm>
            <a:off x="111604" y="3722249"/>
            <a:ext cx="453130" cy="49098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C3A7C-11B7-4327-8F44-CE6ABD26BD9A}"/>
              </a:ext>
            </a:extLst>
          </p:cNvPr>
          <p:cNvSpPr/>
          <p:nvPr/>
        </p:nvSpPr>
        <p:spPr>
          <a:xfrm>
            <a:off x="0" y="9482614"/>
            <a:ext cx="6858000" cy="4591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230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407</Words>
  <Application>Microsoft Office PowerPoint</Application>
  <PresentationFormat>A4 Paper (210x297 mm)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Goffe</dc:creator>
  <cp:lastModifiedBy>Pirie, Ellen</cp:lastModifiedBy>
  <cp:revision>13</cp:revision>
  <dcterms:created xsi:type="dcterms:W3CDTF">2021-04-01T13:12:30Z</dcterms:created>
  <dcterms:modified xsi:type="dcterms:W3CDTF">2021-05-12T16:36:24Z</dcterms:modified>
</cp:coreProperties>
</file>