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086" r:id="rId2"/>
    <p:sldId id="4105" r:id="rId3"/>
    <p:sldId id="306" r:id="rId4"/>
    <p:sldId id="2093" r:id="rId5"/>
    <p:sldId id="4133" r:id="rId6"/>
    <p:sldId id="308" r:id="rId7"/>
    <p:sldId id="345" r:id="rId8"/>
    <p:sldId id="313" r:id="rId9"/>
    <p:sldId id="257" r:id="rId10"/>
    <p:sldId id="336" r:id="rId11"/>
    <p:sldId id="2091" r:id="rId12"/>
    <p:sldId id="4134" r:id="rId13"/>
    <p:sldId id="2094" r:id="rId14"/>
    <p:sldId id="340" r:id="rId15"/>
    <p:sldId id="321" r:id="rId16"/>
    <p:sldId id="4135" r:id="rId17"/>
    <p:sldId id="413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len Williams" initials="HW" lastIdx="1" clrIdx="0">
    <p:extLst>
      <p:ext uri="{19B8F6BF-5375-455C-9EA6-DF929625EA0E}">
        <p15:presenceInfo xmlns:p15="http://schemas.microsoft.com/office/powerpoint/2012/main" userId="S::Helen.Williams@selondonccg.nhs.uk::df8bedcc-7b59-4ac1-85e6-8386659293e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A69BAC-EC53-49FF-8A36-4F7044F6E5B2}" v="21" dt="2022-04-07T08:01:27.4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352" autoAdjust="0"/>
    <p:restoredTop sz="94660"/>
  </p:normalViewPr>
  <p:slideViewPr>
    <p:cSldViewPr snapToGrid="0">
      <p:cViewPr varScale="1">
        <p:scale>
          <a:sx n="114" d="100"/>
          <a:sy n="114" d="100"/>
        </p:scale>
        <p:origin x="79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13B975-4BED-4E57-A9DB-6057032115E7}" type="datetimeFigureOut">
              <a:rPr lang="en-GB" smtClean="0"/>
              <a:t>07/04/2022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425495-BF9D-43F0-8D9F-6A9226E3DF83}" type="slidenum">
              <a:rPr lang="en-GB" smtClean="0"/>
              <a:t>‹#›</a:t>
            </a:fld>
            <a:endParaRPr lang="en-GB"/>
          </a:p>
        </p:txBody>
      </p:sp>
    </p:spTree>
    <p:extLst>
      <p:ext uri="{BB962C8B-B14F-4D97-AF65-F5344CB8AC3E}">
        <p14:creationId xmlns:p14="http://schemas.microsoft.com/office/powerpoint/2010/main" val="1392583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Slide Image Placeholder 1"/>
          <p:cNvSpPr>
            <a:spLocks noGrp="1" noRot="1" noChangeAspect="1"/>
          </p:cNvSpPr>
          <p:nvPr>
            <p:ph type="sldImg"/>
          </p:nvPr>
        </p:nvSpPr>
        <p:spPr>
          <a:xfrm>
            <a:off x="-214313" y="798513"/>
            <a:ext cx="7091363" cy="3989387"/>
          </a:xfrm>
          <a:ln/>
        </p:spPr>
      </p:sp>
      <p:sp>
        <p:nvSpPr>
          <p:cNvPr id="7885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p>
        </p:txBody>
      </p:sp>
      <p:sp>
        <p:nvSpPr>
          <p:cNvPr id="7885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charset="0"/>
                <a:cs typeface="Arial" charset="0"/>
              </a:defRPr>
            </a:lvl1pPr>
            <a:lvl2pPr marL="706954" indent="-271906" algn="ctr">
              <a:defRPr>
                <a:solidFill>
                  <a:schemeClr val="tx1"/>
                </a:solidFill>
                <a:latin typeface="Arial" charset="0"/>
                <a:cs typeface="Arial" charset="0"/>
              </a:defRPr>
            </a:lvl2pPr>
            <a:lvl3pPr marL="1087622" indent="-217524" algn="ctr">
              <a:defRPr>
                <a:solidFill>
                  <a:schemeClr val="tx1"/>
                </a:solidFill>
                <a:latin typeface="Arial" charset="0"/>
                <a:cs typeface="Arial" charset="0"/>
              </a:defRPr>
            </a:lvl3pPr>
            <a:lvl4pPr marL="1522669" indent="-217524" algn="ctr">
              <a:defRPr>
                <a:solidFill>
                  <a:schemeClr val="tx1"/>
                </a:solidFill>
                <a:latin typeface="Arial" charset="0"/>
                <a:cs typeface="Arial" charset="0"/>
              </a:defRPr>
            </a:lvl4pPr>
            <a:lvl5pPr marL="1957719" indent="-217524" algn="ctr">
              <a:defRPr>
                <a:solidFill>
                  <a:schemeClr val="tx1"/>
                </a:solidFill>
                <a:latin typeface="Arial" charset="0"/>
                <a:cs typeface="Arial" charset="0"/>
              </a:defRPr>
            </a:lvl5pPr>
            <a:lvl6pPr marL="2392766" indent="-217524" algn="ctr" fontAlgn="base">
              <a:spcBef>
                <a:spcPct val="0"/>
              </a:spcBef>
              <a:spcAft>
                <a:spcPct val="0"/>
              </a:spcAft>
              <a:defRPr>
                <a:solidFill>
                  <a:schemeClr val="tx1"/>
                </a:solidFill>
                <a:latin typeface="Arial" charset="0"/>
                <a:cs typeface="Arial" charset="0"/>
              </a:defRPr>
            </a:lvl6pPr>
            <a:lvl7pPr marL="2827816" indent="-217524" algn="ctr" fontAlgn="base">
              <a:spcBef>
                <a:spcPct val="0"/>
              </a:spcBef>
              <a:spcAft>
                <a:spcPct val="0"/>
              </a:spcAft>
              <a:defRPr>
                <a:solidFill>
                  <a:schemeClr val="tx1"/>
                </a:solidFill>
                <a:latin typeface="Arial" charset="0"/>
                <a:cs typeface="Arial" charset="0"/>
              </a:defRPr>
            </a:lvl7pPr>
            <a:lvl8pPr marL="3262864" indent="-217524" algn="ctr" fontAlgn="base">
              <a:spcBef>
                <a:spcPct val="0"/>
              </a:spcBef>
              <a:spcAft>
                <a:spcPct val="0"/>
              </a:spcAft>
              <a:defRPr>
                <a:solidFill>
                  <a:schemeClr val="tx1"/>
                </a:solidFill>
                <a:latin typeface="Arial" charset="0"/>
                <a:cs typeface="Arial" charset="0"/>
              </a:defRPr>
            </a:lvl8pPr>
            <a:lvl9pPr marL="3697914" indent="-217524" algn="ctr" fontAlgn="base">
              <a:spcBef>
                <a:spcPct val="0"/>
              </a:spcBef>
              <a:spcAft>
                <a:spcPct val="0"/>
              </a:spcAft>
              <a:defRPr>
                <a:solidFill>
                  <a:schemeClr val="tx1"/>
                </a:solidFill>
                <a:latin typeface="Arial" charset="0"/>
                <a:cs typeface="Arial" charset="0"/>
              </a:defRPr>
            </a:lvl9pPr>
          </a:lstStyle>
          <a:p>
            <a:pPr algn="r"/>
            <a:fld id="{0FC67BA1-EF16-4D7B-9438-41D4E58FB472}" type="slidenum">
              <a:rPr lang="en-GB" smtClean="0">
                <a:solidFill>
                  <a:prstClr val="black"/>
                </a:solidFill>
                <a:latin typeface="Effra" panose="02000506080000020004" pitchFamily="2" charset="0"/>
              </a:rPr>
              <a:pPr algn="r"/>
              <a:t>1</a:t>
            </a:fld>
            <a:endParaRPr lang="en-GB">
              <a:solidFill>
                <a:prstClr val="black"/>
              </a:solidFill>
              <a:latin typeface="Effra" panose="02000506080000020004" pitchFamily="2" charset="0"/>
            </a:endParaRPr>
          </a:p>
        </p:txBody>
      </p:sp>
    </p:spTree>
    <p:extLst>
      <p:ext uri="{BB962C8B-B14F-4D97-AF65-F5344CB8AC3E}">
        <p14:creationId xmlns:p14="http://schemas.microsoft.com/office/powerpoint/2010/main" val="24108844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18334FB-1B8F-4290-A1CA-15B2E46FF7E9}" type="slidenum">
              <a:rPr lang="en-GB" smtClean="0"/>
              <a:t>2</a:t>
            </a:fld>
            <a:endParaRPr lang="en-GB"/>
          </a:p>
        </p:txBody>
      </p:sp>
    </p:spTree>
    <p:extLst>
      <p:ext uri="{BB962C8B-B14F-4D97-AF65-F5344CB8AC3E}">
        <p14:creationId xmlns:p14="http://schemas.microsoft.com/office/powerpoint/2010/main" val="1323542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0016D15-5FCE-7B4E-B07D-01BCA69A567B}" type="slidenum">
              <a:rPr lang="en-US" smtClean="0"/>
              <a:t>6</a:t>
            </a:fld>
            <a:endParaRPr lang="en-US"/>
          </a:p>
        </p:txBody>
      </p:sp>
    </p:spTree>
    <p:extLst>
      <p:ext uri="{BB962C8B-B14F-4D97-AF65-F5344CB8AC3E}">
        <p14:creationId xmlns:p14="http://schemas.microsoft.com/office/powerpoint/2010/main" val="36008044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Slide Image Placeholder 1"/>
          <p:cNvSpPr>
            <a:spLocks noGrp="1" noRot="1" noChangeAspect="1"/>
          </p:cNvSpPr>
          <p:nvPr>
            <p:ph type="sldImg"/>
          </p:nvPr>
        </p:nvSpPr>
        <p:spPr>
          <a:xfrm>
            <a:off x="-214313" y="798513"/>
            <a:ext cx="7091363" cy="3989387"/>
          </a:xfrm>
          <a:ln/>
        </p:spPr>
      </p:sp>
      <p:sp>
        <p:nvSpPr>
          <p:cNvPr id="7885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p>
        </p:txBody>
      </p:sp>
      <p:sp>
        <p:nvSpPr>
          <p:cNvPr id="7885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charset="0"/>
                <a:cs typeface="Arial" charset="0"/>
              </a:defRPr>
            </a:lvl1pPr>
            <a:lvl2pPr marL="706954" indent="-271906" algn="ctr">
              <a:defRPr>
                <a:solidFill>
                  <a:schemeClr val="tx1"/>
                </a:solidFill>
                <a:latin typeface="Arial" charset="0"/>
                <a:cs typeface="Arial" charset="0"/>
              </a:defRPr>
            </a:lvl2pPr>
            <a:lvl3pPr marL="1087622" indent="-217524" algn="ctr">
              <a:defRPr>
                <a:solidFill>
                  <a:schemeClr val="tx1"/>
                </a:solidFill>
                <a:latin typeface="Arial" charset="0"/>
                <a:cs typeface="Arial" charset="0"/>
              </a:defRPr>
            </a:lvl3pPr>
            <a:lvl4pPr marL="1522669" indent="-217524" algn="ctr">
              <a:defRPr>
                <a:solidFill>
                  <a:schemeClr val="tx1"/>
                </a:solidFill>
                <a:latin typeface="Arial" charset="0"/>
                <a:cs typeface="Arial" charset="0"/>
              </a:defRPr>
            </a:lvl4pPr>
            <a:lvl5pPr marL="1957719" indent="-217524" algn="ctr">
              <a:defRPr>
                <a:solidFill>
                  <a:schemeClr val="tx1"/>
                </a:solidFill>
                <a:latin typeface="Arial" charset="0"/>
                <a:cs typeface="Arial" charset="0"/>
              </a:defRPr>
            </a:lvl5pPr>
            <a:lvl6pPr marL="2392766" indent="-217524" algn="ctr" fontAlgn="base">
              <a:spcBef>
                <a:spcPct val="0"/>
              </a:spcBef>
              <a:spcAft>
                <a:spcPct val="0"/>
              </a:spcAft>
              <a:defRPr>
                <a:solidFill>
                  <a:schemeClr val="tx1"/>
                </a:solidFill>
                <a:latin typeface="Arial" charset="0"/>
                <a:cs typeface="Arial" charset="0"/>
              </a:defRPr>
            </a:lvl6pPr>
            <a:lvl7pPr marL="2827816" indent="-217524" algn="ctr" fontAlgn="base">
              <a:spcBef>
                <a:spcPct val="0"/>
              </a:spcBef>
              <a:spcAft>
                <a:spcPct val="0"/>
              </a:spcAft>
              <a:defRPr>
                <a:solidFill>
                  <a:schemeClr val="tx1"/>
                </a:solidFill>
                <a:latin typeface="Arial" charset="0"/>
                <a:cs typeface="Arial" charset="0"/>
              </a:defRPr>
            </a:lvl7pPr>
            <a:lvl8pPr marL="3262864" indent="-217524" algn="ctr" fontAlgn="base">
              <a:spcBef>
                <a:spcPct val="0"/>
              </a:spcBef>
              <a:spcAft>
                <a:spcPct val="0"/>
              </a:spcAft>
              <a:defRPr>
                <a:solidFill>
                  <a:schemeClr val="tx1"/>
                </a:solidFill>
                <a:latin typeface="Arial" charset="0"/>
                <a:cs typeface="Arial" charset="0"/>
              </a:defRPr>
            </a:lvl8pPr>
            <a:lvl9pPr marL="3697914" indent="-217524" algn="ctr" fontAlgn="base">
              <a:spcBef>
                <a:spcPct val="0"/>
              </a:spcBef>
              <a:spcAft>
                <a:spcPct val="0"/>
              </a:spcAft>
              <a:defRPr>
                <a:solidFill>
                  <a:schemeClr val="tx1"/>
                </a:solidFill>
                <a:latin typeface="Arial" charset="0"/>
                <a:cs typeface="Arial" charset="0"/>
              </a:defRPr>
            </a:lvl9pPr>
          </a:lstStyle>
          <a:p>
            <a:pPr algn="r"/>
            <a:fld id="{0FC67BA1-EF16-4D7B-9438-41D4E58FB472}" type="slidenum">
              <a:rPr lang="en-GB" smtClean="0">
                <a:solidFill>
                  <a:prstClr val="black"/>
                </a:solidFill>
                <a:latin typeface="Effra" panose="02000506080000020004" pitchFamily="2" charset="0"/>
              </a:rPr>
              <a:pPr algn="r"/>
              <a:t>17</a:t>
            </a:fld>
            <a:endParaRPr lang="en-GB">
              <a:solidFill>
                <a:prstClr val="black"/>
              </a:solidFill>
              <a:latin typeface="Effra" panose="02000506080000020004" pitchFamily="2" charset="0"/>
            </a:endParaRPr>
          </a:p>
        </p:txBody>
      </p:sp>
    </p:spTree>
    <p:extLst>
      <p:ext uri="{BB962C8B-B14F-4D97-AF65-F5344CB8AC3E}">
        <p14:creationId xmlns:p14="http://schemas.microsoft.com/office/powerpoint/2010/main" val="4273579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E8A80-9A39-407E-B548-D27A3DD2C3A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F22C7FE-2840-42B1-AC98-DBB8BC36BB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743E24A-8620-46DE-A71E-AB10E5BDA7AF}"/>
              </a:ext>
            </a:extLst>
          </p:cNvPr>
          <p:cNvSpPr>
            <a:spLocks noGrp="1"/>
          </p:cNvSpPr>
          <p:nvPr>
            <p:ph type="dt" sz="half" idx="10"/>
          </p:nvPr>
        </p:nvSpPr>
        <p:spPr/>
        <p:txBody>
          <a:bodyPr/>
          <a:lstStyle/>
          <a:p>
            <a:fld id="{785092E0-8A26-4484-B997-A6EE3ED4840C}" type="datetimeFigureOut">
              <a:rPr lang="en-GB" smtClean="0"/>
              <a:t>07/04/2022</a:t>
            </a:fld>
            <a:endParaRPr lang="en-GB"/>
          </a:p>
        </p:txBody>
      </p:sp>
      <p:sp>
        <p:nvSpPr>
          <p:cNvPr id="5" name="Footer Placeholder 4">
            <a:extLst>
              <a:ext uri="{FF2B5EF4-FFF2-40B4-BE49-F238E27FC236}">
                <a16:creationId xmlns:a16="http://schemas.microsoft.com/office/drawing/2014/main" id="{64BF2DD2-7A57-4274-BB1B-9C1C040C0EE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8C1C794-739A-4FB4-935D-C9E216A17386}"/>
              </a:ext>
            </a:extLst>
          </p:cNvPr>
          <p:cNvSpPr>
            <a:spLocks noGrp="1"/>
          </p:cNvSpPr>
          <p:nvPr>
            <p:ph type="sldNum" sz="quarter" idx="12"/>
          </p:nvPr>
        </p:nvSpPr>
        <p:spPr/>
        <p:txBody>
          <a:bodyPr/>
          <a:lstStyle/>
          <a:p>
            <a:fld id="{86BBD318-184F-4AB8-84BB-D8258A82793F}" type="slidenum">
              <a:rPr lang="en-GB" smtClean="0"/>
              <a:t>‹#›</a:t>
            </a:fld>
            <a:endParaRPr lang="en-GB"/>
          </a:p>
        </p:txBody>
      </p:sp>
    </p:spTree>
    <p:extLst>
      <p:ext uri="{BB962C8B-B14F-4D97-AF65-F5344CB8AC3E}">
        <p14:creationId xmlns:p14="http://schemas.microsoft.com/office/powerpoint/2010/main" val="4142467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0DF64-4270-4F0F-993F-9D992685CDA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E06ADE1-F949-4EF7-9E00-C6909813835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4D669E-F7F2-4D5A-B026-11F93139A446}"/>
              </a:ext>
            </a:extLst>
          </p:cNvPr>
          <p:cNvSpPr>
            <a:spLocks noGrp="1"/>
          </p:cNvSpPr>
          <p:nvPr>
            <p:ph type="dt" sz="half" idx="10"/>
          </p:nvPr>
        </p:nvSpPr>
        <p:spPr/>
        <p:txBody>
          <a:bodyPr/>
          <a:lstStyle/>
          <a:p>
            <a:fld id="{785092E0-8A26-4484-B997-A6EE3ED4840C}" type="datetimeFigureOut">
              <a:rPr lang="en-GB" smtClean="0"/>
              <a:t>07/04/2022</a:t>
            </a:fld>
            <a:endParaRPr lang="en-GB"/>
          </a:p>
        </p:txBody>
      </p:sp>
      <p:sp>
        <p:nvSpPr>
          <p:cNvPr id="5" name="Footer Placeholder 4">
            <a:extLst>
              <a:ext uri="{FF2B5EF4-FFF2-40B4-BE49-F238E27FC236}">
                <a16:creationId xmlns:a16="http://schemas.microsoft.com/office/drawing/2014/main" id="{6B6D6BC4-1289-4D96-88F1-FBD0BC03093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6BDABE2-E9C7-4FE6-8441-BADB640BA3B7}"/>
              </a:ext>
            </a:extLst>
          </p:cNvPr>
          <p:cNvSpPr>
            <a:spLocks noGrp="1"/>
          </p:cNvSpPr>
          <p:nvPr>
            <p:ph type="sldNum" sz="quarter" idx="12"/>
          </p:nvPr>
        </p:nvSpPr>
        <p:spPr/>
        <p:txBody>
          <a:bodyPr/>
          <a:lstStyle/>
          <a:p>
            <a:fld id="{86BBD318-184F-4AB8-84BB-D8258A82793F}" type="slidenum">
              <a:rPr lang="en-GB" smtClean="0"/>
              <a:t>‹#›</a:t>
            </a:fld>
            <a:endParaRPr lang="en-GB"/>
          </a:p>
        </p:txBody>
      </p:sp>
    </p:spTree>
    <p:extLst>
      <p:ext uri="{BB962C8B-B14F-4D97-AF65-F5344CB8AC3E}">
        <p14:creationId xmlns:p14="http://schemas.microsoft.com/office/powerpoint/2010/main" val="1383270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DA4B72-5AE4-45FE-A6F8-ADADE8E120B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98BE4A9-4CA5-4681-8057-3574B155D91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E7D4007-701C-4504-9390-F4886A88D047}"/>
              </a:ext>
            </a:extLst>
          </p:cNvPr>
          <p:cNvSpPr>
            <a:spLocks noGrp="1"/>
          </p:cNvSpPr>
          <p:nvPr>
            <p:ph type="dt" sz="half" idx="10"/>
          </p:nvPr>
        </p:nvSpPr>
        <p:spPr/>
        <p:txBody>
          <a:bodyPr/>
          <a:lstStyle/>
          <a:p>
            <a:fld id="{785092E0-8A26-4484-B997-A6EE3ED4840C}" type="datetimeFigureOut">
              <a:rPr lang="en-GB" smtClean="0"/>
              <a:t>07/04/2022</a:t>
            </a:fld>
            <a:endParaRPr lang="en-GB"/>
          </a:p>
        </p:txBody>
      </p:sp>
      <p:sp>
        <p:nvSpPr>
          <p:cNvPr id="5" name="Footer Placeholder 4">
            <a:extLst>
              <a:ext uri="{FF2B5EF4-FFF2-40B4-BE49-F238E27FC236}">
                <a16:creationId xmlns:a16="http://schemas.microsoft.com/office/drawing/2014/main" id="{83B5CC73-CA6A-4DFA-8A82-35C10508E42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8C52E91-DE92-4DBD-B423-C71BB8A73C9E}"/>
              </a:ext>
            </a:extLst>
          </p:cNvPr>
          <p:cNvSpPr>
            <a:spLocks noGrp="1"/>
          </p:cNvSpPr>
          <p:nvPr>
            <p:ph type="sldNum" sz="quarter" idx="12"/>
          </p:nvPr>
        </p:nvSpPr>
        <p:spPr/>
        <p:txBody>
          <a:bodyPr/>
          <a:lstStyle/>
          <a:p>
            <a:fld id="{86BBD318-184F-4AB8-84BB-D8258A82793F}" type="slidenum">
              <a:rPr lang="en-GB" smtClean="0"/>
              <a:t>‹#›</a:t>
            </a:fld>
            <a:endParaRPr lang="en-GB"/>
          </a:p>
        </p:txBody>
      </p:sp>
    </p:spTree>
    <p:extLst>
      <p:ext uri="{BB962C8B-B14F-4D97-AF65-F5344CB8AC3E}">
        <p14:creationId xmlns:p14="http://schemas.microsoft.com/office/powerpoint/2010/main" val="41107713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3" name="Rectangle 5"/>
          <p:cNvSpPr>
            <a:spLocks noGrp="1" noChangeArrowheads="1"/>
          </p:cNvSpPr>
          <p:nvPr>
            <p:ph type="ftr" sz="quarter" idx="10"/>
          </p:nvPr>
        </p:nvSpPr>
        <p:spPr>
          <a:xfrm>
            <a:off x="624417" y="6538730"/>
            <a:ext cx="3860800" cy="255588"/>
          </a:xfrm>
          <a:prstGeom prst="rect">
            <a:avLst/>
          </a:prstGeom>
          <a:ln/>
        </p:spPr>
        <p:txBody>
          <a:bodyPr/>
          <a:lstStyle>
            <a:lvl1pPr>
              <a:defRPr/>
            </a:lvl1pPr>
          </a:lstStyle>
          <a:p>
            <a:endParaRPr lang="en-GB">
              <a:solidFill>
                <a:srgbClr val="000000"/>
              </a:solidFill>
            </a:endParaRPr>
          </a:p>
        </p:txBody>
      </p:sp>
      <p:sp>
        <p:nvSpPr>
          <p:cNvPr id="6" name="Title 5"/>
          <p:cNvSpPr>
            <a:spLocks noGrp="1"/>
          </p:cNvSpPr>
          <p:nvPr>
            <p:ph type="title"/>
          </p:nvPr>
        </p:nvSpPr>
        <p:spPr/>
        <p:txBody>
          <a:bodyPr/>
          <a:lstStyle/>
          <a:p>
            <a:r>
              <a:rPr lang="en-US"/>
              <a:t>Click to edit Master title style</a:t>
            </a:r>
            <a:endParaRPr lang="en-GB"/>
          </a:p>
        </p:txBody>
      </p:sp>
      <p:sp>
        <p:nvSpPr>
          <p:cNvPr id="7" name="Text Placeholder 8"/>
          <p:cNvSpPr>
            <a:spLocks noGrp="1"/>
          </p:cNvSpPr>
          <p:nvPr>
            <p:ph type="body" sz="quarter" idx="13" hasCustomPrompt="1"/>
          </p:nvPr>
        </p:nvSpPr>
        <p:spPr>
          <a:xfrm>
            <a:off x="624421" y="650697"/>
            <a:ext cx="10957983" cy="321627"/>
          </a:xfrm>
        </p:spPr>
        <p:txBody>
          <a:bodyPr/>
          <a:lstStyle>
            <a:lvl1pPr>
              <a:lnSpc>
                <a:spcPct val="95000"/>
              </a:lnSpc>
              <a:spcAft>
                <a:spcPts val="0"/>
              </a:spcAft>
              <a:defRPr sz="1015" b="0">
                <a:solidFill>
                  <a:schemeClr val="accent1"/>
                </a:solidFill>
              </a:defRPr>
            </a:lvl1pPr>
          </a:lstStyle>
          <a:p>
            <a:pPr lvl="0"/>
            <a:r>
              <a:rPr lang="en-US"/>
              <a:t>Click to edit Master </a:t>
            </a:r>
            <a:br>
              <a:rPr lang="en-US"/>
            </a:br>
            <a:r>
              <a:rPr lang="en-US"/>
              <a:t>text styles</a:t>
            </a:r>
          </a:p>
        </p:txBody>
      </p:sp>
      <p:sp>
        <p:nvSpPr>
          <p:cNvPr id="9"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108">
                <a:solidFill>
                  <a:schemeClr val="tx2"/>
                </a:solidFill>
                <a:latin typeface="Arial"/>
                <a:cs typeface="Arial"/>
              </a:defRPr>
            </a:lvl1pPr>
          </a:lstStyle>
          <a:p>
            <a:pPr defTabSz="422041" fontAlgn="base">
              <a:spcBef>
                <a:spcPct val="0"/>
              </a:spcBef>
              <a:spcAft>
                <a:spcPct val="0"/>
              </a:spcAft>
            </a:pPr>
            <a:fld id="{902D5018-2030-2046-84FC-87E41EA86E42}" type="slidenum">
              <a:rPr lang="en-US" smtClean="0">
                <a:solidFill>
                  <a:srgbClr val="0072C6"/>
                </a:solidFill>
              </a:rPr>
              <a:pPr defTabSz="422041" fontAlgn="base">
                <a:spcBef>
                  <a:spcPct val="0"/>
                </a:spcBef>
                <a:spcAft>
                  <a:spcPct val="0"/>
                </a:spcAft>
              </a:pPr>
              <a:t>‹#›</a:t>
            </a:fld>
            <a:endParaRPr lang="en-US">
              <a:solidFill>
                <a:srgbClr val="0072C6"/>
              </a:solidFill>
            </a:endParaRPr>
          </a:p>
        </p:txBody>
      </p:sp>
    </p:spTree>
    <p:extLst>
      <p:ext uri="{BB962C8B-B14F-4D97-AF65-F5344CB8AC3E}">
        <p14:creationId xmlns:p14="http://schemas.microsoft.com/office/powerpoint/2010/main" val="3208622727"/>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py + logo top r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D564C-6FC6-814E-A967-BA0B23EB7BCA}"/>
              </a:ext>
            </a:extLst>
          </p:cNvPr>
          <p:cNvSpPr>
            <a:spLocks noGrp="1"/>
          </p:cNvSpPr>
          <p:nvPr>
            <p:ph type="title"/>
          </p:nvPr>
        </p:nvSpPr>
        <p:spPr>
          <a:xfrm>
            <a:off x="395856" y="347944"/>
            <a:ext cx="9634835" cy="594165"/>
          </a:xfrm>
        </p:spPr>
        <p:txBody>
          <a:bodyPr anchor="t">
            <a:normAutofit/>
          </a:bodyPr>
          <a:lstStyle>
            <a:lvl1pPr>
              <a:defRPr sz="2800" b="0" i="0">
                <a:solidFill>
                  <a:srgbClr val="42B6E6"/>
                </a:solidFill>
                <a:latin typeface="+mj-lt"/>
                <a:cs typeface="Calibri Light" panose="020F0302020204030204" pitchFamily="34" charset="0"/>
              </a:defRPr>
            </a:lvl1pPr>
          </a:lstStyle>
          <a:p>
            <a:r>
              <a:rPr lang="en-US"/>
              <a:t>Click to edit Master title style</a:t>
            </a:r>
          </a:p>
        </p:txBody>
      </p:sp>
      <p:sp>
        <p:nvSpPr>
          <p:cNvPr id="25" name="Content Placeholder 2">
            <a:extLst>
              <a:ext uri="{FF2B5EF4-FFF2-40B4-BE49-F238E27FC236}">
                <a16:creationId xmlns:a16="http://schemas.microsoft.com/office/drawing/2014/main" id="{FDA39F5A-3987-6046-B56E-77AC176D98C5}"/>
              </a:ext>
            </a:extLst>
          </p:cNvPr>
          <p:cNvSpPr>
            <a:spLocks noGrp="1"/>
          </p:cNvSpPr>
          <p:nvPr>
            <p:ph idx="1"/>
          </p:nvPr>
        </p:nvSpPr>
        <p:spPr>
          <a:xfrm>
            <a:off x="395856" y="1100909"/>
            <a:ext cx="11400288" cy="5328558"/>
          </a:xfrm>
        </p:spPr>
        <p:txBody>
          <a:bodyPr/>
          <a:lstStyle>
            <a:lvl1pPr>
              <a:defRPr b="0" i="0">
                <a:solidFill>
                  <a:schemeClr val="tx1">
                    <a:lumMod val="75000"/>
                    <a:lumOff val="25000"/>
                  </a:schemeClr>
                </a:solidFill>
                <a:latin typeface="Calibri Light" panose="020F0302020204030204" pitchFamily="34" charset="0"/>
                <a:cs typeface="Calibri Light" panose="020F0302020204030204" pitchFamily="34" charset="0"/>
              </a:defRPr>
            </a:lvl1pPr>
            <a:lvl2pPr>
              <a:defRPr b="0" i="0">
                <a:solidFill>
                  <a:schemeClr val="tx1">
                    <a:lumMod val="75000"/>
                    <a:lumOff val="25000"/>
                  </a:schemeClr>
                </a:solidFill>
                <a:latin typeface="Calibri Light" panose="020F0302020204030204" pitchFamily="34" charset="0"/>
                <a:cs typeface="Calibri Light" panose="020F0302020204030204" pitchFamily="34" charset="0"/>
              </a:defRPr>
            </a:lvl2pPr>
            <a:lvl3pPr>
              <a:defRPr b="0" i="0">
                <a:solidFill>
                  <a:schemeClr val="tx1">
                    <a:lumMod val="75000"/>
                    <a:lumOff val="25000"/>
                  </a:schemeClr>
                </a:solidFill>
                <a:latin typeface="Calibri Light" panose="020F0302020204030204" pitchFamily="34" charset="0"/>
                <a:cs typeface="Calibri Light" panose="020F0302020204030204" pitchFamily="34" charset="0"/>
              </a:defRPr>
            </a:lvl3pPr>
            <a:lvl4pPr>
              <a:defRPr b="0" i="0">
                <a:solidFill>
                  <a:schemeClr val="tx1">
                    <a:lumMod val="75000"/>
                    <a:lumOff val="25000"/>
                  </a:schemeClr>
                </a:solidFill>
                <a:latin typeface="Calibri Light" panose="020F0302020204030204" pitchFamily="34" charset="0"/>
                <a:cs typeface="Calibri Light" panose="020F0302020204030204" pitchFamily="34" charset="0"/>
              </a:defRPr>
            </a:lvl4pPr>
            <a:lvl5pPr>
              <a:defRPr b="0" i="0">
                <a:solidFill>
                  <a:schemeClr val="tx1">
                    <a:lumMod val="75000"/>
                    <a:lumOff val="25000"/>
                  </a:schemeClr>
                </a:solidFill>
                <a:latin typeface="Calibri Light" panose="020F0302020204030204" pitchFamily="34" charset="0"/>
                <a:cs typeface="Calibri Light" panose="020F03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6" name="Picture 5">
            <a:extLst>
              <a:ext uri="{FF2B5EF4-FFF2-40B4-BE49-F238E27FC236}">
                <a16:creationId xmlns:a16="http://schemas.microsoft.com/office/drawing/2014/main" id="{7515620D-212A-4194-9D29-EBCB27A2F276}"/>
              </a:ext>
            </a:extLst>
          </p:cNvPr>
          <p:cNvPicPr>
            <a:picLocks noChangeAspect="1"/>
          </p:cNvPicPr>
          <p:nvPr userDrawn="1"/>
        </p:nvPicPr>
        <p:blipFill>
          <a:blip r:embed="rId2"/>
          <a:stretch>
            <a:fillRect/>
          </a:stretch>
        </p:blipFill>
        <p:spPr>
          <a:xfrm>
            <a:off x="10214770" y="428533"/>
            <a:ext cx="1581374" cy="392400"/>
          </a:xfrm>
          <a:prstGeom prst="rect">
            <a:avLst/>
          </a:prstGeom>
        </p:spPr>
      </p:pic>
      <p:sp>
        <p:nvSpPr>
          <p:cNvPr id="5" name="TextBox 4">
            <a:extLst>
              <a:ext uri="{FF2B5EF4-FFF2-40B4-BE49-F238E27FC236}">
                <a16:creationId xmlns:a16="http://schemas.microsoft.com/office/drawing/2014/main" id="{607639FD-4728-45BA-A762-8B160C7ED09D}"/>
              </a:ext>
            </a:extLst>
          </p:cNvPr>
          <p:cNvSpPr txBox="1"/>
          <p:nvPr userDrawn="1"/>
        </p:nvSpPr>
        <p:spPr>
          <a:xfrm>
            <a:off x="273708" y="6611779"/>
            <a:ext cx="1794081" cy="246221"/>
          </a:xfrm>
          <a:prstGeom prst="rect">
            <a:avLst/>
          </a:prstGeom>
          <a:noFill/>
        </p:spPr>
        <p:txBody>
          <a:bodyPr wrap="none" rtlCol="0">
            <a:spAutoFit/>
          </a:bodyPr>
          <a:lstStyle/>
          <a:p>
            <a:r>
              <a:rPr lang="en-GB" sz="1000">
                <a:solidFill>
                  <a:schemeClr val="tx1"/>
                </a:solidFill>
              </a:rPr>
              <a:t>Copyright © UCLPartners 2021</a:t>
            </a:r>
          </a:p>
        </p:txBody>
      </p:sp>
    </p:spTree>
    <p:extLst>
      <p:ext uri="{BB962C8B-B14F-4D97-AF65-F5344CB8AC3E}">
        <p14:creationId xmlns:p14="http://schemas.microsoft.com/office/powerpoint/2010/main" val="270998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4EDBB-A301-4996-8A68-13A4B169FC9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26533A3-1F9C-46E3-BA7F-FE3CBF19C1E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F503FC-7DB1-4E5A-AA61-49E8DD85E78D}"/>
              </a:ext>
            </a:extLst>
          </p:cNvPr>
          <p:cNvSpPr>
            <a:spLocks noGrp="1"/>
          </p:cNvSpPr>
          <p:nvPr>
            <p:ph type="dt" sz="half" idx="10"/>
          </p:nvPr>
        </p:nvSpPr>
        <p:spPr/>
        <p:txBody>
          <a:bodyPr/>
          <a:lstStyle/>
          <a:p>
            <a:fld id="{785092E0-8A26-4484-B997-A6EE3ED4840C}" type="datetimeFigureOut">
              <a:rPr lang="en-GB" smtClean="0"/>
              <a:t>07/04/2022</a:t>
            </a:fld>
            <a:endParaRPr lang="en-GB"/>
          </a:p>
        </p:txBody>
      </p:sp>
      <p:sp>
        <p:nvSpPr>
          <p:cNvPr id="5" name="Footer Placeholder 4">
            <a:extLst>
              <a:ext uri="{FF2B5EF4-FFF2-40B4-BE49-F238E27FC236}">
                <a16:creationId xmlns:a16="http://schemas.microsoft.com/office/drawing/2014/main" id="{8DB895F1-0E68-4696-9574-24DFA3D991E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9A4B056-506B-4B9E-A082-D44D9FC45E7A}"/>
              </a:ext>
            </a:extLst>
          </p:cNvPr>
          <p:cNvSpPr>
            <a:spLocks noGrp="1"/>
          </p:cNvSpPr>
          <p:nvPr>
            <p:ph type="sldNum" sz="quarter" idx="12"/>
          </p:nvPr>
        </p:nvSpPr>
        <p:spPr/>
        <p:txBody>
          <a:bodyPr/>
          <a:lstStyle/>
          <a:p>
            <a:fld id="{86BBD318-184F-4AB8-84BB-D8258A82793F}" type="slidenum">
              <a:rPr lang="en-GB" smtClean="0"/>
              <a:t>‹#›</a:t>
            </a:fld>
            <a:endParaRPr lang="en-GB"/>
          </a:p>
        </p:txBody>
      </p:sp>
    </p:spTree>
    <p:extLst>
      <p:ext uri="{BB962C8B-B14F-4D97-AF65-F5344CB8AC3E}">
        <p14:creationId xmlns:p14="http://schemas.microsoft.com/office/powerpoint/2010/main" val="3266673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4BD73-BED3-45FB-BB9C-0759AB50D58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5E6AE32-2DAF-4D38-9A8C-32C7B13D51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70B5C09-99CD-4327-99A3-D94EAF14F40F}"/>
              </a:ext>
            </a:extLst>
          </p:cNvPr>
          <p:cNvSpPr>
            <a:spLocks noGrp="1"/>
          </p:cNvSpPr>
          <p:nvPr>
            <p:ph type="dt" sz="half" idx="10"/>
          </p:nvPr>
        </p:nvSpPr>
        <p:spPr/>
        <p:txBody>
          <a:bodyPr/>
          <a:lstStyle/>
          <a:p>
            <a:fld id="{785092E0-8A26-4484-B997-A6EE3ED4840C}" type="datetimeFigureOut">
              <a:rPr lang="en-GB" smtClean="0"/>
              <a:t>07/04/2022</a:t>
            </a:fld>
            <a:endParaRPr lang="en-GB"/>
          </a:p>
        </p:txBody>
      </p:sp>
      <p:sp>
        <p:nvSpPr>
          <p:cNvPr id="5" name="Footer Placeholder 4">
            <a:extLst>
              <a:ext uri="{FF2B5EF4-FFF2-40B4-BE49-F238E27FC236}">
                <a16:creationId xmlns:a16="http://schemas.microsoft.com/office/drawing/2014/main" id="{54171A5D-D639-4CEC-9A26-5AF0F2D8A6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8091E7-CB72-4BE3-BFDB-9AD52F3ACF3C}"/>
              </a:ext>
            </a:extLst>
          </p:cNvPr>
          <p:cNvSpPr>
            <a:spLocks noGrp="1"/>
          </p:cNvSpPr>
          <p:nvPr>
            <p:ph type="sldNum" sz="quarter" idx="12"/>
          </p:nvPr>
        </p:nvSpPr>
        <p:spPr/>
        <p:txBody>
          <a:bodyPr/>
          <a:lstStyle/>
          <a:p>
            <a:fld id="{86BBD318-184F-4AB8-84BB-D8258A82793F}" type="slidenum">
              <a:rPr lang="en-GB" smtClean="0"/>
              <a:t>‹#›</a:t>
            </a:fld>
            <a:endParaRPr lang="en-GB"/>
          </a:p>
        </p:txBody>
      </p:sp>
    </p:spTree>
    <p:extLst>
      <p:ext uri="{BB962C8B-B14F-4D97-AF65-F5344CB8AC3E}">
        <p14:creationId xmlns:p14="http://schemas.microsoft.com/office/powerpoint/2010/main" val="3754162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707DD-1801-4C24-8439-D9DBB37907B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B3B0226-6AAB-4D3D-9A42-7503F72874B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9E99327-A20D-469F-B34E-1E09489A345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A9C9E85-BF83-4B81-BE3E-2FD52578B8E2}"/>
              </a:ext>
            </a:extLst>
          </p:cNvPr>
          <p:cNvSpPr>
            <a:spLocks noGrp="1"/>
          </p:cNvSpPr>
          <p:nvPr>
            <p:ph type="dt" sz="half" idx="10"/>
          </p:nvPr>
        </p:nvSpPr>
        <p:spPr/>
        <p:txBody>
          <a:bodyPr/>
          <a:lstStyle/>
          <a:p>
            <a:fld id="{785092E0-8A26-4484-B997-A6EE3ED4840C}" type="datetimeFigureOut">
              <a:rPr lang="en-GB" smtClean="0"/>
              <a:t>07/04/2022</a:t>
            </a:fld>
            <a:endParaRPr lang="en-GB"/>
          </a:p>
        </p:txBody>
      </p:sp>
      <p:sp>
        <p:nvSpPr>
          <p:cNvPr id="6" name="Footer Placeholder 5">
            <a:extLst>
              <a:ext uri="{FF2B5EF4-FFF2-40B4-BE49-F238E27FC236}">
                <a16:creationId xmlns:a16="http://schemas.microsoft.com/office/drawing/2014/main" id="{1BA472D8-3803-46EF-9990-F8EFB977714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2FB4396-96D6-4313-B577-FD1C221157FC}"/>
              </a:ext>
            </a:extLst>
          </p:cNvPr>
          <p:cNvSpPr>
            <a:spLocks noGrp="1"/>
          </p:cNvSpPr>
          <p:nvPr>
            <p:ph type="sldNum" sz="quarter" idx="12"/>
          </p:nvPr>
        </p:nvSpPr>
        <p:spPr/>
        <p:txBody>
          <a:bodyPr/>
          <a:lstStyle/>
          <a:p>
            <a:fld id="{86BBD318-184F-4AB8-84BB-D8258A82793F}" type="slidenum">
              <a:rPr lang="en-GB" smtClean="0"/>
              <a:t>‹#›</a:t>
            </a:fld>
            <a:endParaRPr lang="en-GB"/>
          </a:p>
        </p:txBody>
      </p:sp>
    </p:spTree>
    <p:extLst>
      <p:ext uri="{BB962C8B-B14F-4D97-AF65-F5344CB8AC3E}">
        <p14:creationId xmlns:p14="http://schemas.microsoft.com/office/powerpoint/2010/main" val="3012763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2ECB0-195B-4980-B82E-7145CE35139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77AC4F4-873A-4EA0-A9DC-CBB8CADC0F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E302E73-2040-4143-8E9A-558232DA261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7C9D7F1-A524-47AB-A4EB-DD2494C8FF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ED51975-BFBD-4099-AACE-74393915E16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3489E42-CCF7-4DE6-B695-A4683EE4D7D1}"/>
              </a:ext>
            </a:extLst>
          </p:cNvPr>
          <p:cNvSpPr>
            <a:spLocks noGrp="1"/>
          </p:cNvSpPr>
          <p:nvPr>
            <p:ph type="dt" sz="half" idx="10"/>
          </p:nvPr>
        </p:nvSpPr>
        <p:spPr/>
        <p:txBody>
          <a:bodyPr/>
          <a:lstStyle/>
          <a:p>
            <a:fld id="{785092E0-8A26-4484-B997-A6EE3ED4840C}" type="datetimeFigureOut">
              <a:rPr lang="en-GB" smtClean="0"/>
              <a:t>07/04/2022</a:t>
            </a:fld>
            <a:endParaRPr lang="en-GB"/>
          </a:p>
        </p:txBody>
      </p:sp>
      <p:sp>
        <p:nvSpPr>
          <p:cNvPr id="8" name="Footer Placeholder 7">
            <a:extLst>
              <a:ext uri="{FF2B5EF4-FFF2-40B4-BE49-F238E27FC236}">
                <a16:creationId xmlns:a16="http://schemas.microsoft.com/office/drawing/2014/main" id="{9B4A9CAF-7592-4F60-8BAB-EE4D3F4D772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6A1A9A9-2591-4AD0-8B28-6DC370BFBC1C}"/>
              </a:ext>
            </a:extLst>
          </p:cNvPr>
          <p:cNvSpPr>
            <a:spLocks noGrp="1"/>
          </p:cNvSpPr>
          <p:nvPr>
            <p:ph type="sldNum" sz="quarter" idx="12"/>
          </p:nvPr>
        </p:nvSpPr>
        <p:spPr/>
        <p:txBody>
          <a:bodyPr/>
          <a:lstStyle/>
          <a:p>
            <a:fld id="{86BBD318-184F-4AB8-84BB-D8258A82793F}" type="slidenum">
              <a:rPr lang="en-GB" smtClean="0"/>
              <a:t>‹#›</a:t>
            </a:fld>
            <a:endParaRPr lang="en-GB"/>
          </a:p>
        </p:txBody>
      </p:sp>
    </p:spTree>
    <p:extLst>
      <p:ext uri="{BB962C8B-B14F-4D97-AF65-F5344CB8AC3E}">
        <p14:creationId xmlns:p14="http://schemas.microsoft.com/office/powerpoint/2010/main" val="860546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F5C71-F10B-4450-958D-6DB5A9BE6A8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ACCD68D-FEC5-4A02-B441-0E4D76CAEDD3}"/>
              </a:ext>
            </a:extLst>
          </p:cNvPr>
          <p:cNvSpPr>
            <a:spLocks noGrp="1"/>
          </p:cNvSpPr>
          <p:nvPr>
            <p:ph type="dt" sz="half" idx="10"/>
          </p:nvPr>
        </p:nvSpPr>
        <p:spPr/>
        <p:txBody>
          <a:bodyPr/>
          <a:lstStyle/>
          <a:p>
            <a:fld id="{785092E0-8A26-4484-B997-A6EE3ED4840C}" type="datetimeFigureOut">
              <a:rPr lang="en-GB" smtClean="0"/>
              <a:t>07/04/2022</a:t>
            </a:fld>
            <a:endParaRPr lang="en-GB"/>
          </a:p>
        </p:txBody>
      </p:sp>
      <p:sp>
        <p:nvSpPr>
          <p:cNvPr id="4" name="Footer Placeholder 3">
            <a:extLst>
              <a:ext uri="{FF2B5EF4-FFF2-40B4-BE49-F238E27FC236}">
                <a16:creationId xmlns:a16="http://schemas.microsoft.com/office/drawing/2014/main" id="{B5DACE41-E25F-4B3D-BCA1-555FD257CCD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3A9C344-FD77-4780-8348-8A3F37974E9D}"/>
              </a:ext>
            </a:extLst>
          </p:cNvPr>
          <p:cNvSpPr>
            <a:spLocks noGrp="1"/>
          </p:cNvSpPr>
          <p:nvPr>
            <p:ph type="sldNum" sz="quarter" idx="12"/>
          </p:nvPr>
        </p:nvSpPr>
        <p:spPr/>
        <p:txBody>
          <a:bodyPr/>
          <a:lstStyle/>
          <a:p>
            <a:fld id="{86BBD318-184F-4AB8-84BB-D8258A82793F}" type="slidenum">
              <a:rPr lang="en-GB" smtClean="0"/>
              <a:t>‹#›</a:t>
            </a:fld>
            <a:endParaRPr lang="en-GB"/>
          </a:p>
        </p:txBody>
      </p:sp>
    </p:spTree>
    <p:extLst>
      <p:ext uri="{BB962C8B-B14F-4D97-AF65-F5344CB8AC3E}">
        <p14:creationId xmlns:p14="http://schemas.microsoft.com/office/powerpoint/2010/main" val="3202137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1C6423-9AB1-4FFF-8B9A-1D3E18B2E2E6}"/>
              </a:ext>
            </a:extLst>
          </p:cNvPr>
          <p:cNvSpPr>
            <a:spLocks noGrp="1"/>
          </p:cNvSpPr>
          <p:nvPr>
            <p:ph type="dt" sz="half" idx="10"/>
          </p:nvPr>
        </p:nvSpPr>
        <p:spPr/>
        <p:txBody>
          <a:bodyPr/>
          <a:lstStyle/>
          <a:p>
            <a:fld id="{785092E0-8A26-4484-B997-A6EE3ED4840C}" type="datetimeFigureOut">
              <a:rPr lang="en-GB" smtClean="0"/>
              <a:t>07/04/2022</a:t>
            </a:fld>
            <a:endParaRPr lang="en-GB"/>
          </a:p>
        </p:txBody>
      </p:sp>
      <p:sp>
        <p:nvSpPr>
          <p:cNvPr id="3" name="Footer Placeholder 2">
            <a:extLst>
              <a:ext uri="{FF2B5EF4-FFF2-40B4-BE49-F238E27FC236}">
                <a16:creationId xmlns:a16="http://schemas.microsoft.com/office/drawing/2014/main" id="{78BF5C19-234E-498A-B37F-AEFD3DD24E8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B958291-AD70-4520-AFB1-29498309236F}"/>
              </a:ext>
            </a:extLst>
          </p:cNvPr>
          <p:cNvSpPr>
            <a:spLocks noGrp="1"/>
          </p:cNvSpPr>
          <p:nvPr>
            <p:ph type="sldNum" sz="quarter" idx="12"/>
          </p:nvPr>
        </p:nvSpPr>
        <p:spPr/>
        <p:txBody>
          <a:bodyPr/>
          <a:lstStyle/>
          <a:p>
            <a:fld id="{86BBD318-184F-4AB8-84BB-D8258A82793F}" type="slidenum">
              <a:rPr lang="en-GB" smtClean="0"/>
              <a:t>‹#›</a:t>
            </a:fld>
            <a:endParaRPr lang="en-GB"/>
          </a:p>
        </p:txBody>
      </p:sp>
    </p:spTree>
    <p:extLst>
      <p:ext uri="{BB962C8B-B14F-4D97-AF65-F5344CB8AC3E}">
        <p14:creationId xmlns:p14="http://schemas.microsoft.com/office/powerpoint/2010/main" val="2006042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372FC-D348-4FE2-BF85-C2390A1AF7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FFA931D-F80F-4B33-82D4-44A0E9B5B4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DBBB14E-0CD9-44A5-B001-78F33F62E5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E096FD-0239-4B61-80AB-D3C3FF5EBFC1}"/>
              </a:ext>
            </a:extLst>
          </p:cNvPr>
          <p:cNvSpPr>
            <a:spLocks noGrp="1"/>
          </p:cNvSpPr>
          <p:nvPr>
            <p:ph type="dt" sz="half" idx="10"/>
          </p:nvPr>
        </p:nvSpPr>
        <p:spPr/>
        <p:txBody>
          <a:bodyPr/>
          <a:lstStyle/>
          <a:p>
            <a:fld id="{785092E0-8A26-4484-B997-A6EE3ED4840C}" type="datetimeFigureOut">
              <a:rPr lang="en-GB" smtClean="0"/>
              <a:t>07/04/2022</a:t>
            </a:fld>
            <a:endParaRPr lang="en-GB"/>
          </a:p>
        </p:txBody>
      </p:sp>
      <p:sp>
        <p:nvSpPr>
          <p:cNvPr id="6" name="Footer Placeholder 5">
            <a:extLst>
              <a:ext uri="{FF2B5EF4-FFF2-40B4-BE49-F238E27FC236}">
                <a16:creationId xmlns:a16="http://schemas.microsoft.com/office/drawing/2014/main" id="{8A6CC433-47D6-4498-958B-B87B45D2FA7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EC97864-2CB8-40DD-BE77-4E32917C854F}"/>
              </a:ext>
            </a:extLst>
          </p:cNvPr>
          <p:cNvSpPr>
            <a:spLocks noGrp="1"/>
          </p:cNvSpPr>
          <p:nvPr>
            <p:ph type="sldNum" sz="quarter" idx="12"/>
          </p:nvPr>
        </p:nvSpPr>
        <p:spPr/>
        <p:txBody>
          <a:bodyPr/>
          <a:lstStyle/>
          <a:p>
            <a:fld id="{86BBD318-184F-4AB8-84BB-D8258A82793F}" type="slidenum">
              <a:rPr lang="en-GB" smtClean="0"/>
              <a:t>‹#›</a:t>
            </a:fld>
            <a:endParaRPr lang="en-GB"/>
          </a:p>
        </p:txBody>
      </p:sp>
    </p:spTree>
    <p:extLst>
      <p:ext uri="{BB962C8B-B14F-4D97-AF65-F5344CB8AC3E}">
        <p14:creationId xmlns:p14="http://schemas.microsoft.com/office/powerpoint/2010/main" val="1884751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989DD-648B-4E48-A4E9-527E1890E1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74BB9E0-53FA-433E-9367-CD5A3F04A0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ABE7A81-4E6E-417E-8D6F-549551F740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F4894F-F459-471D-ACF9-B85FAFFA6111}"/>
              </a:ext>
            </a:extLst>
          </p:cNvPr>
          <p:cNvSpPr>
            <a:spLocks noGrp="1"/>
          </p:cNvSpPr>
          <p:nvPr>
            <p:ph type="dt" sz="half" idx="10"/>
          </p:nvPr>
        </p:nvSpPr>
        <p:spPr/>
        <p:txBody>
          <a:bodyPr/>
          <a:lstStyle/>
          <a:p>
            <a:fld id="{785092E0-8A26-4484-B997-A6EE3ED4840C}" type="datetimeFigureOut">
              <a:rPr lang="en-GB" smtClean="0"/>
              <a:t>07/04/2022</a:t>
            </a:fld>
            <a:endParaRPr lang="en-GB"/>
          </a:p>
        </p:txBody>
      </p:sp>
      <p:sp>
        <p:nvSpPr>
          <p:cNvPr id="6" name="Footer Placeholder 5">
            <a:extLst>
              <a:ext uri="{FF2B5EF4-FFF2-40B4-BE49-F238E27FC236}">
                <a16:creationId xmlns:a16="http://schemas.microsoft.com/office/drawing/2014/main" id="{ABFE33B1-EC78-40E3-BAA3-42DB63AF581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AE27122-D333-40BF-BD19-08BA21AAE7D7}"/>
              </a:ext>
            </a:extLst>
          </p:cNvPr>
          <p:cNvSpPr>
            <a:spLocks noGrp="1"/>
          </p:cNvSpPr>
          <p:nvPr>
            <p:ph type="sldNum" sz="quarter" idx="12"/>
          </p:nvPr>
        </p:nvSpPr>
        <p:spPr/>
        <p:txBody>
          <a:bodyPr/>
          <a:lstStyle/>
          <a:p>
            <a:fld id="{86BBD318-184F-4AB8-84BB-D8258A82793F}" type="slidenum">
              <a:rPr lang="en-GB" smtClean="0"/>
              <a:t>‹#›</a:t>
            </a:fld>
            <a:endParaRPr lang="en-GB"/>
          </a:p>
        </p:txBody>
      </p:sp>
    </p:spTree>
    <p:extLst>
      <p:ext uri="{BB962C8B-B14F-4D97-AF65-F5344CB8AC3E}">
        <p14:creationId xmlns:p14="http://schemas.microsoft.com/office/powerpoint/2010/main" val="3276278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FA51C5-B222-4AA7-9478-32CC9F535D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153677E-874E-4EBB-B20F-8CCDC6EDA1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962A8C2-0300-4F9D-B8A4-116E7C0E31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5092E0-8A26-4484-B997-A6EE3ED4840C}" type="datetimeFigureOut">
              <a:rPr lang="en-GB" smtClean="0"/>
              <a:t>07/04/2022</a:t>
            </a:fld>
            <a:endParaRPr lang="en-GB"/>
          </a:p>
        </p:txBody>
      </p:sp>
      <p:sp>
        <p:nvSpPr>
          <p:cNvPr id="5" name="Footer Placeholder 4">
            <a:extLst>
              <a:ext uri="{FF2B5EF4-FFF2-40B4-BE49-F238E27FC236}">
                <a16:creationId xmlns:a16="http://schemas.microsoft.com/office/drawing/2014/main" id="{9E7B12BB-ACD7-430C-BFDE-B8702A67F3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701C6AA-3D28-4F08-B8B4-DCEBE79674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BBD318-184F-4AB8-84BB-D8258A82793F}" type="slidenum">
              <a:rPr lang="en-GB" smtClean="0"/>
              <a:t>‹#›</a:t>
            </a:fld>
            <a:endParaRPr lang="en-GB"/>
          </a:p>
        </p:txBody>
      </p:sp>
    </p:spTree>
    <p:extLst>
      <p:ext uri="{BB962C8B-B14F-4D97-AF65-F5344CB8AC3E}">
        <p14:creationId xmlns:p14="http://schemas.microsoft.com/office/powerpoint/2010/main" val="1682800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bhf.org.uk/informationsupport/treatments/statins" TargetMode="External"/><Relationship Id="rId2" Type="http://schemas.openxmlformats.org/officeDocument/2006/relationships/hyperlink" Target="https://www.thelancet.com/journals/lancet/article/PIIS0140-6736(16)31357-5/fulltext" TargetMode="External"/><Relationship Id="rId1" Type="http://schemas.openxmlformats.org/officeDocument/2006/relationships/slideLayout" Target="../slideLayouts/slideLayout13.xml"/><Relationship Id="rId5" Type="http://schemas.openxmlformats.org/officeDocument/2006/relationships/hyperlink" Target="https://www.nice.org.uk/about/what-we-do/our-programmes/nice-guidance/nice-guidelines/shared-decision-making" TargetMode="External"/><Relationship Id="rId4" Type="http://schemas.openxmlformats.org/officeDocument/2006/relationships/hyperlink" Target="https://www.heartuk.org.uk/getting-treatment/questions-about-statins"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nice.org.uk/guidance/ta694" TargetMode="Externa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8" Type="http://schemas.openxmlformats.org/officeDocument/2006/relationships/hyperlink" Target="https://www.nhs.uk/conditions/high-cholesterol/how-to-lower-your-cholesterol/" TargetMode="External"/><Relationship Id="rId13" Type="http://schemas.openxmlformats.org/officeDocument/2006/relationships/hyperlink" Target="http://www.dancetohealth.org/Online_Session/Online_Sessions" TargetMode="External"/><Relationship Id="rId18" Type="http://schemas.openxmlformats.org/officeDocument/2006/relationships/image" Target="../media/image6.png"/><Relationship Id="rId3" Type="http://schemas.openxmlformats.org/officeDocument/2006/relationships/hyperlink" Target="https://www.heartuk.org.uk/downloads/health-professionals/publications/blood-fats-explained.pdf" TargetMode="External"/><Relationship Id="rId7" Type="http://schemas.openxmlformats.org/officeDocument/2006/relationships/hyperlink" Target="http://www.nhs.uk/oneyou/for-your-body/eat-better/" TargetMode="External"/><Relationship Id="rId12" Type="http://schemas.openxmlformats.org/officeDocument/2006/relationships/hyperlink" Target="https://weareundefeatable.co.uk/" TargetMode="External"/><Relationship Id="rId17" Type="http://schemas.openxmlformats.org/officeDocument/2006/relationships/hyperlink" Target="http://www.healthunlocked.com/cholesterol-support" TargetMode="External"/><Relationship Id="rId2" Type="http://schemas.openxmlformats.org/officeDocument/2006/relationships/hyperlink" Target="https://www.heartuk.org.uk/downloads/health-professionals/publications/healthy-eating-guide.pdf" TargetMode="External"/><Relationship Id="rId16" Type="http://schemas.openxmlformats.org/officeDocument/2006/relationships/hyperlink" Target="http://www.nhs.uk/oneyou/every-mind-matters" TargetMode="External"/><Relationship Id="rId1" Type="http://schemas.openxmlformats.org/officeDocument/2006/relationships/slideLayout" Target="../slideLayouts/slideLayout13.xml"/><Relationship Id="rId6" Type="http://schemas.openxmlformats.org/officeDocument/2006/relationships/hyperlink" Target="https://www.bhf.org.uk/informationsupport/publications/heart-conditions/understanding-cholesterol" TargetMode="External"/><Relationship Id="rId11" Type="http://schemas.openxmlformats.org/officeDocument/2006/relationships/hyperlink" Target="http://www.nhs.uk/apps-library/iprescribe-exercise/" TargetMode="External"/><Relationship Id="rId5" Type="http://schemas.openxmlformats.org/officeDocument/2006/relationships/hyperlink" Target="https://www.heartuk.org.uk/downloads/health-professionals/publications/familial-hypercholesterolaemia.pdf" TargetMode="External"/><Relationship Id="rId15" Type="http://schemas.openxmlformats.org/officeDocument/2006/relationships/hyperlink" Target="https://www.nhs.uk/oneyou/for-your-body/drink-less/" TargetMode="External"/><Relationship Id="rId10" Type="http://schemas.openxmlformats.org/officeDocument/2006/relationships/hyperlink" Target="http://www.nhs.uk/oneyou/for-your-body/move-more/" TargetMode="External"/><Relationship Id="rId19" Type="http://schemas.openxmlformats.org/officeDocument/2006/relationships/image" Target="../media/image7.svg"/><Relationship Id="rId4" Type="http://schemas.openxmlformats.org/officeDocument/2006/relationships/hyperlink" Target="https://www.heartuk.org.uk/downloads/health-professionals/publications/understanding-cholesterol.pdf" TargetMode="External"/><Relationship Id="rId9" Type="http://schemas.openxmlformats.org/officeDocument/2006/relationships/hyperlink" Target="http://www.nhs.uk/oneyou/for-your-body/quit-smoking/" TargetMode="External"/><Relationship Id="rId14" Type="http://schemas.openxmlformats.org/officeDocument/2006/relationships/hyperlink" Target="https://www.heartuk.org.uk/low-cholesterol-foods/alcoho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s31836.pcdn.co/wp-content/uploads/CHOLESTEROL-FINAL-V6.pdf" TargetMode="External"/><Relationship Id="rId2" Type="http://schemas.openxmlformats.org/officeDocument/2006/relationships/hyperlink" Target="https://uclpartners.com/proactive-care/" TargetMode="External"/><Relationship Id="rId1" Type="http://schemas.openxmlformats.org/officeDocument/2006/relationships/slideLayout" Target="../slideLayouts/slideLayout13.xml"/><Relationship Id="rId4" Type="http://schemas.openxmlformats.org/officeDocument/2006/relationships/hyperlink" Target="https://uclpartners.com/proactive-care/search-and-risk-stratification-tools/" TargetMode="Externa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tags" Target="../tags/tag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nice.org.uk/guidance/ta694"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slide" Target="slide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hyperlink" Target="https://www.bhf.org.uk/informationsupport/treatments/statins" TargetMode="External"/><Relationship Id="rId2" Type="http://schemas.openxmlformats.org/officeDocument/2006/relationships/hyperlink" Target="https://www.thelancet.com/journals/lancet/article/PIIS0140-6736(16)31357-5/fulltext" TargetMode="External"/><Relationship Id="rId1" Type="http://schemas.openxmlformats.org/officeDocument/2006/relationships/slideLayout" Target="../slideLayouts/slideLayout13.xml"/><Relationship Id="rId5" Type="http://schemas.openxmlformats.org/officeDocument/2006/relationships/hyperlink" Target="https://www.nice.org.uk/about/what-we-do/our-programmes/nice-guidance/nice-guidelines/shared-decision-making" TargetMode="External"/><Relationship Id="rId4" Type="http://schemas.openxmlformats.org/officeDocument/2006/relationships/hyperlink" Target="https://www.heartuk.org.uk/getting-treatment/questions-about-statin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Rectangle 64"/>
          <p:cNvSpPr/>
          <p:nvPr/>
        </p:nvSpPr>
        <p:spPr>
          <a:xfrm>
            <a:off x="916242" y="1657350"/>
            <a:ext cx="8930285" cy="44577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84396" tIns="42198" rIns="84396" bIns="42198" rtlCol="0" anchor="ctr"/>
          <a:lstStyle/>
          <a:p>
            <a:pPr algn="ctr" fontAlgn="base">
              <a:spcBef>
                <a:spcPct val="0"/>
              </a:spcBef>
              <a:spcAft>
                <a:spcPct val="0"/>
              </a:spcAft>
            </a:pPr>
            <a:endParaRPr lang="en-GB" sz="1662">
              <a:solidFill>
                <a:srgbClr val="FFFFFF"/>
              </a:solidFill>
              <a:latin typeface="Arial" charset="0"/>
              <a:ea typeface="Arial" charset="0"/>
              <a:cs typeface="Arial" charset="0"/>
            </a:endParaRPr>
          </a:p>
        </p:txBody>
      </p:sp>
      <p:sp>
        <p:nvSpPr>
          <p:cNvPr id="67" name="Title 1"/>
          <p:cNvSpPr txBox="1">
            <a:spLocks/>
          </p:cNvSpPr>
          <p:nvPr/>
        </p:nvSpPr>
        <p:spPr bwMode="auto">
          <a:xfrm>
            <a:off x="1136543" y="2814934"/>
            <a:ext cx="8930285" cy="3566816"/>
          </a:xfrm>
          <a:prstGeom prst="rect">
            <a:avLst/>
          </a:prstGeom>
          <a:noFill/>
          <a:ln w="9525">
            <a:noFill/>
            <a:miter lim="800000"/>
            <a:headEnd/>
            <a:tailEnd/>
          </a:ln>
        </p:spPr>
        <p:txBody>
          <a:bodyPr vert="horz" wrap="square" lIns="0" tIns="42191" rIns="84381" bIns="42191" numCol="1" anchor="t" anchorCtr="0" compatLnSpc="1">
            <a:prstTxWarp prst="textNoShape">
              <a:avLst/>
            </a:prstTxWarp>
          </a:bodyPr>
          <a:lstStyle>
            <a:lvl1pPr algn="l" rtl="0" eaLnBrk="0" fontAlgn="base" hangingPunct="0">
              <a:lnSpc>
                <a:spcPct val="90000"/>
              </a:lnSpc>
              <a:spcBef>
                <a:spcPct val="0"/>
              </a:spcBef>
              <a:spcAft>
                <a:spcPct val="0"/>
              </a:spcAft>
              <a:defRPr sz="2500">
                <a:solidFill>
                  <a:schemeClr val="accent1"/>
                </a:solidFill>
                <a:latin typeface="+mj-lt"/>
                <a:ea typeface="+mj-ea"/>
                <a:cs typeface="+mj-cs"/>
              </a:defRPr>
            </a:lvl1pPr>
            <a:lvl2pPr algn="l" rtl="0" eaLnBrk="0" fontAlgn="base" hangingPunct="0">
              <a:lnSpc>
                <a:spcPct val="90000"/>
              </a:lnSpc>
              <a:spcBef>
                <a:spcPct val="0"/>
              </a:spcBef>
              <a:spcAft>
                <a:spcPct val="0"/>
              </a:spcAft>
              <a:defRPr sz="2500">
                <a:solidFill>
                  <a:schemeClr val="accent1"/>
                </a:solidFill>
                <a:latin typeface="Arial" charset="0"/>
              </a:defRPr>
            </a:lvl2pPr>
            <a:lvl3pPr algn="l" rtl="0" eaLnBrk="0" fontAlgn="base" hangingPunct="0">
              <a:lnSpc>
                <a:spcPct val="90000"/>
              </a:lnSpc>
              <a:spcBef>
                <a:spcPct val="0"/>
              </a:spcBef>
              <a:spcAft>
                <a:spcPct val="0"/>
              </a:spcAft>
              <a:defRPr sz="2500">
                <a:solidFill>
                  <a:schemeClr val="accent1"/>
                </a:solidFill>
                <a:latin typeface="Arial" charset="0"/>
              </a:defRPr>
            </a:lvl3pPr>
            <a:lvl4pPr algn="l" rtl="0" eaLnBrk="0" fontAlgn="base" hangingPunct="0">
              <a:lnSpc>
                <a:spcPct val="90000"/>
              </a:lnSpc>
              <a:spcBef>
                <a:spcPct val="0"/>
              </a:spcBef>
              <a:spcAft>
                <a:spcPct val="0"/>
              </a:spcAft>
              <a:defRPr sz="2500">
                <a:solidFill>
                  <a:schemeClr val="accent1"/>
                </a:solidFill>
                <a:latin typeface="Arial" charset="0"/>
              </a:defRPr>
            </a:lvl4pPr>
            <a:lvl5pPr algn="l" rtl="0" eaLnBrk="0" fontAlgn="base" hangingPunct="0">
              <a:lnSpc>
                <a:spcPct val="90000"/>
              </a:lnSpc>
              <a:spcBef>
                <a:spcPct val="0"/>
              </a:spcBef>
              <a:spcAft>
                <a:spcPct val="0"/>
              </a:spcAft>
              <a:defRPr sz="2500">
                <a:solidFill>
                  <a:schemeClr val="accent1"/>
                </a:solidFill>
                <a:latin typeface="Arial" charset="0"/>
              </a:defRPr>
            </a:lvl5pPr>
            <a:lvl6pPr marL="457119" algn="ctr" rtl="0" fontAlgn="base">
              <a:spcBef>
                <a:spcPct val="0"/>
              </a:spcBef>
              <a:spcAft>
                <a:spcPct val="0"/>
              </a:spcAft>
              <a:defRPr sz="4400">
                <a:solidFill>
                  <a:schemeClr val="tx2"/>
                </a:solidFill>
                <a:latin typeface="Arial" charset="0"/>
              </a:defRPr>
            </a:lvl6pPr>
            <a:lvl7pPr marL="914239" algn="ctr" rtl="0" fontAlgn="base">
              <a:spcBef>
                <a:spcPct val="0"/>
              </a:spcBef>
              <a:spcAft>
                <a:spcPct val="0"/>
              </a:spcAft>
              <a:defRPr sz="4400">
                <a:solidFill>
                  <a:schemeClr val="tx2"/>
                </a:solidFill>
                <a:latin typeface="Arial" charset="0"/>
              </a:defRPr>
            </a:lvl7pPr>
            <a:lvl8pPr marL="1371358" algn="ctr" rtl="0" fontAlgn="base">
              <a:spcBef>
                <a:spcPct val="0"/>
              </a:spcBef>
              <a:spcAft>
                <a:spcPct val="0"/>
              </a:spcAft>
              <a:defRPr sz="4400">
                <a:solidFill>
                  <a:schemeClr val="tx2"/>
                </a:solidFill>
                <a:latin typeface="Arial" charset="0"/>
              </a:defRPr>
            </a:lvl8pPr>
            <a:lvl9pPr marL="1828477" algn="ctr" rtl="0" fontAlgn="base">
              <a:spcBef>
                <a:spcPct val="0"/>
              </a:spcBef>
              <a:spcAft>
                <a:spcPct val="0"/>
              </a:spcAft>
              <a:defRPr sz="4400">
                <a:solidFill>
                  <a:schemeClr val="tx2"/>
                </a:solidFill>
                <a:latin typeface="Arial" charset="0"/>
              </a:defRPr>
            </a:lvl9pPr>
          </a:lstStyle>
          <a:p>
            <a:endParaRPr lang="en-GB" sz="3200" b="1" baseline="30000" dirty="0">
              <a:solidFill>
                <a:srgbClr val="FFFFFF"/>
              </a:solidFill>
              <a:latin typeface="Arial" charset="0"/>
              <a:cs typeface="Arial" charset="0"/>
            </a:endParaRPr>
          </a:p>
          <a:p>
            <a:endParaRPr lang="en-GB" sz="3200" b="1" baseline="30000" dirty="0">
              <a:solidFill>
                <a:srgbClr val="FFFFFF"/>
              </a:solidFill>
              <a:latin typeface="Arial" charset="0"/>
              <a:cs typeface="Arial" charset="0"/>
            </a:endParaRPr>
          </a:p>
          <a:p>
            <a:r>
              <a:rPr lang="en-GB" sz="4000" b="1" baseline="30000" dirty="0">
                <a:solidFill>
                  <a:srgbClr val="FFFFFF"/>
                </a:solidFill>
                <a:latin typeface="Arial" charset="0"/>
                <a:cs typeface="Arial" charset="0"/>
              </a:rPr>
              <a:t>Lipid Management</a:t>
            </a:r>
          </a:p>
          <a:p>
            <a:r>
              <a:rPr lang="en-GB" sz="4000" b="1" baseline="30000" dirty="0">
                <a:solidFill>
                  <a:srgbClr val="FFFFFF"/>
                </a:solidFill>
                <a:latin typeface="Arial" charset="0"/>
                <a:cs typeface="Arial" charset="0"/>
              </a:rPr>
              <a:t>Improving Practice in Primary Care </a:t>
            </a:r>
          </a:p>
          <a:p>
            <a:endParaRPr lang="en-GB" sz="3200" b="1" baseline="30000" dirty="0">
              <a:solidFill>
                <a:srgbClr val="FFFFFF"/>
              </a:solidFill>
              <a:latin typeface="Arial" charset="0"/>
              <a:cs typeface="Arial" charset="0"/>
            </a:endParaRPr>
          </a:p>
          <a:p>
            <a:endParaRPr lang="en-GB" sz="3200" b="1" baseline="30000" dirty="0">
              <a:solidFill>
                <a:srgbClr val="FFFFFF"/>
              </a:solidFill>
              <a:latin typeface="Arial" charset="0"/>
              <a:cs typeface="Arial" charset="0"/>
            </a:endParaRPr>
          </a:p>
          <a:p>
            <a:r>
              <a:rPr lang="en-GB" sz="3200" b="1" baseline="30000" dirty="0">
                <a:solidFill>
                  <a:srgbClr val="FFFFFF"/>
                </a:solidFill>
                <a:latin typeface="Arial" charset="0"/>
                <a:cs typeface="Arial" charset="0"/>
              </a:rPr>
              <a:t> </a:t>
            </a:r>
          </a:p>
          <a:p>
            <a:endParaRPr lang="en-GB" sz="3200" b="1" baseline="30000" dirty="0">
              <a:solidFill>
                <a:srgbClr val="FFFFFF"/>
              </a:solidFill>
              <a:latin typeface="Arial" charset="0"/>
              <a:cs typeface="Arial" charset="0"/>
            </a:endParaRPr>
          </a:p>
          <a:p>
            <a:r>
              <a:rPr lang="en-GB" sz="3200" b="1" baseline="30000" dirty="0">
                <a:solidFill>
                  <a:srgbClr val="FFFFFF"/>
                </a:solidFill>
                <a:latin typeface="Arial" charset="0"/>
                <a:cs typeface="Arial" charset="0"/>
              </a:rPr>
              <a:t>Helen Williams, Consultant Pharmacist for CVD, SEL CCG</a:t>
            </a:r>
          </a:p>
          <a:p>
            <a:r>
              <a:rPr lang="en-GB" sz="3200" b="1" baseline="30000" dirty="0">
                <a:solidFill>
                  <a:srgbClr val="FFFFFF"/>
                </a:solidFill>
                <a:latin typeface="Arial" charset="0"/>
                <a:cs typeface="Arial" charset="0"/>
              </a:rPr>
              <a:t>&amp; National Specialty Adviser for CVD Prevention, NHSE&amp;I</a:t>
            </a:r>
          </a:p>
        </p:txBody>
      </p:sp>
      <p:pic>
        <p:nvPicPr>
          <p:cNvPr id="5" name="Picture 2" descr="Q:\CCG Comms and Engagement\Branding\SEL CCG brand\Office Use\NHS SEL_CCG_RGB_Right Aligned.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11834" y="396493"/>
            <a:ext cx="1997923" cy="77007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930807553"/>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E3EF0815-2468-4AF6-AD16-6C8C618254B4}"/>
              </a:ext>
            </a:extLst>
          </p:cNvPr>
          <p:cNvSpPr txBox="1"/>
          <p:nvPr/>
        </p:nvSpPr>
        <p:spPr>
          <a:xfrm>
            <a:off x="223859" y="375109"/>
            <a:ext cx="8124917" cy="523220"/>
          </a:xfrm>
          <a:prstGeom prst="rect">
            <a:avLst/>
          </a:prstGeom>
          <a:noFill/>
        </p:spPr>
        <p:txBody>
          <a:bodyPr wrap="none" rtlCol="0">
            <a:spAutoFit/>
          </a:bodyPr>
          <a:lstStyle/>
          <a:p>
            <a:r>
              <a:rPr lang="en-GB" sz="2800">
                <a:solidFill>
                  <a:srgbClr val="42B6E6"/>
                </a:solidFill>
                <a:latin typeface="+mj-lt"/>
              </a:rPr>
              <a:t>  Cholesterol –Primary Prevention (no pre-existing CVD)</a:t>
            </a:r>
            <a:endParaRPr lang="en-GB" sz="2800">
              <a:solidFill>
                <a:srgbClr val="42B6E6"/>
              </a:solidFill>
              <a:latin typeface="+mj-lt"/>
              <a:cs typeface="Calibri Light" panose="020F0302020204030204" pitchFamily="34" charset="0"/>
            </a:endParaRPr>
          </a:p>
        </p:txBody>
      </p:sp>
      <p:sp>
        <p:nvSpPr>
          <p:cNvPr id="15" name="Rectangle 14">
            <a:extLst>
              <a:ext uri="{FF2B5EF4-FFF2-40B4-BE49-F238E27FC236}">
                <a16:creationId xmlns:a16="http://schemas.microsoft.com/office/drawing/2014/main" id="{628D0A37-C3F2-492E-8E5A-6E5ABACE94BA}"/>
              </a:ext>
            </a:extLst>
          </p:cNvPr>
          <p:cNvSpPr/>
          <p:nvPr/>
        </p:nvSpPr>
        <p:spPr>
          <a:xfrm>
            <a:off x="3226440" y="989266"/>
            <a:ext cx="8378067" cy="1548000"/>
          </a:xfrm>
          <a:prstGeom prst="rec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r>
              <a:rPr lang="en-GB" sz="1400" b="1" dirty="0">
                <a:solidFill>
                  <a:schemeClr val="tx1"/>
                </a:solidFill>
                <a:latin typeface="Calibri Light" panose="020F0302020204030204" pitchFamily="34" charset="0"/>
                <a:cs typeface="Calibri Light" panose="020F0302020204030204" pitchFamily="34" charset="0"/>
              </a:rPr>
              <a:t>Gather information: 	</a:t>
            </a:r>
            <a:r>
              <a:rPr lang="en-GB" sz="1400" dirty="0">
                <a:solidFill>
                  <a:schemeClr val="tx1"/>
                </a:solidFill>
                <a:latin typeface="Calibri Light" panose="020F0302020204030204" pitchFamily="34" charset="0"/>
                <a:cs typeface="Calibri Light" panose="020F0302020204030204" pitchFamily="34" charset="0"/>
              </a:rPr>
              <a:t>E.g. up to date bloods, BP, weight, smoking status, run QRISK score.*</a:t>
            </a:r>
          </a:p>
          <a:p>
            <a:endParaRPr lang="en-GB" sz="1400" dirty="0">
              <a:solidFill>
                <a:schemeClr val="tx1"/>
              </a:solidFill>
              <a:latin typeface="Calibri Light" panose="020F0302020204030204" pitchFamily="34" charset="0"/>
              <a:cs typeface="Calibri Light" panose="020F0302020204030204" pitchFamily="34" charset="0"/>
            </a:endParaRPr>
          </a:p>
          <a:p>
            <a:r>
              <a:rPr lang="en-GB" sz="1400" b="1" dirty="0">
                <a:solidFill>
                  <a:schemeClr val="tx1"/>
                </a:solidFill>
                <a:latin typeface="Calibri Light" panose="020F0302020204030204" pitchFamily="34" charset="0"/>
                <a:cs typeface="Calibri Light" panose="020F0302020204030204" pitchFamily="34" charset="0"/>
              </a:rPr>
              <a:t>Self-management: 	</a:t>
            </a:r>
            <a:r>
              <a:rPr lang="en-GB" sz="1400" dirty="0">
                <a:solidFill>
                  <a:schemeClr val="tx1"/>
                </a:solidFill>
                <a:latin typeface="Calibri Light" panose="020F0302020204030204" pitchFamily="34" charset="0"/>
                <a:cs typeface="Calibri Light" panose="020F0302020204030204" pitchFamily="34" charset="0"/>
              </a:rPr>
              <a:t>Education (cholesterol, CVD risk), BP monitors (what to buy, how to use), 			signpost to shared decision making resources.</a:t>
            </a:r>
          </a:p>
          <a:p>
            <a:endParaRPr lang="en-GB" sz="1400" dirty="0">
              <a:solidFill>
                <a:schemeClr val="tx1"/>
              </a:solidFill>
              <a:latin typeface="Calibri Light" panose="020F0302020204030204" pitchFamily="34" charset="0"/>
              <a:cs typeface="Calibri Light" panose="020F0302020204030204" pitchFamily="34" charset="0"/>
            </a:endParaRPr>
          </a:p>
          <a:p>
            <a:r>
              <a:rPr lang="en-GB" sz="1400" b="1" dirty="0">
                <a:solidFill>
                  <a:schemeClr val="tx1"/>
                </a:solidFill>
                <a:latin typeface="Calibri Light" panose="020F0302020204030204" pitchFamily="34" charset="0"/>
                <a:cs typeface="Calibri Light" panose="020F0302020204030204" pitchFamily="34" charset="0"/>
              </a:rPr>
              <a:t>Behaviour change: 	</a:t>
            </a:r>
            <a:r>
              <a:rPr lang="en-GB" sz="1400" dirty="0">
                <a:solidFill>
                  <a:schemeClr val="tx1"/>
                </a:solidFill>
                <a:latin typeface="Calibri Light" panose="020F0302020204030204" pitchFamily="34" charset="0"/>
                <a:cs typeface="Calibri Light" panose="020F0302020204030204" pitchFamily="34" charset="0"/>
              </a:rPr>
              <a:t>Brief interventions and signposting e.g. smoking, weight, diet, exercise, alcohol.</a:t>
            </a:r>
          </a:p>
        </p:txBody>
      </p:sp>
      <p:sp>
        <p:nvSpPr>
          <p:cNvPr id="16" name="TextBox 15">
            <a:extLst>
              <a:ext uri="{FF2B5EF4-FFF2-40B4-BE49-F238E27FC236}">
                <a16:creationId xmlns:a16="http://schemas.microsoft.com/office/drawing/2014/main" id="{0A3F0508-BA19-4BC7-9241-02A21FDE5862}"/>
              </a:ext>
            </a:extLst>
          </p:cNvPr>
          <p:cNvSpPr txBox="1"/>
          <p:nvPr/>
        </p:nvSpPr>
        <p:spPr>
          <a:xfrm>
            <a:off x="3235747" y="4742660"/>
            <a:ext cx="8343776" cy="1600438"/>
          </a:xfrm>
          <a:prstGeom prst="rect">
            <a:avLst/>
          </a:prstGeom>
          <a:noFill/>
          <a:ln>
            <a:solidFill>
              <a:schemeClr val="tx1"/>
            </a:solidFill>
          </a:ln>
        </p:spPr>
        <p:txBody>
          <a:bodyPr wrap="square" lIns="91440" tIns="45720" rIns="91440" bIns="45720" rtlCol="0" anchor="t">
            <a:spAutoFit/>
          </a:bodyPr>
          <a:lstStyle/>
          <a:p>
            <a:r>
              <a:rPr lang="en-GB" sz="1400" b="1" dirty="0">
                <a:latin typeface="Calibri Light" panose="020F0302020204030204" pitchFamily="34" charset="0"/>
                <a:cs typeface="Calibri Light" panose="020F0302020204030204" pitchFamily="34" charset="0"/>
              </a:rPr>
              <a:t>Optimise lipid modification therapy and CVD risk reduction</a:t>
            </a:r>
          </a:p>
          <a:p>
            <a:pPr marL="342900" indent="-342900">
              <a:buFont typeface="+mj-lt"/>
              <a:buAutoNum type="arabicPeriod"/>
            </a:pPr>
            <a:r>
              <a:rPr lang="en-GB" sz="1400" dirty="0">
                <a:latin typeface="Calibri Light" panose="020F0302020204030204" pitchFamily="34" charset="0"/>
                <a:cs typeface="Calibri Light" panose="020F0302020204030204" pitchFamily="34" charset="0"/>
              </a:rPr>
              <a:t>Review QRISK score, lipid results and LFTs.</a:t>
            </a:r>
          </a:p>
          <a:p>
            <a:pPr marL="342900" indent="-342900">
              <a:buFont typeface="+mj-lt"/>
              <a:buAutoNum type="arabicPeriod"/>
            </a:pPr>
            <a:r>
              <a:rPr lang="en-GB" sz="1400" dirty="0">
                <a:latin typeface="Calibri Light" panose="020F0302020204030204" pitchFamily="34" charset="0"/>
                <a:cs typeface="Calibri Light" panose="020F0302020204030204" pitchFamily="34" charset="0"/>
              </a:rPr>
              <a:t>Initiate or optimise statin to high intensity – </a:t>
            </a:r>
            <a:r>
              <a:rPr lang="en-GB" sz="1400" dirty="0" err="1">
                <a:latin typeface="Calibri Light" panose="020F0302020204030204" pitchFamily="34" charset="0"/>
                <a:cs typeface="Calibri Light" panose="020F0302020204030204" pitchFamily="34" charset="0"/>
              </a:rPr>
              <a:t>eg</a:t>
            </a:r>
            <a:r>
              <a:rPr lang="en-GB" sz="1400" dirty="0">
                <a:latin typeface="Calibri Light" panose="020F0302020204030204" pitchFamily="34" charset="0"/>
                <a:cs typeface="Calibri Light" panose="020F0302020204030204" pitchFamily="34" charset="0"/>
              </a:rPr>
              <a:t> atorvastatin 20mg.</a:t>
            </a:r>
          </a:p>
          <a:p>
            <a:pPr marL="342900" indent="-342900">
              <a:buFont typeface="+mj-lt"/>
              <a:buAutoNum type="arabicPeriod"/>
            </a:pPr>
            <a:r>
              <a:rPr lang="en-GB" sz="1400" dirty="0">
                <a:latin typeface="Calibri Light" panose="020F0302020204030204" pitchFamily="34" charset="0"/>
                <a:cs typeface="Calibri Light" panose="020F0302020204030204" pitchFamily="34" charset="0"/>
              </a:rPr>
              <a:t>Titrate therapy against reduction in </a:t>
            </a:r>
            <a:r>
              <a:rPr lang="en-GB" sz="1400" dirty="0" err="1">
                <a:latin typeface="Calibri Light" panose="020F0302020204030204" pitchFamily="34" charset="0"/>
                <a:cs typeface="Calibri Light" panose="020F0302020204030204" pitchFamily="34" charset="0"/>
              </a:rPr>
              <a:t>LDLc</a:t>
            </a:r>
            <a:r>
              <a:rPr lang="en-GB" sz="1400" dirty="0">
                <a:latin typeface="Calibri Light" panose="020F0302020204030204" pitchFamily="34" charset="0"/>
                <a:cs typeface="Calibri Light" panose="020F0302020204030204" pitchFamily="34" charset="0"/>
              </a:rPr>
              <a:t>/non-</a:t>
            </a:r>
            <a:r>
              <a:rPr lang="en-GB" sz="1400" dirty="0" err="1">
                <a:latin typeface="Calibri Light" panose="020F0302020204030204" pitchFamily="34" charset="0"/>
                <a:cs typeface="Calibri Light" panose="020F0302020204030204" pitchFamily="34" charset="0"/>
              </a:rPr>
              <a:t>HDLc</a:t>
            </a:r>
            <a:r>
              <a:rPr lang="en-GB" sz="1400" dirty="0">
                <a:latin typeface="Calibri Light" panose="020F0302020204030204" pitchFamily="34" charset="0"/>
                <a:cs typeface="Calibri Light" panose="020F0302020204030204" pitchFamily="34" charset="0"/>
              </a:rPr>
              <a:t> (statin&gt;ezetimibe).</a:t>
            </a:r>
          </a:p>
          <a:p>
            <a:pPr marL="342900" indent="-342900">
              <a:buFont typeface="+mj-lt"/>
              <a:buAutoNum type="arabicPeriod"/>
            </a:pPr>
            <a:r>
              <a:rPr lang="en-GB" sz="1400" dirty="0">
                <a:latin typeface="Calibri Light" panose="020F0302020204030204" pitchFamily="34" charset="0"/>
                <a:cs typeface="Calibri Light" panose="020F0302020204030204" pitchFamily="34" charset="0"/>
              </a:rPr>
              <a:t>Optimise BP and other comorbidities.</a:t>
            </a:r>
          </a:p>
          <a:p>
            <a:pPr marL="342900" indent="-342900">
              <a:buFont typeface="+mj-lt"/>
              <a:buAutoNum type="arabicPeriod"/>
            </a:pPr>
            <a:r>
              <a:rPr lang="en-GB" sz="1400" dirty="0">
                <a:latin typeface="Calibri Light" panose="020F0302020204030204" pitchFamily="34" charset="0"/>
                <a:cs typeface="Calibri Light" panose="020F0302020204030204" pitchFamily="34" charset="0"/>
              </a:rPr>
              <a:t>Use intolerance pathway and shared decision-making tools to support adherence.</a:t>
            </a:r>
          </a:p>
          <a:p>
            <a:pPr marL="342900" indent="-342900">
              <a:buFont typeface="+mj-lt"/>
              <a:buAutoNum type="arabicPeriod"/>
            </a:pPr>
            <a:r>
              <a:rPr lang="en-GB" sz="1400" dirty="0">
                <a:latin typeface="Calibri Light" panose="020F0302020204030204" pitchFamily="34" charset="0"/>
                <a:cs typeface="Calibri Light" panose="020F0302020204030204" pitchFamily="34" charset="0"/>
              </a:rPr>
              <a:t>Arrange follow-up bloods and review if needed.</a:t>
            </a:r>
          </a:p>
        </p:txBody>
      </p:sp>
      <p:sp>
        <p:nvSpPr>
          <p:cNvPr id="18" name="Rectangle 17">
            <a:extLst>
              <a:ext uri="{FF2B5EF4-FFF2-40B4-BE49-F238E27FC236}">
                <a16:creationId xmlns:a16="http://schemas.microsoft.com/office/drawing/2014/main" id="{83FAFDD2-3CDE-4CDD-99A7-2BED794D4D2A}"/>
              </a:ext>
            </a:extLst>
          </p:cNvPr>
          <p:cNvSpPr/>
          <p:nvPr/>
        </p:nvSpPr>
        <p:spPr>
          <a:xfrm>
            <a:off x="412746" y="988640"/>
            <a:ext cx="2560121" cy="154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2000" b="1">
                <a:solidFill>
                  <a:schemeClr val="bg1"/>
                </a:solidFill>
                <a:latin typeface="+mj-lt"/>
              </a:rPr>
              <a:t>Healthcare assistants/other appropriately trained staff</a:t>
            </a:r>
          </a:p>
        </p:txBody>
      </p:sp>
      <p:sp>
        <p:nvSpPr>
          <p:cNvPr id="19" name="Rectangle 18">
            <a:extLst>
              <a:ext uri="{FF2B5EF4-FFF2-40B4-BE49-F238E27FC236}">
                <a16:creationId xmlns:a16="http://schemas.microsoft.com/office/drawing/2014/main" id="{F4DF6C76-69D4-48A3-AAF5-5FE1264D80A7}"/>
              </a:ext>
            </a:extLst>
          </p:cNvPr>
          <p:cNvSpPr/>
          <p:nvPr/>
        </p:nvSpPr>
        <p:spPr>
          <a:xfrm>
            <a:off x="412748" y="2838650"/>
            <a:ext cx="2560121" cy="1602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a:solidFill>
                  <a:schemeClr val="bg1"/>
                </a:solidFill>
                <a:latin typeface="+mj-lt"/>
              </a:rPr>
              <a:t>Stratification</a:t>
            </a:r>
          </a:p>
        </p:txBody>
      </p:sp>
      <p:sp>
        <p:nvSpPr>
          <p:cNvPr id="20" name="Rectangle 19">
            <a:extLst>
              <a:ext uri="{FF2B5EF4-FFF2-40B4-BE49-F238E27FC236}">
                <a16:creationId xmlns:a16="http://schemas.microsoft.com/office/drawing/2014/main" id="{BF17A5D9-FCCB-4337-8453-0A50400B06FA}"/>
              </a:ext>
            </a:extLst>
          </p:cNvPr>
          <p:cNvSpPr/>
          <p:nvPr/>
        </p:nvSpPr>
        <p:spPr>
          <a:xfrm>
            <a:off x="412748" y="4742660"/>
            <a:ext cx="2560121" cy="1602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2000" b="1">
                <a:solidFill>
                  <a:schemeClr val="bg1"/>
                </a:solidFill>
                <a:latin typeface="+mj-lt"/>
              </a:rPr>
              <a:t>Prescribing clinician</a:t>
            </a:r>
          </a:p>
        </p:txBody>
      </p:sp>
      <p:sp>
        <p:nvSpPr>
          <p:cNvPr id="21" name="Arrow: Right 20">
            <a:extLst>
              <a:ext uri="{FF2B5EF4-FFF2-40B4-BE49-F238E27FC236}">
                <a16:creationId xmlns:a16="http://schemas.microsoft.com/office/drawing/2014/main" id="{D6112325-41DE-4027-A747-7111BAD18425}"/>
              </a:ext>
            </a:extLst>
          </p:cNvPr>
          <p:cNvSpPr/>
          <p:nvPr/>
        </p:nvSpPr>
        <p:spPr>
          <a:xfrm rot="16200000" flipH="1">
            <a:off x="1541807" y="4397493"/>
            <a:ext cx="302009" cy="388325"/>
          </a:xfrm>
          <a:prstGeom prst="rightArrow">
            <a:avLst>
              <a:gd name="adj1" fmla="val 50000"/>
              <a:gd name="adj2" fmla="val 55961"/>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a:solidFill>
                <a:schemeClr val="bg1"/>
              </a:solidFill>
            </a:endParaRPr>
          </a:p>
        </p:txBody>
      </p:sp>
      <p:sp>
        <p:nvSpPr>
          <p:cNvPr id="22" name="Rectangle 21">
            <a:extLst>
              <a:ext uri="{FF2B5EF4-FFF2-40B4-BE49-F238E27FC236}">
                <a16:creationId xmlns:a16="http://schemas.microsoft.com/office/drawing/2014/main" id="{62EA35B0-EE99-4476-9354-70A955DB2035}"/>
              </a:ext>
            </a:extLst>
          </p:cNvPr>
          <p:cNvSpPr/>
          <p:nvPr/>
        </p:nvSpPr>
        <p:spPr>
          <a:xfrm>
            <a:off x="3235747" y="2838650"/>
            <a:ext cx="1906748" cy="1600438"/>
          </a:xfrm>
          <a:prstGeom prst="rect">
            <a:avLst/>
          </a:prstGeom>
          <a:solidFill>
            <a:srgbClr val="FF0000">
              <a:alpha val="25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algn="ctr"/>
            <a:r>
              <a:rPr lang="en-GB" sz="1400" b="1" dirty="0">
                <a:solidFill>
                  <a:schemeClr val="tx1"/>
                </a:solidFill>
                <a:latin typeface="Calibri Light" panose="020F0302020204030204" pitchFamily="34" charset="0"/>
                <a:cs typeface="Calibri Light" panose="020F0302020204030204" pitchFamily="34" charset="0"/>
              </a:rPr>
              <a:t>Priority One</a:t>
            </a:r>
          </a:p>
          <a:p>
            <a:r>
              <a:rPr lang="en-GB" sz="1400" dirty="0">
                <a:solidFill>
                  <a:schemeClr val="tx1"/>
                </a:solidFill>
                <a:latin typeface="Calibri Light" panose="020F0302020204030204" pitchFamily="34" charset="0"/>
                <a:cs typeface="Calibri Light" panose="020F0302020204030204" pitchFamily="34" charset="0"/>
              </a:rPr>
              <a:t>One of:</a:t>
            </a:r>
          </a:p>
          <a:p>
            <a:pPr marL="285750" indent="-285750">
              <a:buFont typeface="Arial" panose="020B0604020202020204" pitchFamily="34" charset="0"/>
              <a:buChar char="•"/>
            </a:pPr>
            <a:r>
              <a:rPr lang="en-GB" sz="1400" dirty="0">
                <a:solidFill>
                  <a:schemeClr val="tx1"/>
                </a:solidFill>
                <a:latin typeface="Calibri Light" panose="020F0302020204030204" pitchFamily="34" charset="0"/>
                <a:cs typeface="Calibri Light" panose="020F0302020204030204" pitchFamily="34" charset="0"/>
              </a:rPr>
              <a:t>QRISK ≥20%</a:t>
            </a:r>
          </a:p>
          <a:p>
            <a:pPr marL="285750" indent="-285750">
              <a:buFont typeface="Arial" panose="020B0604020202020204" pitchFamily="34" charset="0"/>
              <a:buChar char="•"/>
            </a:pPr>
            <a:r>
              <a:rPr lang="en-GB" sz="1400" dirty="0">
                <a:solidFill>
                  <a:schemeClr val="tx1"/>
                </a:solidFill>
                <a:latin typeface="Calibri Light" panose="020F0302020204030204" pitchFamily="34" charset="0"/>
                <a:cs typeface="Calibri Light" panose="020F0302020204030204" pitchFamily="34" charset="0"/>
              </a:rPr>
              <a:t>CKD</a:t>
            </a:r>
          </a:p>
          <a:p>
            <a:pPr marL="285750" indent="-285750">
              <a:buFont typeface="Arial" panose="020B0604020202020204" pitchFamily="34" charset="0"/>
              <a:buChar char="•"/>
            </a:pPr>
            <a:r>
              <a:rPr lang="en-GB" sz="1400" dirty="0">
                <a:solidFill>
                  <a:schemeClr val="tx1"/>
                </a:solidFill>
                <a:latin typeface="Calibri Light" panose="020F0302020204030204" pitchFamily="34" charset="0"/>
                <a:cs typeface="Calibri Light" panose="020F0302020204030204" pitchFamily="34" charset="0"/>
              </a:rPr>
              <a:t>Type 1 Diabetes</a:t>
            </a:r>
          </a:p>
          <a:p>
            <a:r>
              <a:rPr lang="en-GB" sz="1400" dirty="0">
                <a:solidFill>
                  <a:schemeClr val="tx1"/>
                </a:solidFill>
                <a:latin typeface="Calibri Light" panose="020F0302020204030204" pitchFamily="34" charset="0"/>
                <a:cs typeface="Calibri Light" panose="020F0302020204030204" pitchFamily="34" charset="0"/>
              </a:rPr>
              <a:t>AND</a:t>
            </a:r>
          </a:p>
          <a:p>
            <a:pPr marL="285750" indent="-285750">
              <a:buFont typeface="Arial" panose="020B0604020202020204" pitchFamily="34" charset="0"/>
              <a:buChar char="•"/>
            </a:pPr>
            <a:r>
              <a:rPr lang="en-GB" sz="1400" dirty="0">
                <a:solidFill>
                  <a:schemeClr val="tx1"/>
                </a:solidFill>
                <a:latin typeface="Calibri Light" panose="020F0302020204030204" pitchFamily="34" charset="0"/>
                <a:cs typeface="Calibri Light" panose="020F0302020204030204" pitchFamily="34" charset="0"/>
              </a:rPr>
              <a:t>Not on statin</a:t>
            </a:r>
          </a:p>
        </p:txBody>
      </p:sp>
      <p:sp>
        <p:nvSpPr>
          <p:cNvPr id="23" name="Rectangle 22">
            <a:extLst>
              <a:ext uri="{FF2B5EF4-FFF2-40B4-BE49-F238E27FC236}">
                <a16:creationId xmlns:a16="http://schemas.microsoft.com/office/drawing/2014/main" id="{1749E971-6E37-42EC-9CD5-6F32C398FFDA}"/>
              </a:ext>
            </a:extLst>
          </p:cNvPr>
          <p:cNvSpPr/>
          <p:nvPr/>
        </p:nvSpPr>
        <p:spPr>
          <a:xfrm>
            <a:off x="5369994" y="2840212"/>
            <a:ext cx="1906747" cy="1600438"/>
          </a:xfrm>
          <a:prstGeom prst="rect">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algn="ctr"/>
            <a:r>
              <a:rPr lang="en-GB" sz="1400" b="1" dirty="0">
                <a:solidFill>
                  <a:schemeClr val="tx1"/>
                </a:solidFill>
                <a:latin typeface="Calibri Light" panose="020F0302020204030204" pitchFamily="34" charset="0"/>
                <a:cs typeface="Calibri Light" panose="020F0302020204030204" pitchFamily="34" charset="0"/>
              </a:rPr>
              <a:t>Priority Two</a:t>
            </a:r>
            <a:endParaRPr lang="en-GB" sz="1400" dirty="0">
              <a:solidFill>
                <a:schemeClr val="tx1"/>
              </a:solidFill>
              <a:latin typeface="Calibri Light" panose="020F0302020204030204" pitchFamily="34" charset="0"/>
              <a:cs typeface="Calibri Light" panose="020F0302020204030204" pitchFamily="34" charset="0"/>
            </a:endParaRPr>
          </a:p>
          <a:p>
            <a:pPr marL="285750" indent="-285750">
              <a:buFont typeface="Arial" panose="020B0604020202020204" pitchFamily="34" charset="0"/>
              <a:buChar char="•"/>
            </a:pPr>
            <a:r>
              <a:rPr lang="en-GB" sz="1400" dirty="0">
                <a:solidFill>
                  <a:schemeClr val="tx1"/>
                </a:solidFill>
                <a:latin typeface="Calibri Light" panose="020F0302020204030204" pitchFamily="34" charset="0"/>
                <a:cs typeface="Calibri Light" panose="020F0302020204030204" pitchFamily="34" charset="0"/>
              </a:rPr>
              <a:t>QRISK 15-19%</a:t>
            </a:r>
          </a:p>
          <a:p>
            <a:endParaRPr lang="en-GB" sz="1400" dirty="0">
              <a:solidFill>
                <a:schemeClr val="tx1"/>
              </a:solidFill>
              <a:latin typeface="Calibri Light" panose="020F0302020204030204" pitchFamily="34" charset="0"/>
              <a:cs typeface="Calibri Light" panose="020F0302020204030204" pitchFamily="34" charset="0"/>
            </a:endParaRPr>
          </a:p>
          <a:p>
            <a:r>
              <a:rPr lang="en-GB" sz="1400" dirty="0">
                <a:solidFill>
                  <a:schemeClr val="tx1"/>
                </a:solidFill>
                <a:latin typeface="Calibri Light" panose="020F0302020204030204" pitchFamily="34" charset="0"/>
                <a:cs typeface="Calibri Light" panose="020F0302020204030204" pitchFamily="34" charset="0"/>
              </a:rPr>
              <a:t>AND</a:t>
            </a:r>
          </a:p>
          <a:p>
            <a:endParaRPr lang="en-GB" sz="1400" dirty="0">
              <a:solidFill>
                <a:schemeClr val="tx1"/>
              </a:solidFill>
              <a:latin typeface="Calibri Light" panose="020F0302020204030204" pitchFamily="34" charset="0"/>
              <a:cs typeface="Calibri Light" panose="020F0302020204030204" pitchFamily="34" charset="0"/>
            </a:endParaRPr>
          </a:p>
          <a:p>
            <a:endParaRPr lang="en-GB" sz="1400" dirty="0">
              <a:solidFill>
                <a:schemeClr val="tx1"/>
              </a:solidFill>
              <a:latin typeface="Calibri Light" panose="020F0302020204030204" pitchFamily="34" charset="0"/>
              <a:cs typeface="Calibri Light" panose="020F0302020204030204" pitchFamily="34" charset="0"/>
            </a:endParaRPr>
          </a:p>
          <a:p>
            <a:pPr marL="285750" indent="-285750">
              <a:buFont typeface="Arial" panose="020B0604020202020204" pitchFamily="34" charset="0"/>
              <a:buChar char="•"/>
            </a:pPr>
            <a:r>
              <a:rPr lang="en-GB" sz="1400" dirty="0">
                <a:solidFill>
                  <a:schemeClr val="tx1"/>
                </a:solidFill>
                <a:latin typeface="Calibri Light" panose="020F0302020204030204" pitchFamily="34" charset="0"/>
                <a:cs typeface="Calibri Light" panose="020F0302020204030204" pitchFamily="34" charset="0"/>
              </a:rPr>
              <a:t>Not on statin</a:t>
            </a:r>
          </a:p>
        </p:txBody>
      </p:sp>
      <p:sp>
        <p:nvSpPr>
          <p:cNvPr id="24" name="Rectangle 23">
            <a:extLst>
              <a:ext uri="{FF2B5EF4-FFF2-40B4-BE49-F238E27FC236}">
                <a16:creationId xmlns:a16="http://schemas.microsoft.com/office/drawing/2014/main" id="{9A6C6D57-A244-4220-AB0D-4111D27CF633}"/>
              </a:ext>
            </a:extLst>
          </p:cNvPr>
          <p:cNvSpPr/>
          <p:nvPr/>
        </p:nvSpPr>
        <p:spPr>
          <a:xfrm>
            <a:off x="7527100" y="2840212"/>
            <a:ext cx="1906747" cy="1600438"/>
          </a:xfrm>
          <a:prstGeom prst="rect">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algn="ctr"/>
            <a:r>
              <a:rPr lang="en-GB" sz="1400" b="1" dirty="0">
                <a:solidFill>
                  <a:schemeClr val="tx1"/>
                </a:solidFill>
                <a:latin typeface="Calibri Light" panose="020F0302020204030204" pitchFamily="34" charset="0"/>
                <a:cs typeface="Calibri Light" panose="020F0302020204030204" pitchFamily="34" charset="0"/>
              </a:rPr>
              <a:t>Priority Three</a:t>
            </a:r>
            <a:endParaRPr lang="en-GB" sz="1400" dirty="0">
              <a:solidFill>
                <a:schemeClr val="tx1"/>
              </a:solidFill>
              <a:latin typeface="Calibri Light" panose="020F0302020204030204" pitchFamily="34" charset="0"/>
              <a:cs typeface="Calibri Light" panose="020F0302020204030204" pitchFamily="34" charset="0"/>
            </a:endParaRPr>
          </a:p>
          <a:p>
            <a:pPr marL="285750" indent="-285750">
              <a:buFont typeface="Arial" panose="020B0604020202020204" pitchFamily="34" charset="0"/>
              <a:buChar char="•"/>
            </a:pPr>
            <a:r>
              <a:rPr lang="en-GB" sz="1400" dirty="0">
                <a:solidFill>
                  <a:schemeClr val="tx1"/>
                </a:solidFill>
                <a:latin typeface="Calibri Light" panose="020F0302020204030204" pitchFamily="34" charset="0"/>
                <a:cs typeface="Calibri Light" panose="020F0302020204030204" pitchFamily="34" charset="0"/>
              </a:rPr>
              <a:t>QRISK 10-14%</a:t>
            </a:r>
          </a:p>
          <a:p>
            <a:endParaRPr lang="en-GB" sz="1400" dirty="0">
              <a:solidFill>
                <a:schemeClr val="tx1"/>
              </a:solidFill>
              <a:latin typeface="Calibri Light" panose="020F0302020204030204" pitchFamily="34" charset="0"/>
              <a:cs typeface="Calibri Light" panose="020F0302020204030204" pitchFamily="34" charset="0"/>
            </a:endParaRPr>
          </a:p>
          <a:p>
            <a:r>
              <a:rPr lang="en-GB" sz="1400" dirty="0">
                <a:solidFill>
                  <a:schemeClr val="tx1"/>
                </a:solidFill>
                <a:latin typeface="Calibri Light" panose="020F0302020204030204" pitchFamily="34" charset="0"/>
                <a:cs typeface="Calibri Light" panose="020F0302020204030204" pitchFamily="34" charset="0"/>
              </a:rPr>
              <a:t>AND</a:t>
            </a:r>
          </a:p>
          <a:p>
            <a:endParaRPr lang="en-GB" sz="1400" dirty="0">
              <a:solidFill>
                <a:schemeClr val="tx1"/>
              </a:solidFill>
              <a:latin typeface="Calibri Light" panose="020F0302020204030204" pitchFamily="34" charset="0"/>
              <a:cs typeface="Calibri Light" panose="020F0302020204030204" pitchFamily="34" charset="0"/>
            </a:endParaRPr>
          </a:p>
          <a:p>
            <a:endParaRPr lang="en-GB" sz="1400" dirty="0">
              <a:solidFill>
                <a:schemeClr val="tx1"/>
              </a:solidFill>
              <a:latin typeface="Calibri Light" panose="020F0302020204030204" pitchFamily="34" charset="0"/>
              <a:cs typeface="Calibri Light" panose="020F0302020204030204" pitchFamily="34" charset="0"/>
            </a:endParaRPr>
          </a:p>
          <a:p>
            <a:pPr marL="285750" indent="-285750">
              <a:buFont typeface="Arial" panose="020B0604020202020204" pitchFamily="34" charset="0"/>
              <a:buChar char="•"/>
            </a:pPr>
            <a:r>
              <a:rPr lang="en-GB" sz="1400" dirty="0">
                <a:solidFill>
                  <a:schemeClr val="tx1"/>
                </a:solidFill>
                <a:latin typeface="Calibri Light" panose="020F0302020204030204" pitchFamily="34" charset="0"/>
                <a:cs typeface="Calibri Light" panose="020F0302020204030204" pitchFamily="34" charset="0"/>
              </a:rPr>
              <a:t>Not on statin</a:t>
            </a:r>
          </a:p>
        </p:txBody>
      </p:sp>
      <p:sp>
        <p:nvSpPr>
          <p:cNvPr id="25" name="Rectangle 24">
            <a:extLst>
              <a:ext uri="{FF2B5EF4-FFF2-40B4-BE49-F238E27FC236}">
                <a16:creationId xmlns:a16="http://schemas.microsoft.com/office/drawing/2014/main" id="{5B757B2B-1871-4922-858E-C62DBFA303D3}"/>
              </a:ext>
            </a:extLst>
          </p:cNvPr>
          <p:cNvSpPr/>
          <p:nvPr/>
        </p:nvSpPr>
        <p:spPr>
          <a:xfrm>
            <a:off x="9684207" y="2840212"/>
            <a:ext cx="1906747" cy="1600438"/>
          </a:xfrm>
          <a:prstGeom prst="rect">
            <a:avLst/>
          </a:prstGeom>
          <a:solidFill>
            <a:srgbClr val="00B050">
              <a:alpha val="25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algn="ctr"/>
            <a:r>
              <a:rPr lang="en-GB" sz="1400" b="1">
                <a:solidFill>
                  <a:schemeClr val="tx1"/>
                </a:solidFill>
                <a:latin typeface="Calibri Light" panose="020F0302020204030204" pitchFamily="34" charset="0"/>
                <a:cs typeface="Calibri Light" panose="020F0302020204030204" pitchFamily="34" charset="0"/>
              </a:rPr>
              <a:t>Priority Four</a:t>
            </a:r>
            <a:endParaRPr lang="en-GB" sz="1400">
              <a:solidFill>
                <a:schemeClr val="tx1"/>
              </a:solidFill>
              <a:latin typeface="Calibri Light" panose="020F0302020204030204" pitchFamily="34" charset="0"/>
              <a:cs typeface="Calibri Light" panose="020F0302020204030204" pitchFamily="34" charset="0"/>
            </a:endParaRPr>
          </a:p>
          <a:p>
            <a:pPr marL="285750" indent="-285750">
              <a:buFont typeface="Arial" panose="020B0604020202020204" pitchFamily="34" charset="0"/>
              <a:buChar char="•"/>
            </a:pPr>
            <a:r>
              <a:rPr lang="en-GB" sz="1400">
                <a:solidFill>
                  <a:schemeClr val="tx1"/>
                </a:solidFill>
                <a:latin typeface="Calibri Light" panose="020F0302020204030204" pitchFamily="34" charset="0"/>
                <a:cs typeface="Calibri Light" panose="020F0302020204030204" pitchFamily="34" charset="0"/>
              </a:rPr>
              <a:t>On statin for primary prevention but not high intensity</a:t>
            </a:r>
          </a:p>
        </p:txBody>
      </p:sp>
      <p:sp>
        <p:nvSpPr>
          <p:cNvPr id="26" name="Arrow: Right 25">
            <a:extLst>
              <a:ext uri="{FF2B5EF4-FFF2-40B4-BE49-F238E27FC236}">
                <a16:creationId xmlns:a16="http://schemas.microsoft.com/office/drawing/2014/main" id="{3C540C69-9F25-4C27-9AE3-ED62F6DD4113}"/>
              </a:ext>
            </a:extLst>
          </p:cNvPr>
          <p:cNvSpPr/>
          <p:nvPr/>
        </p:nvSpPr>
        <p:spPr>
          <a:xfrm rot="5400000" flipH="1">
            <a:off x="1465313" y="2552830"/>
            <a:ext cx="454992" cy="388326"/>
          </a:xfrm>
          <a:prstGeom prst="rightArrow">
            <a:avLst>
              <a:gd name="adj1" fmla="val 50000"/>
              <a:gd name="adj2" fmla="val 55961"/>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a:solidFill>
                <a:schemeClr val="bg1"/>
              </a:solidFill>
            </a:endParaRPr>
          </a:p>
        </p:txBody>
      </p:sp>
      <p:sp>
        <p:nvSpPr>
          <p:cNvPr id="27" name="TextBox 26">
            <a:extLst>
              <a:ext uri="{FF2B5EF4-FFF2-40B4-BE49-F238E27FC236}">
                <a16:creationId xmlns:a16="http://schemas.microsoft.com/office/drawing/2014/main" id="{E03C28FA-0D13-437A-BF3F-1EB612B6F065}"/>
              </a:ext>
            </a:extLst>
          </p:cNvPr>
          <p:cNvSpPr txBox="1"/>
          <p:nvPr/>
        </p:nvSpPr>
        <p:spPr>
          <a:xfrm>
            <a:off x="412746" y="6344660"/>
            <a:ext cx="10990475"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100" dirty="0">
                <a:latin typeface="Calibri Light"/>
                <a:cs typeface="Calibri Light"/>
              </a:rPr>
              <a:t>*QRISK 3 score is recommended to assess CV risk for patients with Severe Mental Illness, Rheumatoid Arthritis , Systemic Lupus </a:t>
            </a:r>
            <a:r>
              <a:rPr lang="en-GB" sz="1100" dirty="0">
                <a:latin typeface="Calibri Light"/>
                <a:ea typeface="+mn-lt"/>
                <a:cs typeface="Calibri Light"/>
              </a:rPr>
              <a:t>Erythematosus, those</a:t>
            </a:r>
            <a:r>
              <a:rPr lang="en-GB" sz="1100" dirty="0">
                <a:latin typeface="Calibri Light"/>
                <a:cs typeface="Calibri Light"/>
              </a:rPr>
              <a:t> taking antipsychotics or oral steroids</a:t>
            </a:r>
          </a:p>
        </p:txBody>
      </p:sp>
    </p:spTree>
    <p:extLst>
      <p:ext uri="{BB962C8B-B14F-4D97-AF65-F5344CB8AC3E}">
        <p14:creationId xmlns:p14="http://schemas.microsoft.com/office/powerpoint/2010/main" val="20100471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ED4E6F4-C9C4-4AEB-BE18-31909E3FC279}"/>
              </a:ext>
            </a:extLst>
          </p:cNvPr>
          <p:cNvSpPr>
            <a:spLocks noGrp="1"/>
          </p:cNvSpPr>
          <p:nvPr>
            <p:ph type="title"/>
          </p:nvPr>
        </p:nvSpPr>
        <p:spPr>
          <a:xfrm>
            <a:off x="434051" y="365125"/>
            <a:ext cx="10919749" cy="1325563"/>
          </a:xfrm>
        </p:spPr>
        <p:txBody>
          <a:bodyPr>
            <a:normAutofit/>
          </a:bodyPr>
          <a:lstStyle/>
          <a:p>
            <a:r>
              <a:rPr lang="en-GB" sz="4000" b="1" dirty="0"/>
              <a:t>SEL CCG – Test beds – where are we now?</a:t>
            </a:r>
            <a:br>
              <a:rPr lang="en-GB" sz="4000" b="1" dirty="0"/>
            </a:br>
            <a:endParaRPr lang="en-GB" sz="4000" b="1" dirty="0"/>
          </a:p>
        </p:txBody>
      </p:sp>
      <p:sp>
        <p:nvSpPr>
          <p:cNvPr id="8" name="TextBox 7">
            <a:extLst>
              <a:ext uri="{FF2B5EF4-FFF2-40B4-BE49-F238E27FC236}">
                <a16:creationId xmlns:a16="http://schemas.microsoft.com/office/drawing/2014/main" id="{43689D8A-658C-4145-8EFD-3E2F5C5BB15B}"/>
              </a:ext>
            </a:extLst>
          </p:cNvPr>
          <p:cNvSpPr txBox="1"/>
          <p:nvPr/>
        </p:nvSpPr>
        <p:spPr>
          <a:xfrm>
            <a:off x="434051" y="1459855"/>
            <a:ext cx="3292997" cy="461665"/>
          </a:xfrm>
          <a:prstGeom prst="rect">
            <a:avLst/>
          </a:prstGeom>
          <a:noFill/>
        </p:spPr>
        <p:txBody>
          <a:bodyPr wrap="square" rtlCol="0">
            <a:spAutoFit/>
          </a:bodyPr>
          <a:lstStyle/>
          <a:p>
            <a:r>
              <a:rPr lang="en-GB" sz="2400" b="1" dirty="0"/>
              <a:t>Primary Prevention</a:t>
            </a:r>
          </a:p>
        </p:txBody>
      </p:sp>
      <p:sp>
        <p:nvSpPr>
          <p:cNvPr id="12" name="TextBox 11">
            <a:extLst>
              <a:ext uri="{FF2B5EF4-FFF2-40B4-BE49-F238E27FC236}">
                <a16:creationId xmlns:a16="http://schemas.microsoft.com/office/drawing/2014/main" id="{C7CB3DD1-EA9E-46B0-938E-4D7D19630322}"/>
              </a:ext>
            </a:extLst>
          </p:cNvPr>
          <p:cNvSpPr txBox="1"/>
          <p:nvPr/>
        </p:nvSpPr>
        <p:spPr>
          <a:xfrm>
            <a:off x="370392" y="3947532"/>
            <a:ext cx="11653776" cy="1231106"/>
          </a:xfrm>
          <a:prstGeom prst="rect">
            <a:avLst/>
          </a:prstGeom>
          <a:noFill/>
        </p:spPr>
        <p:txBody>
          <a:bodyPr wrap="square" rtlCol="0">
            <a:spAutoFit/>
          </a:bodyPr>
          <a:lstStyle/>
          <a:p>
            <a:pPr marL="342900" indent="-342900">
              <a:buFont typeface="Arial" panose="020B0604020202020204" pitchFamily="34" charset="0"/>
              <a:buChar char="•"/>
            </a:pPr>
            <a:endParaRPr lang="en-GB" sz="1400" dirty="0"/>
          </a:p>
          <a:p>
            <a:pPr marL="342900" indent="-342900">
              <a:buFont typeface="Arial" panose="020B0604020202020204" pitchFamily="34" charset="0"/>
              <a:buChar char="•"/>
            </a:pPr>
            <a:r>
              <a:rPr lang="en-GB" sz="2000" dirty="0"/>
              <a:t>Have all patients between 40-74yrs had a </a:t>
            </a:r>
            <a:r>
              <a:rPr lang="en-GB" sz="2000" dirty="0" err="1"/>
              <a:t>QRisk</a:t>
            </a:r>
            <a:r>
              <a:rPr lang="en-GB" sz="2000" dirty="0"/>
              <a:t> score?</a:t>
            </a:r>
          </a:p>
          <a:p>
            <a:pPr marL="342900" indent="-342900">
              <a:buFont typeface="Arial" panose="020B0604020202020204" pitchFamily="34" charset="0"/>
              <a:buChar char="•"/>
            </a:pPr>
            <a:r>
              <a:rPr lang="en-GB" sz="2000" dirty="0"/>
              <a:t>How can we improve uptake of statins for primary prevention ?</a:t>
            </a:r>
          </a:p>
          <a:p>
            <a:pPr marL="800100" lvl="1" indent="-342900">
              <a:buFont typeface="Arial" panose="020B0604020202020204" pitchFamily="34" charset="0"/>
              <a:buChar char="•"/>
            </a:pPr>
            <a:r>
              <a:rPr lang="en-GB" sz="2000" dirty="0"/>
              <a:t>Education of clinicians / patients? shared decision making resources?</a:t>
            </a:r>
          </a:p>
        </p:txBody>
      </p:sp>
      <p:pic>
        <p:nvPicPr>
          <p:cNvPr id="14" name="Picture 2" descr="Q:\CCG Comms and Engagement\Branding\SEL CCG brand\Office Use\NHS SEL_CCG_RGB_Right Aligned.jpg">
            <a:extLst>
              <a:ext uri="{FF2B5EF4-FFF2-40B4-BE49-F238E27FC236}">
                <a16:creationId xmlns:a16="http://schemas.microsoft.com/office/drawing/2014/main" id="{29421F66-C3FA-4616-A96B-B1D177CF25A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11834" y="396493"/>
            <a:ext cx="1997923" cy="77007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le 7">
            <a:extLst>
              <a:ext uri="{FF2B5EF4-FFF2-40B4-BE49-F238E27FC236}">
                <a16:creationId xmlns:a16="http://schemas.microsoft.com/office/drawing/2014/main" id="{897963E4-9776-4E19-9F7E-A58B8B4FF6C4}"/>
              </a:ext>
            </a:extLst>
          </p:cNvPr>
          <p:cNvGraphicFramePr>
            <a:graphicFrameLocks noGrp="1"/>
          </p:cNvGraphicFramePr>
          <p:nvPr>
            <p:extLst>
              <p:ext uri="{D42A27DB-BD31-4B8C-83A1-F6EECF244321}">
                <p14:modId xmlns:p14="http://schemas.microsoft.com/office/powerpoint/2010/main" val="1893698481"/>
              </p:ext>
            </p:extLst>
          </p:nvPr>
        </p:nvGraphicFramePr>
        <p:xfrm>
          <a:off x="548268" y="1851931"/>
          <a:ext cx="11095463" cy="1854200"/>
        </p:xfrm>
        <a:graphic>
          <a:graphicData uri="http://schemas.openxmlformats.org/drawingml/2006/table">
            <a:tbl>
              <a:tblPr firstRow="1" bandRow="1">
                <a:tableStyleId>{5C22544A-7EE6-4342-B048-85BDC9FD1C3A}</a:tableStyleId>
              </a:tblPr>
              <a:tblGrid>
                <a:gridCol w="2394957">
                  <a:extLst>
                    <a:ext uri="{9D8B030D-6E8A-4147-A177-3AD203B41FA5}">
                      <a16:colId xmlns:a16="http://schemas.microsoft.com/office/drawing/2014/main" val="2343812319"/>
                    </a:ext>
                  </a:extLst>
                </a:gridCol>
                <a:gridCol w="5048250">
                  <a:extLst>
                    <a:ext uri="{9D8B030D-6E8A-4147-A177-3AD203B41FA5}">
                      <a16:colId xmlns:a16="http://schemas.microsoft.com/office/drawing/2014/main" val="822033043"/>
                    </a:ext>
                  </a:extLst>
                </a:gridCol>
                <a:gridCol w="3652256">
                  <a:extLst>
                    <a:ext uri="{9D8B030D-6E8A-4147-A177-3AD203B41FA5}">
                      <a16:colId xmlns:a16="http://schemas.microsoft.com/office/drawing/2014/main" val="1649867593"/>
                    </a:ext>
                  </a:extLst>
                </a:gridCol>
              </a:tblGrid>
              <a:tr h="370840">
                <a:tc>
                  <a:txBody>
                    <a:bodyPr/>
                    <a:lstStyle/>
                    <a:p>
                      <a:r>
                        <a:rPr lang="en-GB" dirty="0"/>
                        <a:t>Secondary Prevention </a:t>
                      </a:r>
                    </a:p>
                  </a:txBody>
                  <a:tcPr/>
                </a:tc>
                <a:tc>
                  <a:txBody>
                    <a:bodyPr/>
                    <a:lstStyle/>
                    <a:p>
                      <a:r>
                        <a:rPr lang="en-GB" dirty="0"/>
                        <a:t>Definition </a:t>
                      </a:r>
                    </a:p>
                  </a:txBody>
                  <a:tcPr/>
                </a:tc>
                <a:tc>
                  <a:txBody>
                    <a:bodyPr/>
                    <a:lstStyle/>
                    <a:p>
                      <a:r>
                        <a:rPr lang="en-GB" dirty="0"/>
                        <a:t>Estimated Proportion of SEL patients </a:t>
                      </a:r>
                    </a:p>
                  </a:txBody>
                  <a:tcPr/>
                </a:tc>
                <a:extLst>
                  <a:ext uri="{0D108BD9-81ED-4DB2-BD59-A6C34878D82A}">
                    <a16:rowId xmlns:a16="http://schemas.microsoft.com/office/drawing/2014/main" val="1600232218"/>
                  </a:ext>
                </a:extLst>
              </a:tr>
              <a:tr h="370840">
                <a:tc>
                  <a:txBody>
                    <a:bodyPr/>
                    <a:lstStyle/>
                    <a:p>
                      <a:r>
                        <a:rPr lang="en-GB" dirty="0"/>
                        <a:t>Priority One</a:t>
                      </a:r>
                    </a:p>
                  </a:txBody>
                  <a:tcPr/>
                </a:tc>
                <a:tc>
                  <a:txBody>
                    <a:bodyPr/>
                    <a:lstStyle/>
                    <a:p>
                      <a:r>
                        <a:rPr lang="en-GB" dirty="0" err="1"/>
                        <a:t>QRisk</a:t>
                      </a:r>
                      <a:r>
                        <a:rPr lang="en-GB" dirty="0"/>
                        <a:t> &gt; 20% or Type 1 diabetes or CKD not on statin </a:t>
                      </a:r>
                    </a:p>
                  </a:txBody>
                  <a:tcPr/>
                </a:tc>
                <a:tc>
                  <a:txBody>
                    <a:bodyPr/>
                    <a:lstStyle/>
                    <a:p>
                      <a:pPr algn="ctr"/>
                      <a:r>
                        <a:rPr lang="en-GB" dirty="0"/>
                        <a:t>10%</a:t>
                      </a:r>
                    </a:p>
                  </a:txBody>
                  <a:tcPr/>
                </a:tc>
                <a:extLst>
                  <a:ext uri="{0D108BD9-81ED-4DB2-BD59-A6C34878D82A}">
                    <a16:rowId xmlns:a16="http://schemas.microsoft.com/office/drawing/2014/main" val="3114246327"/>
                  </a:ext>
                </a:extLst>
              </a:tr>
              <a:tr h="370840">
                <a:tc>
                  <a:txBody>
                    <a:bodyPr/>
                    <a:lstStyle/>
                    <a:p>
                      <a:r>
                        <a:rPr lang="en-GB" dirty="0"/>
                        <a:t>Priority Two</a:t>
                      </a:r>
                    </a:p>
                  </a:txBody>
                  <a:tcPr/>
                </a:tc>
                <a:tc>
                  <a:txBody>
                    <a:bodyPr/>
                    <a:lstStyle/>
                    <a:p>
                      <a:r>
                        <a:rPr lang="en-GB" dirty="0" err="1"/>
                        <a:t>QRisk</a:t>
                      </a:r>
                      <a:r>
                        <a:rPr lang="en-GB" dirty="0"/>
                        <a:t> 15-20% not on a statin </a:t>
                      </a:r>
                    </a:p>
                  </a:txBody>
                  <a:tcPr/>
                </a:tc>
                <a:tc>
                  <a:txBody>
                    <a:bodyPr/>
                    <a:lstStyle/>
                    <a:p>
                      <a:pPr algn="ctr"/>
                      <a:r>
                        <a:rPr lang="en-GB" dirty="0"/>
                        <a:t>5%</a:t>
                      </a:r>
                    </a:p>
                  </a:txBody>
                  <a:tcPr/>
                </a:tc>
                <a:extLst>
                  <a:ext uri="{0D108BD9-81ED-4DB2-BD59-A6C34878D82A}">
                    <a16:rowId xmlns:a16="http://schemas.microsoft.com/office/drawing/2014/main" val="4054496658"/>
                  </a:ext>
                </a:extLst>
              </a:tr>
              <a:tr h="370840">
                <a:tc>
                  <a:txBody>
                    <a:bodyPr/>
                    <a:lstStyle/>
                    <a:p>
                      <a:r>
                        <a:rPr lang="en-GB" dirty="0"/>
                        <a:t>Priority Three</a:t>
                      </a:r>
                    </a:p>
                  </a:txBody>
                  <a:tcPr/>
                </a:tc>
                <a:tc>
                  <a:txBody>
                    <a:bodyPr/>
                    <a:lstStyle/>
                    <a:p>
                      <a:r>
                        <a:rPr lang="en-GB" dirty="0" err="1"/>
                        <a:t>Qrisk</a:t>
                      </a:r>
                      <a:r>
                        <a:rPr lang="en-GB" dirty="0"/>
                        <a:t> 10-15% not on a statin </a:t>
                      </a:r>
                    </a:p>
                  </a:txBody>
                  <a:tcPr/>
                </a:tc>
                <a:tc>
                  <a:txBody>
                    <a:bodyPr/>
                    <a:lstStyle/>
                    <a:p>
                      <a:pPr algn="ctr"/>
                      <a:r>
                        <a:rPr lang="en-GB" dirty="0"/>
                        <a:t>9%</a:t>
                      </a:r>
                    </a:p>
                  </a:txBody>
                  <a:tcPr/>
                </a:tc>
                <a:extLst>
                  <a:ext uri="{0D108BD9-81ED-4DB2-BD59-A6C34878D82A}">
                    <a16:rowId xmlns:a16="http://schemas.microsoft.com/office/drawing/2014/main" val="1738181843"/>
                  </a:ext>
                </a:extLst>
              </a:tr>
              <a:tr h="370840">
                <a:tc>
                  <a:txBody>
                    <a:bodyPr/>
                    <a:lstStyle/>
                    <a:p>
                      <a:r>
                        <a:rPr lang="en-GB" dirty="0"/>
                        <a:t>Priority Four </a:t>
                      </a:r>
                    </a:p>
                  </a:txBody>
                  <a:tcPr/>
                </a:tc>
                <a:tc>
                  <a:txBody>
                    <a:bodyPr/>
                    <a:lstStyle/>
                    <a:p>
                      <a:r>
                        <a:rPr lang="en-GB" dirty="0" err="1"/>
                        <a:t>Qrisk</a:t>
                      </a:r>
                      <a:r>
                        <a:rPr lang="en-GB" dirty="0"/>
                        <a:t> ≥ 10% not on a statin </a:t>
                      </a:r>
                    </a:p>
                  </a:txBody>
                  <a:tcPr/>
                </a:tc>
                <a:tc>
                  <a:txBody>
                    <a:bodyPr/>
                    <a:lstStyle/>
                    <a:p>
                      <a:pPr algn="ctr"/>
                      <a:r>
                        <a:rPr lang="en-GB" dirty="0"/>
                        <a:t>4%</a:t>
                      </a:r>
                    </a:p>
                  </a:txBody>
                  <a:tcPr/>
                </a:tc>
                <a:extLst>
                  <a:ext uri="{0D108BD9-81ED-4DB2-BD59-A6C34878D82A}">
                    <a16:rowId xmlns:a16="http://schemas.microsoft.com/office/drawing/2014/main" val="3463275740"/>
                  </a:ext>
                </a:extLst>
              </a:tr>
            </a:tbl>
          </a:graphicData>
        </a:graphic>
      </p:graphicFrame>
      <p:sp>
        <p:nvSpPr>
          <p:cNvPr id="5" name="Content Placeholder 4">
            <a:extLst>
              <a:ext uri="{FF2B5EF4-FFF2-40B4-BE49-F238E27FC236}">
                <a16:creationId xmlns:a16="http://schemas.microsoft.com/office/drawing/2014/main" id="{EE8468AB-62E1-432C-977A-304AB58FD3CE}"/>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2077615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A67F5B2-A4C7-4849-8A14-B20F104F8C42}"/>
              </a:ext>
            </a:extLst>
          </p:cNvPr>
          <p:cNvSpPr>
            <a:spLocks noGrp="1"/>
          </p:cNvSpPr>
          <p:nvPr>
            <p:ph type="title"/>
          </p:nvPr>
        </p:nvSpPr>
        <p:spPr>
          <a:xfrm>
            <a:off x="647198" y="485616"/>
            <a:ext cx="8492681" cy="827010"/>
          </a:xfrm>
        </p:spPr>
        <p:txBody>
          <a:bodyPr>
            <a:noAutofit/>
          </a:bodyPr>
          <a:lstStyle/>
          <a:p>
            <a:r>
              <a:rPr lang="en-GB">
                <a:solidFill>
                  <a:schemeClr val="accent1"/>
                </a:solidFill>
              </a:rPr>
              <a:t>Shared Decision-Making Resources</a:t>
            </a:r>
          </a:p>
        </p:txBody>
      </p:sp>
      <p:sp>
        <p:nvSpPr>
          <p:cNvPr id="9" name="TextBox 8">
            <a:extLst>
              <a:ext uri="{FF2B5EF4-FFF2-40B4-BE49-F238E27FC236}">
                <a16:creationId xmlns:a16="http://schemas.microsoft.com/office/drawing/2014/main" id="{5D5F2CE2-6443-498B-B05D-4FA04C196D17}"/>
              </a:ext>
            </a:extLst>
          </p:cNvPr>
          <p:cNvSpPr txBox="1"/>
          <p:nvPr/>
        </p:nvSpPr>
        <p:spPr>
          <a:xfrm>
            <a:off x="647198" y="6262301"/>
            <a:ext cx="9824095" cy="215444"/>
          </a:xfrm>
          <a:prstGeom prst="rect">
            <a:avLst/>
          </a:prstGeom>
          <a:noFill/>
        </p:spPr>
        <p:txBody>
          <a:bodyPr wrap="square" lIns="91440" tIns="45720" rIns="91440" bIns="45720" rtlCol="0" anchor="t">
            <a:spAutoFit/>
          </a:bodyPr>
          <a:lstStyle/>
          <a:p>
            <a:r>
              <a:rPr lang="en-GB" sz="800">
                <a:cs typeface="Calibri"/>
                <a:hlinkClick r:id="rId2"/>
              </a:rPr>
              <a:t>Collins et al 2016 Lancet Systematic Review</a:t>
            </a:r>
            <a:r>
              <a:rPr lang="en-GB" sz="800">
                <a:cs typeface="Calibri"/>
              </a:rPr>
              <a:t> </a:t>
            </a:r>
            <a:r>
              <a:rPr lang="en-GB" sz="800">
                <a:latin typeface="Calibri Light"/>
                <a:cs typeface="Calibri Light"/>
              </a:rPr>
              <a:t>Lancet 2016; 388: 2532–61</a:t>
            </a:r>
            <a:endParaRPr lang="en-GB" sz="800">
              <a:cs typeface="Calibri"/>
            </a:endParaRPr>
          </a:p>
        </p:txBody>
      </p:sp>
      <p:graphicFrame>
        <p:nvGraphicFramePr>
          <p:cNvPr id="10" name="Table 4">
            <a:extLst>
              <a:ext uri="{FF2B5EF4-FFF2-40B4-BE49-F238E27FC236}">
                <a16:creationId xmlns:a16="http://schemas.microsoft.com/office/drawing/2014/main" id="{D39DAF1F-3B57-45BD-96CF-D46CD9BF52C1}"/>
              </a:ext>
            </a:extLst>
          </p:cNvPr>
          <p:cNvGraphicFramePr>
            <a:graphicFrameLocks noGrp="1"/>
          </p:cNvGraphicFramePr>
          <p:nvPr/>
        </p:nvGraphicFramePr>
        <p:xfrm>
          <a:off x="6389916" y="1580016"/>
          <a:ext cx="4632645" cy="1828800"/>
        </p:xfrm>
        <a:graphic>
          <a:graphicData uri="http://schemas.openxmlformats.org/drawingml/2006/table">
            <a:tbl>
              <a:tblPr firstRow="1" bandRow="1">
                <a:tableStyleId>{5C22544A-7EE6-4342-B048-85BDC9FD1C3A}</a:tableStyleId>
              </a:tblPr>
              <a:tblGrid>
                <a:gridCol w="3509470">
                  <a:extLst>
                    <a:ext uri="{9D8B030D-6E8A-4147-A177-3AD203B41FA5}">
                      <a16:colId xmlns:a16="http://schemas.microsoft.com/office/drawing/2014/main" val="1743671830"/>
                    </a:ext>
                  </a:extLst>
                </a:gridCol>
                <a:gridCol w="1123175">
                  <a:extLst>
                    <a:ext uri="{9D8B030D-6E8A-4147-A177-3AD203B41FA5}">
                      <a16:colId xmlns:a16="http://schemas.microsoft.com/office/drawing/2014/main" val="1421580283"/>
                    </a:ext>
                  </a:extLst>
                </a:gridCol>
              </a:tblGrid>
              <a:tr h="594593">
                <a:tc>
                  <a:txBody>
                    <a:bodyPr/>
                    <a:lstStyle/>
                    <a:p>
                      <a:r>
                        <a:rPr lang="en-GB" sz="1600"/>
                        <a:t>Adverse events per 10,000 people taking statin for 5 years</a:t>
                      </a:r>
                    </a:p>
                  </a:txBody>
                  <a:tcPr>
                    <a:solidFill>
                      <a:srgbClr val="15375D"/>
                    </a:solidFill>
                  </a:tcPr>
                </a:tc>
                <a:tc>
                  <a:txBody>
                    <a:bodyPr/>
                    <a:lstStyle/>
                    <a:p>
                      <a:pPr algn="l"/>
                      <a:r>
                        <a:rPr lang="en-GB" sz="1600"/>
                        <a:t>Adverse events</a:t>
                      </a:r>
                    </a:p>
                    <a:p>
                      <a:pPr algn="l"/>
                      <a:endParaRPr lang="en-GB" sz="1600"/>
                    </a:p>
                  </a:txBody>
                  <a:tcPr>
                    <a:solidFill>
                      <a:srgbClr val="15375D"/>
                    </a:solidFill>
                  </a:tcPr>
                </a:tc>
                <a:extLst>
                  <a:ext uri="{0D108BD9-81ED-4DB2-BD59-A6C34878D82A}">
                    <a16:rowId xmlns:a16="http://schemas.microsoft.com/office/drawing/2014/main" val="4058449761"/>
                  </a:ext>
                </a:extLst>
              </a:tr>
              <a:tr h="244326">
                <a:tc>
                  <a:txBody>
                    <a:bodyPr/>
                    <a:lstStyle/>
                    <a:p>
                      <a:r>
                        <a:rPr lang="en-GB" sz="1600"/>
                        <a:t>Myopathy</a:t>
                      </a:r>
                    </a:p>
                  </a:txBody>
                  <a:tcPr/>
                </a:tc>
                <a:tc>
                  <a:txBody>
                    <a:bodyPr/>
                    <a:lstStyle/>
                    <a:p>
                      <a:pPr algn="l"/>
                      <a:r>
                        <a:rPr lang="en-GB" sz="1600"/>
                        <a:t>5</a:t>
                      </a:r>
                    </a:p>
                  </a:txBody>
                  <a:tcPr/>
                </a:tc>
                <a:extLst>
                  <a:ext uri="{0D108BD9-81ED-4DB2-BD59-A6C34878D82A}">
                    <a16:rowId xmlns:a16="http://schemas.microsoft.com/office/drawing/2014/main" val="1035478284"/>
                  </a:ext>
                </a:extLst>
              </a:tr>
              <a:tr h="244326">
                <a:tc>
                  <a:txBody>
                    <a:bodyPr/>
                    <a:lstStyle/>
                    <a:p>
                      <a:r>
                        <a:rPr lang="en-GB" sz="1600"/>
                        <a:t>Haemorrhagic Strokes</a:t>
                      </a:r>
                    </a:p>
                  </a:txBody>
                  <a:tcPr/>
                </a:tc>
                <a:tc>
                  <a:txBody>
                    <a:bodyPr/>
                    <a:lstStyle/>
                    <a:p>
                      <a:pPr algn="l"/>
                      <a:r>
                        <a:rPr lang="en-GB" sz="1600"/>
                        <a:t>5-10</a:t>
                      </a:r>
                    </a:p>
                  </a:txBody>
                  <a:tcPr/>
                </a:tc>
                <a:extLst>
                  <a:ext uri="{0D108BD9-81ED-4DB2-BD59-A6C34878D82A}">
                    <a16:rowId xmlns:a16="http://schemas.microsoft.com/office/drawing/2014/main" val="1349680459"/>
                  </a:ext>
                </a:extLst>
              </a:tr>
              <a:tr h="244326">
                <a:tc>
                  <a:txBody>
                    <a:bodyPr/>
                    <a:lstStyle/>
                    <a:p>
                      <a:r>
                        <a:rPr lang="en-GB" sz="1600"/>
                        <a:t>Diabetes Cases</a:t>
                      </a:r>
                    </a:p>
                  </a:txBody>
                  <a:tcPr/>
                </a:tc>
                <a:tc>
                  <a:txBody>
                    <a:bodyPr/>
                    <a:lstStyle/>
                    <a:p>
                      <a:pPr algn="l"/>
                      <a:r>
                        <a:rPr lang="en-GB" sz="1600"/>
                        <a:t>50-100</a:t>
                      </a:r>
                    </a:p>
                  </a:txBody>
                  <a:tcPr/>
                </a:tc>
                <a:extLst>
                  <a:ext uri="{0D108BD9-81ED-4DB2-BD59-A6C34878D82A}">
                    <a16:rowId xmlns:a16="http://schemas.microsoft.com/office/drawing/2014/main" val="855115054"/>
                  </a:ext>
                </a:extLst>
              </a:tr>
            </a:tbl>
          </a:graphicData>
        </a:graphic>
      </p:graphicFrame>
      <p:graphicFrame>
        <p:nvGraphicFramePr>
          <p:cNvPr id="11" name="Table 10">
            <a:extLst>
              <a:ext uri="{FF2B5EF4-FFF2-40B4-BE49-F238E27FC236}">
                <a16:creationId xmlns:a16="http://schemas.microsoft.com/office/drawing/2014/main" id="{0304272C-3A2B-43A2-B27A-AC85884D62D3}"/>
              </a:ext>
            </a:extLst>
          </p:cNvPr>
          <p:cNvGraphicFramePr>
            <a:graphicFrameLocks noGrp="1"/>
          </p:cNvGraphicFramePr>
          <p:nvPr/>
        </p:nvGraphicFramePr>
        <p:xfrm>
          <a:off x="792339" y="1580016"/>
          <a:ext cx="5009747" cy="2275044"/>
        </p:xfrm>
        <a:graphic>
          <a:graphicData uri="http://schemas.openxmlformats.org/drawingml/2006/table">
            <a:tbl>
              <a:tblPr firstRow="1" bandRow="1">
                <a:tableStyleId>{5C22544A-7EE6-4342-B048-85BDC9FD1C3A}</a:tableStyleId>
              </a:tblPr>
              <a:tblGrid>
                <a:gridCol w="4124781">
                  <a:extLst>
                    <a:ext uri="{9D8B030D-6E8A-4147-A177-3AD203B41FA5}">
                      <a16:colId xmlns:a16="http://schemas.microsoft.com/office/drawing/2014/main" val="1743671830"/>
                    </a:ext>
                  </a:extLst>
                </a:gridCol>
                <a:gridCol w="884966">
                  <a:extLst>
                    <a:ext uri="{9D8B030D-6E8A-4147-A177-3AD203B41FA5}">
                      <a16:colId xmlns:a16="http://schemas.microsoft.com/office/drawing/2014/main" val="1421580283"/>
                    </a:ext>
                  </a:extLst>
                </a:gridCol>
              </a:tblGrid>
              <a:tr h="629124">
                <a:tc>
                  <a:txBody>
                    <a:bodyPr/>
                    <a:lstStyle/>
                    <a:p>
                      <a:r>
                        <a:rPr lang="en-GB" sz="1600"/>
                        <a:t>Benefits per 10,000 people taking statin for 5 years</a:t>
                      </a:r>
                    </a:p>
                  </a:txBody>
                  <a:tcPr>
                    <a:solidFill>
                      <a:srgbClr val="15375D"/>
                    </a:solidFill>
                  </a:tcPr>
                </a:tc>
                <a:tc>
                  <a:txBody>
                    <a:bodyPr/>
                    <a:lstStyle/>
                    <a:p>
                      <a:pPr algn="l"/>
                      <a:r>
                        <a:rPr lang="en-GB" sz="1600"/>
                        <a:t>Events avoided</a:t>
                      </a:r>
                    </a:p>
                    <a:p>
                      <a:pPr algn="l"/>
                      <a:endParaRPr lang="en-GB" sz="1600"/>
                    </a:p>
                  </a:txBody>
                  <a:tcPr>
                    <a:solidFill>
                      <a:srgbClr val="15375D"/>
                    </a:solidFill>
                  </a:tcPr>
                </a:tc>
                <a:extLst>
                  <a:ext uri="{0D108BD9-81ED-4DB2-BD59-A6C34878D82A}">
                    <a16:rowId xmlns:a16="http://schemas.microsoft.com/office/drawing/2014/main" val="4058449761"/>
                  </a:ext>
                </a:extLst>
              </a:tr>
              <a:tr h="629124">
                <a:tc>
                  <a:txBody>
                    <a:bodyPr/>
                    <a:lstStyle/>
                    <a:p>
                      <a:r>
                        <a:rPr lang="en-GB" sz="1600"/>
                        <a:t>Avoidance of major CVD events in patients with pre-existing CVD &amp; a 2mmol/l reduction in LDL</a:t>
                      </a:r>
                    </a:p>
                  </a:txBody>
                  <a:tcPr/>
                </a:tc>
                <a:tc>
                  <a:txBody>
                    <a:bodyPr/>
                    <a:lstStyle/>
                    <a:p>
                      <a:pPr algn="l"/>
                      <a:r>
                        <a:rPr lang="en-GB" sz="1600"/>
                        <a:t>1,000</a:t>
                      </a:r>
                    </a:p>
                  </a:txBody>
                  <a:tcPr/>
                </a:tc>
                <a:extLst>
                  <a:ext uri="{0D108BD9-81ED-4DB2-BD59-A6C34878D82A}">
                    <a16:rowId xmlns:a16="http://schemas.microsoft.com/office/drawing/2014/main" val="474214326"/>
                  </a:ext>
                </a:extLst>
              </a:tr>
              <a:tr h="629124">
                <a:tc>
                  <a:txBody>
                    <a:bodyPr/>
                    <a:lstStyle/>
                    <a:p>
                      <a:r>
                        <a:rPr lang="en-GB" sz="1600"/>
                        <a:t>Avoidance of major CVD events in patients with no pre-existing CVD &amp; a 2mmol/l reduction in LDL</a:t>
                      </a:r>
                    </a:p>
                  </a:txBody>
                  <a:tcPr/>
                </a:tc>
                <a:tc>
                  <a:txBody>
                    <a:bodyPr/>
                    <a:lstStyle/>
                    <a:p>
                      <a:pPr algn="l"/>
                      <a:r>
                        <a:rPr lang="en-GB" sz="1600"/>
                        <a:t>500</a:t>
                      </a:r>
                    </a:p>
                  </a:txBody>
                  <a:tcPr/>
                </a:tc>
                <a:extLst>
                  <a:ext uri="{0D108BD9-81ED-4DB2-BD59-A6C34878D82A}">
                    <a16:rowId xmlns:a16="http://schemas.microsoft.com/office/drawing/2014/main" val="1349680459"/>
                  </a:ext>
                </a:extLst>
              </a:tr>
            </a:tbl>
          </a:graphicData>
        </a:graphic>
      </p:graphicFrame>
      <p:sp>
        <p:nvSpPr>
          <p:cNvPr id="12" name="TextBox 11">
            <a:extLst>
              <a:ext uri="{FF2B5EF4-FFF2-40B4-BE49-F238E27FC236}">
                <a16:creationId xmlns:a16="http://schemas.microsoft.com/office/drawing/2014/main" id="{8C2F9C4C-F5F1-4D67-A12D-CC7B46F75C49}"/>
              </a:ext>
            </a:extLst>
          </p:cNvPr>
          <p:cNvSpPr txBox="1"/>
          <p:nvPr/>
        </p:nvSpPr>
        <p:spPr>
          <a:xfrm>
            <a:off x="792340" y="4166111"/>
            <a:ext cx="5009747" cy="181588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600" b="1">
                <a:latin typeface="Calibri Light" panose="020F0302020204030204" pitchFamily="34" charset="0"/>
                <a:cs typeface="Calibri Light" panose="020F0302020204030204" pitchFamily="34" charset="0"/>
              </a:rPr>
              <a:t>Shared decision-making resources:</a:t>
            </a:r>
            <a:endParaRPr lang="en-US" sz="1600" b="1">
              <a:latin typeface="Calibri Light" panose="020F0302020204030204" pitchFamily="34" charset="0"/>
              <a:cs typeface="Calibri Light" panose="020F0302020204030204" pitchFamily="34" charset="0"/>
            </a:endParaRPr>
          </a:p>
          <a:p>
            <a:endParaRPr lang="en-GB" sz="1600" b="1">
              <a:latin typeface="Calibri Light" panose="020F0302020204030204" pitchFamily="34" charset="0"/>
              <a:cs typeface="Calibri Light" panose="020F0302020204030204" pitchFamily="34" charset="0"/>
            </a:endParaRPr>
          </a:p>
          <a:p>
            <a:pPr marL="285750" indent="-285750">
              <a:buFont typeface="Arial" panose="020B0604020202020204" pitchFamily="34" charset="0"/>
              <a:buChar char="•"/>
            </a:pPr>
            <a:r>
              <a:rPr lang="en-GB" sz="1600">
                <a:latin typeface="Calibri Light" panose="020F0302020204030204" pitchFamily="34" charset="0"/>
                <a:cs typeface="Calibri Light" panose="020F0302020204030204" pitchFamily="34" charset="0"/>
                <a:hlinkClick r:id="rId3"/>
              </a:rPr>
              <a:t>BHF information on statins</a:t>
            </a:r>
            <a:endParaRPr lang="en-GB" sz="1600">
              <a:latin typeface="Calibri Light" panose="020F0302020204030204" pitchFamily="34" charset="0"/>
              <a:ea typeface="+mn-lt"/>
              <a:cs typeface="Calibri Light" panose="020F0302020204030204" pitchFamily="34" charset="0"/>
            </a:endParaRPr>
          </a:p>
          <a:p>
            <a:endParaRPr lang="en-GB" sz="1600">
              <a:latin typeface="Calibri Light" panose="020F0302020204030204" pitchFamily="34" charset="0"/>
              <a:cs typeface="Calibri Light" panose="020F0302020204030204" pitchFamily="34" charset="0"/>
            </a:endParaRPr>
          </a:p>
          <a:p>
            <a:pPr marL="285750" indent="-285750">
              <a:buFont typeface="Arial" panose="020B0604020202020204" pitchFamily="34" charset="0"/>
              <a:buChar char="•"/>
            </a:pPr>
            <a:r>
              <a:rPr lang="en-GB" sz="1600">
                <a:latin typeface="Calibri Light" panose="020F0302020204030204" pitchFamily="34" charset="0"/>
                <a:cs typeface="Calibri Light" panose="020F0302020204030204" pitchFamily="34" charset="0"/>
                <a:hlinkClick r:id="rId4"/>
              </a:rPr>
              <a:t>Heart UK: Information on statins</a:t>
            </a:r>
            <a:endParaRPr lang="en-GB" sz="1600">
              <a:latin typeface="Calibri Light" panose="020F0302020204030204" pitchFamily="34" charset="0"/>
              <a:cs typeface="Calibri Light" panose="020F0302020204030204" pitchFamily="34" charset="0"/>
            </a:endParaRPr>
          </a:p>
          <a:p>
            <a:endParaRPr lang="en-GB" sz="1600">
              <a:solidFill>
                <a:srgbClr val="0563C1"/>
              </a:solidFill>
              <a:latin typeface="Calibri Light" panose="020F0302020204030204" pitchFamily="34" charset="0"/>
              <a:ea typeface="+mn-lt"/>
              <a:cs typeface="Calibri Light" panose="020F0302020204030204" pitchFamily="34" charset="0"/>
            </a:endParaRPr>
          </a:p>
          <a:p>
            <a:pPr marL="285750" indent="-285750">
              <a:buFont typeface="Arial" panose="020B0604020202020204" pitchFamily="34" charset="0"/>
              <a:buChar char="•"/>
            </a:pPr>
            <a:r>
              <a:rPr lang="en-GB" sz="1600" u="sng">
                <a:latin typeface="Calibri Light" panose="020F0302020204030204" pitchFamily="34" charset="0"/>
                <a:ea typeface="+mn-lt"/>
                <a:cs typeface="Calibri Light" panose="020F0302020204030204" pitchFamily="34" charset="0"/>
                <a:hlinkClick r:id="rId5"/>
              </a:rPr>
              <a:t>NICE shared decision-making guide</a:t>
            </a:r>
            <a:r>
              <a:rPr lang="en-GB" sz="1600">
                <a:latin typeface="Calibri Light" panose="020F0302020204030204" pitchFamily="34" charset="0"/>
                <a:cs typeface="Calibri Light" panose="020F0302020204030204" pitchFamily="34" charset="0"/>
              </a:rPr>
              <a:t>​</a:t>
            </a:r>
          </a:p>
        </p:txBody>
      </p:sp>
    </p:spTree>
    <p:extLst>
      <p:ext uri="{BB962C8B-B14F-4D97-AF65-F5344CB8AC3E}">
        <p14:creationId xmlns:p14="http://schemas.microsoft.com/office/powerpoint/2010/main" val="4185814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DB97C-D371-42B7-82A6-43759D12EB75}"/>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9247D023-9B91-41AF-9E9F-F56E2D8B1939}"/>
              </a:ext>
            </a:extLst>
          </p:cNvPr>
          <p:cNvSpPr>
            <a:spLocks noGrp="1"/>
          </p:cNvSpPr>
          <p:nvPr>
            <p:ph idx="1"/>
          </p:nvPr>
        </p:nvSpPr>
        <p:spPr/>
        <p:txBody>
          <a:bodyPr/>
          <a:lstStyle/>
          <a:p>
            <a:endParaRPr lang="en-GB"/>
          </a:p>
        </p:txBody>
      </p:sp>
      <p:pic>
        <p:nvPicPr>
          <p:cNvPr id="5" name="Picture 4">
            <a:extLst>
              <a:ext uri="{FF2B5EF4-FFF2-40B4-BE49-F238E27FC236}">
                <a16:creationId xmlns:a16="http://schemas.microsoft.com/office/drawing/2014/main" id="{D222E3B8-74E5-4961-9EF1-DCF34AF2A63E}"/>
              </a:ext>
            </a:extLst>
          </p:cNvPr>
          <p:cNvPicPr>
            <a:picLocks noChangeAspect="1"/>
          </p:cNvPicPr>
          <p:nvPr/>
        </p:nvPicPr>
        <p:blipFill>
          <a:blip r:embed="rId2"/>
          <a:stretch>
            <a:fillRect/>
          </a:stretch>
        </p:blipFill>
        <p:spPr>
          <a:xfrm>
            <a:off x="276226" y="298002"/>
            <a:ext cx="10744199" cy="6030252"/>
          </a:xfrm>
          <a:prstGeom prst="rect">
            <a:avLst/>
          </a:prstGeom>
        </p:spPr>
      </p:pic>
      <p:sp>
        <p:nvSpPr>
          <p:cNvPr id="7" name="TextBox 6">
            <a:extLst>
              <a:ext uri="{FF2B5EF4-FFF2-40B4-BE49-F238E27FC236}">
                <a16:creationId xmlns:a16="http://schemas.microsoft.com/office/drawing/2014/main" id="{C6F88A94-FD6A-41C9-B65A-AF1D48886F0F}"/>
              </a:ext>
            </a:extLst>
          </p:cNvPr>
          <p:cNvSpPr txBox="1"/>
          <p:nvPr/>
        </p:nvSpPr>
        <p:spPr>
          <a:xfrm>
            <a:off x="4486275" y="6479545"/>
            <a:ext cx="8239124" cy="261610"/>
          </a:xfrm>
          <a:prstGeom prst="rect">
            <a:avLst/>
          </a:prstGeom>
          <a:noFill/>
        </p:spPr>
        <p:txBody>
          <a:bodyPr wrap="square">
            <a:spAutoFit/>
          </a:bodyPr>
          <a:lstStyle/>
          <a:p>
            <a:r>
              <a:rPr lang="en-GB" sz="1100" dirty="0"/>
              <a:t>https://selondonccg.nhs.uk/wp-content/uploads/dlm_uploads/2021/11/Lipid-management-SEL-pathways-Nov-21-FINAL.pdf</a:t>
            </a:r>
          </a:p>
        </p:txBody>
      </p:sp>
    </p:spTree>
    <p:extLst>
      <p:ext uri="{BB962C8B-B14F-4D97-AF65-F5344CB8AC3E}">
        <p14:creationId xmlns:p14="http://schemas.microsoft.com/office/powerpoint/2010/main" val="19498984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A67F5B2-A4C7-4849-8A14-B20F104F8C42}"/>
              </a:ext>
            </a:extLst>
          </p:cNvPr>
          <p:cNvSpPr>
            <a:spLocks noGrp="1"/>
          </p:cNvSpPr>
          <p:nvPr>
            <p:ph type="title"/>
          </p:nvPr>
        </p:nvSpPr>
        <p:spPr>
          <a:xfrm>
            <a:off x="265182" y="343418"/>
            <a:ext cx="8519054" cy="650790"/>
          </a:xfrm>
        </p:spPr>
        <p:txBody>
          <a:bodyPr>
            <a:noAutofit/>
          </a:bodyPr>
          <a:lstStyle/>
          <a:p>
            <a:r>
              <a:rPr lang="en-GB">
                <a:latin typeface="+mj-lt"/>
              </a:rPr>
              <a:t>O</a:t>
            </a:r>
            <a:r>
              <a:rPr lang="en-US">
                <a:latin typeface="+mj-lt"/>
              </a:rPr>
              <a:t>ptimisation Pathway for Primary Prevention</a:t>
            </a:r>
            <a:endParaRPr lang="en-GB">
              <a:latin typeface="+mj-lt"/>
            </a:endParaRPr>
          </a:p>
        </p:txBody>
      </p:sp>
      <p:sp>
        <p:nvSpPr>
          <p:cNvPr id="32" name="TextBox 31">
            <a:extLst>
              <a:ext uri="{FF2B5EF4-FFF2-40B4-BE49-F238E27FC236}">
                <a16:creationId xmlns:a16="http://schemas.microsoft.com/office/drawing/2014/main" id="{B07EA9AC-EB5D-41CF-A96C-8CDEC92C8D78}"/>
              </a:ext>
            </a:extLst>
          </p:cNvPr>
          <p:cNvSpPr txBox="1"/>
          <p:nvPr/>
        </p:nvSpPr>
        <p:spPr>
          <a:xfrm>
            <a:off x="674129" y="1189231"/>
            <a:ext cx="5862419" cy="523220"/>
          </a:xfrm>
          <a:prstGeom prst="rect">
            <a:avLst/>
          </a:prstGeom>
          <a:noFill/>
          <a:ln>
            <a:solidFill>
              <a:srgbClr val="15375D"/>
            </a:solidFill>
          </a:ln>
        </p:spPr>
        <p:txBody>
          <a:bodyPr wrap="square" rtlCol="0">
            <a:spAutoFit/>
          </a:bodyPr>
          <a:lstStyle/>
          <a:p>
            <a:pPr algn="ctr"/>
            <a:r>
              <a:rPr lang="en-GB" sz="1400"/>
              <a:t>Is patient on high intensity statin?</a:t>
            </a:r>
          </a:p>
          <a:p>
            <a:pPr algn="ctr"/>
            <a:r>
              <a:rPr lang="en-GB" sz="1400"/>
              <a:t>(atorvastatin 20mg or equivalent)</a:t>
            </a:r>
          </a:p>
        </p:txBody>
      </p:sp>
      <p:cxnSp>
        <p:nvCxnSpPr>
          <p:cNvPr id="33" name="Straight Arrow Connector 32">
            <a:extLst>
              <a:ext uri="{FF2B5EF4-FFF2-40B4-BE49-F238E27FC236}">
                <a16:creationId xmlns:a16="http://schemas.microsoft.com/office/drawing/2014/main" id="{623E22F8-9428-47ED-9E51-C77088F49910}"/>
              </a:ext>
            </a:extLst>
          </p:cNvPr>
          <p:cNvCxnSpPr>
            <a:cxnSpLocks/>
          </p:cNvCxnSpPr>
          <p:nvPr/>
        </p:nvCxnSpPr>
        <p:spPr>
          <a:xfrm>
            <a:off x="1517417" y="1712451"/>
            <a:ext cx="0" cy="1003179"/>
          </a:xfrm>
          <a:prstGeom prst="straightConnector1">
            <a:avLst/>
          </a:prstGeom>
          <a:ln>
            <a:solidFill>
              <a:srgbClr val="15375D"/>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119B0418-B8B1-4FA4-A92C-8A074DE0049D}"/>
              </a:ext>
            </a:extLst>
          </p:cNvPr>
          <p:cNvSpPr txBox="1"/>
          <p:nvPr/>
        </p:nvSpPr>
        <p:spPr>
          <a:xfrm>
            <a:off x="2675022" y="2174518"/>
            <a:ext cx="3875129" cy="307777"/>
          </a:xfrm>
          <a:prstGeom prst="rect">
            <a:avLst/>
          </a:prstGeom>
          <a:noFill/>
          <a:ln>
            <a:solidFill>
              <a:srgbClr val="15375D"/>
            </a:solidFill>
          </a:ln>
        </p:spPr>
        <p:txBody>
          <a:bodyPr wrap="square" rtlCol="0">
            <a:spAutoFit/>
          </a:bodyPr>
          <a:lstStyle/>
          <a:p>
            <a:pPr algn="ctr"/>
            <a:r>
              <a:rPr lang="en-GB" sz="1400" dirty="0"/>
              <a:t>Initiate atorvastatin 20mg/day</a:t>
            </a:r>
          </a:p>
        </p:txBody>
      </p:sp>
      <p:sp>
        <p:nvSpPr>
          <p:cNvPr id="35" name="TextBox 34">
            <a:extLst>
              <a:ext uri="{FF2B5EF4-FFF2-40B4-BE49-F238E27FC236}">
                <a16:creationId xmlns:a16="http://schemas.microsoft.com/office/drawing/2014/main" id="{8ED1E8E2-C4A9-4CD9-BF98-F18561A808C4}"/>
              </a:ext>
            </a:extLst>
          </p:cNvPr>
          <p:cNvSpPr txBox="1"/>
          <p:nvPr/>
        </p:nvSpPr>
        <p:spPr>
          <a:xfrm>
            <a:off x="674129" y="2727536"/>
            <a:ext cx="5876019" cy="307777"/>
          </a:xfrm>
          <a:prstGeom prst="rect">
            <a:avLst/>
          </a:prstGeom>
          <a:noFill/>
          <a:ln>
            <a:solidFill>
              <a:srgbClr val="15375D"/>
            </a:solidFill>
          </a:ln>
        </p:spPr>
        <p:txBody>
          <a:bodyPr wrap="square" lIns="91440" tIns="45720" rIns="91440" bIns="45720" rtlCol="0" anchor="t">
            <a:spAutoFit/>
          </a:bodyPr>
          <a:lstStyle/>
          <a:p>
            <a:pPr algn="ctr"/>
            <a:r>
              <a:rPr lang="en-GB" sz="1400"/>
              <a:t>After 3 months - has non-HDL-C reduced by 40% or more from baseline?</a:t>
            </a:r>
          </a:p>
        </p:txBody>
      </p:sp>
      <p:cxnSp>
        <p:nvCxnSpPr>
          <p:cNvPr id="36" name="Straight Arrow Connector 35">
            <a:extLst>
              <a:ext uri="{FF2B5EF4-FFF2-40B4-BE49-F238E27FC236}">
                <a16:creationId xmlns:a16="http://schemas.microsoft.com/office/drawing/2014/main" id="{07D2EEBD-93E6-4E28-8CA5-980BC68EC462}"/>
              </a:ext>
            </a:extLst>
          </p:cNvPr>
          <p:cNvCxnSpPr>
            <a:cxnSpLocks/>
          </p:cNvCxnSpPr>
          <p:nvPr/>
        </p:nvCxnSpPr>
        <p:spPr>
          <a:xfrm>
            <a:off x="1517417" y="3048397"/>
            <a:ext cx="0" cy="3096000"/>
          </a:xfrm>
          <a:prstGeom prst="straightConnector1">
            <a:avLst/>
          </a:prstGeom>
          <a:ln>
            <a:solidFill>
              <a:srgbClr val="15375D"/>
            </a:solidFill>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265DAEDA-B8E4-450C-B0FA-0022A9862050}"/>
              </a:ext>
            </a:extLst>
          </p:cNvPr>
          <p:cNvSpPr txBox="1"/>
          <p:nvPr/>
        </p:nvSpPr>
        <p:spPr>
          <a:xfrm>
            <a:off x="2675022" y="3799190"/>
            <a:ext cx="3875126" cy="307777"/>
          </a:xfrm>
          <a:prstGeom prst="rect">
            <a:avLst/>
          </a:prstGeom>
          <a:noFill/>
          <a:ln>
            <a:solidFill>
              <a:srgbClr val="15375D"/>
            </a:solidFill>
          </a:ln>
        </p:spPr>
        <p:txBody>
          <a:bodyPr wrap="square" lIns="91440" tIns="45720" rIns="91440" bIns="45720" rtlCol="0" anchor="t">
            <a:spAutoFit/>
          </a:bodyPr>
          <a:lstStyle/>
          <a:p>
            <a:pPr algn="ctr"/>
            <a:r>
              <a:rPr lang="en-GB" sz="1400"/>
              <a:t>Check adherence and tolerance* </a:t>
            </a:r>
          </a:p>
        </p:txBody>
      </p:sp>
      <p:sp>
        <p:nvSpPr>
          <p:cNvPr id="38" name="TextBox 37">
            <a:extLst>
              <a:ext uri="{FF2B5EF4-FFF2-40B4-BE49-F238E27FC236}">
                <a16:creationId xmlns:a16="http://schemas.microsoft.com/office/drawing/2014/main" id="{7E7C286E-D223-49D6-A81D-6F9B66FA91B9}"/>
              </a:ext>
            </a:extLst>
          </p:cNvPr>
          <p:cNvSpPr txBox="1"/>
          <p:nvPr/>
        </p:nvSpPr>
        <p:spPr>
          <a:xfrm>
            <a:off x="2675023" y="4337674"/>
            <a:ext cx="3875124" cy="523220"/>
          </a:xfrm>
          <a:prstGeom prst="rect">
            <a:avLst/>
          </a:prstGeom>
          <a:noFill/>
          <a:ln>
            <a:solidFill>
              <a:srgbClr val="15375D"/>
            </a:solidFill>
          </a:ln>
        </p:spPr>
        <p:txBody>
          <a:bodyPr wrap="square" lIns="91440" tIns="45720" rIns="91440" bIns="45720" rtlCol="0" anchor="t">
            <a:spAutoFit/>
          </a:bodyPr>
          <a:lstStyle/>
          <a:p>
            <a:pPr algn="ctr"/>
            <a:r>
              <a:rPr lang="en-GB" sz="1400"/>
              <a:t>Titrate statin up to maximum atorvastatin 80mg or equivalent </a:t>
            </a:r>
          </a:p>
        </p:txBody>
      </p:sp>
      <p:sp>
        <p:nvSpPr>
          <p:cNvPr id="39" name="TextBox 38">
            <a:extLst>
              <a:ext uri="{FF2B5EF4-FFF2-40B4-BE49-F238E27FC236}">
                <a16:creationId xmlns:a16="http://schemas.microsoft.com/office/drawing/2014/main" id="{98D433CE-5FF6-48D2-8177-9599C3342EEB}"/>
              </a:ext>
            </a:extLst>
          </p:cNvPr>
          <p:cNvSpPr txBox="1"/>
          <p:nvPr/>
        </p:nvSpPr>
        <p:spPr>
          <a:xfrm>
            <a:off x="2675024" y="5137100"/>
            <a:ext cx="3875119" cy="738664"/>
          </a:xfrm>
          <a:prstGeom prst="rect">
            <a:avLst/>
          </a:prstGeom>
          <a:noFill/>
          <a:ln>
            <a:solidFill>
              <a:srgbClr val="15375D"/>
            </a:solidFill>
          </a:ln>
        </p:spPr>
        <p:txBody>
          <a:bodyPr wrap="square" rtlCol="0">
            <a:spAutoFit/>
          </a:bodyPr>
          <a:lstStyle/>
          <a:p>
            <a:pPr algn="ctr"/>
            <a:r>
              <a:rPr lang="en-GB" sz="1400"/>
              <a:t>If non-HDL cholesterol has not fallen by 40% or more from baseline, consider adding ezetimibe 10mg daily  </a:t>
            </a:r>
          </a:p>
        </p:txBody>
      </p:sp>
      <p:sp>
        <p:nvSpPr>
          <p:cNvPr id="41" name="TextBox 40">
            <a:extLst>
              <a:ext uri="{FF2B5EF4-FFF2-40B4-BE49-F238E27FC236}">
                <a16:creationId xmlns:a16="http://schemas.microsoft.com/office/drawing/2014/main" id="{1EE0C430-8640-40C1-BB45-AD81A531E2FB}"/>
              </a:ext>
            </a:extLst>
          </p:cNvPr>
          <p:cNvSpPr txBox="1"/>
          <p:nvPr/>
        </p:nvSpPr>
        <p:spPr>
          <a:xfrm>
            <a:off x="674129" y="6153076"/>
            <a:ext cx="5876003" cy="338554"/>
          </a:xfrm>
          <a:prstGeom prst="rect">
            <a:avLst/>
          </a:prstGeom>
          <a:solidFill>
            <a:srgbClr val="ACD73C"/>
          </a:solidFill>
          <a:ln>
            <a:noFill/>
          </a:ln>
        </p:spPr>
        <p:txBody>
          <a:bodyPr wrap="square" lIns="91440" tIns="45720" rIns="91440" bIns="45720" rtlCol="0" anchor="t">
            <a:spAutoFit/>
          </a:bodyPr>
          <a:lstStyle/>
          <a:p>
            <a:pPr algn="ctr"/>
            <a:r>
              <a:rPr lang="en-GB" sz="1600" b="1">
                <a:solidFill>
                  <a:schemeClr val="bg1"/>
                </a:solidFill>
              </a:rPr>
              <a:t>Review annually for adherence to drugs, diet and lifestyle </a:t>
            </a:r>
          </a:p>
        </p:txBody>
      </p:sp>
      <p:cxnSp>
        <p:nvCxnSpPr>
          <p:cNvPr id="47" name="Straight Arrow Connector 46">
            <a:extLst>
              <a:ext uri="{FF2B5EF4-FFF2-40B4-BE49-F238E27FC236}">
                <a16:creationId xmlns:a16="http://schemas.microsoft.com/office/drawing/2014/main" id="{363126AA-E7D1-4FA6-A630-2AA5DCFF9398}"/>
              </a:ext>
            </a:extLst>
          </p:cNvPr>
          <p:cNvCxnSpPr>
            <a:cxnSpLocks/>
          </p:cNvCxnSpPr>
          <p:nvPr/>
        </p:nvCxnSpPr>
        <p:spPr>
          <a:xfrm>
            <a:off x="4600333" y="1712451"/>
            <a:ext cx="0" cy="469067"/>
          </a:xfrm>
          <a:prstGeom prst="straightConnector1">
            <a:avLst/>
          </a:prstGeom>
          <a:ln>
            <a:solidFill>
              <a:srgbClr val="15375D"/>
            </a:solidFill>
            <a:tailEnd type="triangle"/>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3227B091-1FD9-4C93-B858-F7426E19C37A}"/>
              </a:ext>
            </a:extLst>
          </p:cNvPr>
          <p:cNvSpPr txBox="1"/>
          <p:nvPr/>
        </p:nvSpPr>
        <p:spPr>
          <a:xfrm>
            <a:off x="4823357" y="1777239"/>
            <a:ext cx="396238" cy="307777"/>
          </a:xfrm>
          <a:prstGeom prst="rect">
            <a:avLst/>
          </a:prstGeom>
          <a:solidFill>
            <a:srgbClr val="15375D"/>
          </a:solidFill>
          <a:ln>
            <a:solidFill>
              <a:srgbClr val="15375D"/>
            </a:solidFill>
          </a:ln>
        </p:spPr>
        <p:txBody>
          <a:bodyPr wrap="square" rtlCol="0">
            <a:spAutoFit/>
          </a:bodyPr>
          <a:lstStyle/>
          <a:p>
            <a:pPr algn="ctr"/>
            <a:r>
              <a:rPr lang="en-GB" sz="1400" b="1">
                <a:solidFill>
                  <a:schemeClr val="bg1"/>
                </a:solidFill>
              </a:rPr>
              <a:t>No</a:t>
            </a:r>
          </a:p>
        </p:txBody>
      </p:sp>
      <p:sp>
        <p:nvSpPr>
          <p:cNvPr id="49" name="TextBox 48">
            <a:extLst>
              <a:ext uri="{FF2B5EF4-FFF2-40B4-BE49-F238E27FC236}">
                <a16:creationId xmlns:a16="http://schemas.microsoft.com/office/drawing/2014/main" id="{18D98BB6-70EC-4707-81CB-874DB4826E63}"/>
              </a:ext>
            </a:extLst>
          </p:cNvPr>
          <p:cNvSpPr txBox="1"/>
          <p:nvPr/>
        </p:nvSpPr>
        <p:spPr>
          <a:xfrm>
            <a:off x="4833405" y="3257056"/>
            <a:ext cx="396238" cy="307777"/>
          </a:xfrm>
          <a:prstGeom prst="rect">
            <a:avLst/>
          </a:prstGeom>
          <a:solidFill>
            <a:srgbClr val="15375D"/>
          </a:solidFill>
          <a:ln>
            <a:solidFill>
              <a:srgbClr val="15375D"/>
            </a:solidFill>
          </a:ln>
        </p:spPr>
        <p:txBody>
          <a:bodyPr wrap="square" rtlCol="0">
            <a:spAutoFit/>
          </a:bodyPr>
          <a:lstStyle/>
          <a:p>
            <a:pPr algn="ctr"/>
            <a:r>
              <a:rPr lang="en-GB" sz="1400" b="1">
                <a:solidFill>
                  <a:schemeClr val="bg1"/>
                </a:solidFill>
              </a:rPr>
              <a:t>No</a:t>
            </a:r>
          </a:p>
        </p:txBody>
      </p:sp>
      <p:cxnSp>
        <p:nvCxnSpPr>
          <p:cNvPr id="50" name="Straight Arrow Connector 49">
            <a:extLst>
              <a:ext uri="{FF2B5EF4-FFF2-40B4-BE49-F238E27FC236}">
                <a16:creationId xmlns:a16="http://schemas.microsoft.com/office/drawing/2014/main" id="{5564ECE1-7D1A-480C-B237-02C55A968A1F}"/>
              </a:ext>
            </a:extLst>
          </p:cNvPr>
          <p:cNvCxnSpPr>
            <a:cxnSpLocks/>
          </p:cNvCxnSpPr>
          <p:nvPr/>
        </p:nvCxnSpPr>
        <p:spPr>
          <a:xfrm>
            <a:off x="4600333" y="3018417"/>
            <a:ext cx="0" cy="787831"/>
          </a:xfrm>
          <a:prstGeom prst="straightConnector1">
            <a:avLst/>
          </a:prstGeom>
          <a:ln>
            <a:solidFill>
              <a:srgbClr val="15375D"/>
            </a:solidFill>
            <a:tailEnd type="triangle"/>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E9CB21E7-FC18-4936-AF7A-44AC6FE04412}"/>
              </a:ext>
            </a:extLst>
          </p:cNvPr>
          <p:cNvSpPr txBox="1"/>
          <p:nvPr/>
        </p:nvSpPr>
        <p:spPr>
          <a:xfrm>
            <a:off x="1639448" y="1777239"/>
            <a:ext cx="556253" cy="307777"/>
          </a:xfrm>
          <a:prstGeom prst="rect">
            <a:avLst/>
          </a:prstGeom>
          <a:solidFill>
            <a:srgbClr val="15375D"/>
          </a:solidFill>
          <a:ln>
            <a:solidFill>
              <a:srgbClr val="15375D"/>
            </a:solidFill>
          </a:ln>
        </p:spPr>
        <p:txBody>
          <a:bodyPr wrap="square" rtlCol="0">
            <a:spAutoFit/>
          </a:bodyPr>
          <a:lstStyle/>
          <a:p>
            <a:pPr algn="ctr"/>
            <a:r>
              <a:rPr lang="en-GB" sz="1400" b="1">
                <a:solidFill>
                  <a:schemeClr val="bg1"/>
                </a:solidFill>
              </a:rPr>
              <a:t>Yes</a:t>
            </a:r>
          </a:p>
        </p:txBody>
      </p:sp>
      <p:sp>
        <p:nvSpPr>
          <p:cNvPr id="52" name="TextBox 51">
            <a:extLst>
              <a:ext uri="{FF2B5EF4-FFF2-40B4-BE49-F238E27FC236}">
                <a16:creationId xmlns:a16="http://schemas.microsoft.com/office/drawing/2014/main" id="{E7916BB4-6892-4223-A799-6E767B84E9A1}"/>
              </a:ext>
            </a:extLst>
          </p:cNvPr>
          <p:cNvSpPr txBox="1"/>
          <p:nvPr/>
        </p:nvSpPr>
        <p:spPr>
          <a:xfrm>
            <a:off x="1619019" y="3257056"/>
            <a:ext cx="586723" cy="307777"/>
          </a:xfrm>
          <a:prstGeom prst="rect">
            <a:avLst/>
          </a:prstGeom>
          <a:solidFill>
            <a:srgbClr val="15375D"/>
          </a:solidFill>
          <a:ln>
            <a:solidFill>
              <a:srgbClr val="15375D"/>
            </a:solidFill>
          </a:ln>
        </p:spPr>
        <p:txBody>
          <a:bodyPr wrap="square" rtlCol="0">
            <a:spAutoFit/>
          </a:bodyPr>
          <a:lstStyle/>
          <a:p>
            <a:pPr algn="ctr"/>
            <a:r>
              <a:rPr lang="en-GB" sz="1400" b="1">
                <a:solidFill>
                  <a:schemeClr val="bg1"/>
                </a:solidFill>
              </a:rPr>
              <a:t>Yes</a:t>
            </a:r>
          </a:p>
        </p:txBody>
      </p:sp>
      <p:cxnSp>
        <p:nvCxnSpPr>
          <p:cNvPr id="53" name="Straight Arrow Connector 52">
            <a:extLst>
              <a:ext uri="{FF2B5EF4-FFF2-40B4-BE49-F238E27FC236}">
                <a16:creationId xmlns:a16="http://schemas.microsoft.com/office/drawing/2014/main" id="{F7572D5A-CB10-48A5-80E5-142D17A9AFDD}"/>
              </a:ext>
            </a:extLst>
          </p:cNvPr>
          <p:cNvCxnSpPr>
            <a:cxnSpLocks/>
          </p:cNvCxnSpPr>
          <p:nvPr/>
        </p:nvCxnSpPr>
        <p:spPr>
          <a:xfrm>
            <a:off x="4600333" y="4860894"/>
            <a:ext cx="0" cy="265268"/>
          </a:xfrm>
          <a:prstGeom prst="straightConnector1">
            <a:avLst/>
          </a:prstGeom>
          <a:ln>
            <a:solidFill>
              <a:srgbClr val="15375D"/>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BEB03EDD-D860-4A95-9B62-4CEE055366C5}"/>
              </a:ext>
            </a:extLst>
          </p:cNvPr>
          <p:cNvCxnSpPr>
            <a:cxnSpLocks/>
          </p:cNvCxnSpPr>
          <p:nvPr/>
        </p:nvCxnSpPr>
        <p:spPr>
          <a:xfrm>
            <a:off x="4600333" y="2497418"/>
            <a:ext cx="0" cy="252000"/>
          </a:xfrm>
          <a:prstGeom prst="straightConnector1">
            <a:avLst/>
          </a:prstGeom>
          <a:ln>
            <a:solidFill>
              <a:srgbClr val="15375D"/>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1A59A8CC-3BC7-4448-BE7A-8372ADF7DECF}"/>
              </a:ext>
            </a:extLst>
          </p:cNvPr>
          <p:cNvCxnSpPr>
            <a:cxnSpLocks/>
          </p:cNvCxnSpPr>
          <p:nvPr/>
        </p:nvCxnSpPr>
        <p:spPr>
          <a:xfrm>
            <a:off x="4600333" y="4104092"/>
            <a:ext cx="0" cy="213312"/>
          </a:xfrm>
          <a:prstGeom prst="straightConnector1">
            <a:avLst/>
          </a:prstGeom>
          <a:ln>
            <a:solidFill>
              <a:srgbClr val="15375D"/>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60E21235-24CD-4F6F-AF85-EC79D694C0D7}"/>
              </a:ext>
            </a:extLst>
          </p:cNvPr>
          <p:cNvCxnSpPr>
            <a:cxnSpLocks/>
          </p:cNvCxnSpPr>
          <p:nvPr/>
        </p:nvCxnSpPr>
        <p:spPr>
          <a:xfrm>
            <a:off x="4600333" y="5875764"/>
            <a:ext cx="0" cy="271573"/>
          </a:xfrm>
          <a:prstGeom prst="straightConnector1">
            <a:avLst/>
          </a:prstGeom>
          <a:ln>
            <a:solidFill>
              <a:srgbClr val="15375D"/>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57" name="Table 16">
            <a:extLst>
              <a:ext uri="{FF2B5EF4-FFF2-40B4-BE49-F238E27FC236}">
                <a16:creationId xmlns:a16="http://schemas.microsoft.com/office/drawing/2014/main" id="{260B9D77-92C4-41E1-A746-0B4298C3320A}"/>
              </a:ext>
            </a:extLst>
          </p:cNvPr>
          <p:cNvGraphicFramePr>
            <a:graphicFrameLocks noGrp="1"/>
          </p:cNvGraphicFramePr>
          <p:nvPr/>
        </p:nvGraphicFramePr>
        <p:xfrm>
          <a:off x="7591668" y="1777239"/>
          <a:ext cx="3828995" cy="2754312"/>
        </p:xfrm>
        <a:graphic>
          <a:graphicData uri="http://schemas.openxmlformats.org/drawingml/2006/table">
            <a:tbl>
              <a:tblPr firstRow="1" bandRow="1">
                <a:tableStyleId>{F2DE63D5-997A-4646-A377-4702673A728D}</a:tableStyleId>
              </a:tblPr>
              <a:tblGrid>
                <a:gridCol w="2148454">
                  <a:extLst>
                    <a:ext uri="{9D8B030D-6E8A-4147-A177-3AD203B41FA5}">
                      <a16:colId xmlns:a16="http://schemas.microsoft.com/office/drawing/2014/main" val="706086386"/>
                    </a:ext>
                  </a:extLst>
                </a:gridCol>
                <a:gridCol w="1680541">
                  <a:extLst>
                    <a:ext uri="{9D8B030D-6E8A-4147-A177-3AD203B41FA5}">
                      <a16:colId xmlns:a16="http://schemas.microsoft.com/office/drawing/2014/main" val="838932229"/>
                    </a:ext>
                  </a:extLst>
                </a:gridCol>
              </a:tblGrid>
              <a:tr h="739658">
                <a:tc gridSpan="2">
                  <a:txBody>
                    <a:bodyPr/>
                    <a:lstStyle/>
                    <a:p>
                      <a:r>
                        <a:rPr lang="en-GB" sz="1800" b="0" dirty="0"/>
                        <a:t>Optimal High Intensity statin for Primary Prevention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dirty="0"/>
                        <a:t>(High intensity statins are substantially more effective at preventing cardiovascular events than low/medium intensity statins)</a:t>
                      </a:r>
                    </a:p>
                  </a:txBody>
                  <a:tcPr/>
                </a:tc>
                <a:tc hMerge="1">
                  <a:txBody>
                    <a:bodyPr/>
                    <a:lstStyle/>
                    <a:p>
                      <a:endParaRPr lang="en-US"/>
                    </a:p>
                  </a:txBody>
                  <a:tcPr/>
                </a:tc>
                <a:extLst>
                  <a:ext uri="{0D108BD9-81ED-4DB2-BD59-A6C34878D82A}">
                    <a16:rowId xmlns:a16="http://schemas.microsoft.com/office/drawing/2014/main" val="4160584282"/>
                  </a:ext>
                </a:extLst>
              </a:tr>
              <a:tr h="508476">
                <a:tc>
                  <a:txBody>
                    <a:bodyPr/>
                    <a:lstStyle/>
                    <a:p>
                      <a:r>
                        <a:rPr lang="en-GB" sz="1800" dirty="0"/>
                        <a:t>Atorvastatin</a:t>
                      </a:r>
                    </a:p>
                  </a:txBody>
                  <a:tcPr/>
                </a:tc>
                <a:tc>
                  <a:txBody>
                    <a:bodyPr/>
                    <a:lstStyle/>
                    <a:p>
                      <a:r>
                        <a:rPr lang="en-GB" sz="1800" dirty="0"/>
                        <a:t>20mg</a:t>
                      </a:r>
                    </a:p>
                  </a:txBody>
                  <a:tcPr/>
                </a:tc>
                <a:extLst>
                  <a:ext uri="{0D108BD9-81ED-4DB2-BD59-A6C34878D82A}">
                    <a16:rowId xmlns:a16="http://schemas.microsoft.com/office/drawing/2014/main" val="4034063642"/>
                  </a:ext>
                </a:extLst>
              </a:tr>
              <a:tr h="508476">
                <a:tc>
                  <a:txBody>
                    <a:bodyPr/>
                    <a:lstStyle/>
                    <a:p>
                      <a:r>
                        <a:rPr lang="en-GB" sz="1800" dirty="0"/>
                        <a:t>Rosuvastatin</a:t>
                      </a:r>
                    </a:p>
                  </a:txBody>
                  <a:tcPr/>
                </a:tc>
                <a:tc>
                  <a:txBody>
                    <a:bodyPr/>
                    <a:lstStyle/>
                    <a:p>
                      <a:r>
                        <a:rPr lang="en-GB" sz="1800" dirty="0"/>
                        <a:t>10mg</a:t>
                      </a:r>
                    </a:p>
                  </a:txBody>
                  <a:tcPr/>
                </a:tc>
                <a:extLst>
                  <a:ext uri="{0D108BD9-81ED-4DB2-BD59-A6C34878D82A}">
                    <a16:rowId xmlns:a16="http://schemas.microsoft.com/office/drawing/2014/main" val="605623937"/>
                  </a:ext>
                </a:extLst>
              </a:tr>
            </a:tbl>
          </a:graphicData>
        </a:graphic>
      </p:graphicFrame>
      <p:sp>
        <p:nvSpPr>
          <p:cNvPr id="58" name="TextBox 57">
            <a:extLst>
              <a:ext uri="{FF2B5EF4-FFF2-40B4-BE49-F238E27FC236}">
                <a16:creationId xmlns:a16="http://schemas.microsoft.com/office/drawing/2014/main" id="{81DFD136-E479-4335-AF28-48F9D93ACD82}"/>
              </a:ext>
            </a:extLst>
          </p:cNvPr>
          <p:cNvSpPr txBox="1"/>
          <p:nvPr/>
        </p:nvSpPr>
        <p:spPr>
          <a:xfrm>
            <a:off x="674129" y="883443"/>
            <a:ext cx="5876025" cy="307777"/>
          </a:xfrm>
          <a:prstGeom prst="rect">
            <a:avLst/>
          </a:prstGeom>
          <a:solidFill>
            <a:srgbClr val="ACD73C"/>
          </a:solidFill>
          <a:ln>
            <a:noFill/>
          </a:ln>
        </p:spPr>
        <p:txBody>
          <a:bodyPr wrap="square" lIns="91440" tIns="45720" rIns="91440" bIns="45720" rtlCol="0" anchor="t">
            <a:spAutoFit/>
          </a:bodyPr>
          <a:lstStyle/>
          <a:p>
            <a:pPr algn="ctr"/>
            <a:r>
              <a:rPr lang="en-GB" sz="1400" b="1">
                <a:solidFill>
                  <a:schemeClr val="bg1"/>
                </a:solidFill>
              </a:rPr>
              <a:t>Review and re-enforce lifestyle and diet measures as first line </a:t>
            </a:r>
          </a:p>
        </p:txBody>
      </p:sp>
      <p:sp>
        <p:nvSpPr>
          <p:cNvPr id="59" name="TextBox 58">
            <a:extLst>
              <a:ext uri="{FF2B5EF4-FFF2-40B4-BE49-F238E27FC236}">
                <a16:creationId xmlns:a16="http://schemas.microsoft.com/office/drawing/2014/main" id="{DC8ECB1D-BBC5-4D78-96C4-82A01185579C}"/>
              </a:ext>
            </a:extLst>
          </p:cNvPr>
          <p:cNvSpPr txBox="1"/>
          <p:nvPr/>
        </p:nvSpPr>
        <p:spPr>
          <a:xfrm>
            <a:off x="7591668" y="4721162"/>
            <a:ext cx="3545835" cy="738664"/>
          </a:xfrm>
          <a:prstGeom prst="rect">
            <a:avLst/>
          </a:prstGeom>
          <a:noFill/>
          <a:ln>
            <a:noFill/>
          </a:ln>
        </p:spPr>
        <p:txBody>
          <a:bodyPr wrap="square" lIns="91440" tIns="45720" rIns="91440" bIns="45720" rtlCol="0" anchor="t">
            <a:spAutoFit/>
          </a:bodyPr>
          <a:lstStyle/>
          <a:p>
            <a:r>
              <a:rPr lang="en-GB" sz="1400" dirty="0"/>
              <a:t>* If statin not tolerated, follow statin intolerance pathway and consider ezetimibe 10mg daily +/- </a:t>
            </a:r>
            <a:r>
              <a:rPr lang="en-GB" sz="1400" dirty="0">
                <a:hlinkClick r:id="rId2"/>
              </a:rPr>
              <a:t>bempedoic acid </a:t>
            </a:r>
            <a:r>
              <a:rPr lang="en-GB" sz="1400" dirty="0"/>
              <a:t>180mg daily</a:t>
            </a:r>
          </a:p>
        </p:txBody>
      </p:sp>
    </p:spTree>
    <p:extLst>
      <p:ext uri="{BB962C8B-B14F-4D97-AF65-F5344CB8AC3E}">
        <p14:creationId xmlns:p14="http://schemas.microsoft.com/office/powerpoint/2010/main" val="18596720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A67F5B2-A4C7-4849-8A14-B20F104F8C42}"/>
              </a:ext>
            </a:extLst>
          </p:cNvPr>
          <p:cNvSpPr>
            <a:spLocks noGrp="1"/>
          </p:cNvSpPr>
          <p:nvPr>
            <p:ph type="title"/>
          </p:nvPr>
        </p:nvSpPr>
        <p:spPr>
          <a:xfrm>
            <a:off x="319403" y="317744"/>
            <a:ext cx="9234499" cy="651723"/>
          </a:xfrm>
        </p:spPr>
        <p:txBody>
          <a:bodyPr>
            <a:noAutofit/>
          </a:bodyPr>
          <a:lstStyle/>
          <a:p>
            <a:r>
              <a:rPr lang="en-GB" sz="2800" dirty="0">
                <a:solidFill>
                  <a:schemeClr val="accent1"/>
                </a:solidFill>
              </a:rPr>
              <a:t>Digital Resources to Support </a:t>
            </a:r>
            <a:r>
              <a:rPr lang="en-GB" dirty="0">
                <a:solidFill>
                  <a:schemeClr val="accent1"/>
                </a:solidFill>
              </a:rPr>
              <a:t>S</a:t>
            </a:r>
            <a:r>
              <a:rPr lang="en-GB" sz="2800" dirty="0">
                <a:solidFill>
                  <a:schemeClr val="accent1"/>
                </a:solidFill>
              </a:rPr>
              <a:t>elf-Management: Cholesterol</a:t>
            </a:r>
          </a:p>
        </p:txBody>
      </p:sp>
      <p:sp>
        <p:nvSpPr>
          <p:cNvPr id="27" name="Rectangle 26">
            <a:extLst>
              <a:ext uri="{FF2B5EF4-FFF2-40B4-BE49-F238E27FC236}">
                <a16:creationId xmlns:a16="http://schemas.microsoft.com/office/drawing/2014/main" id="{046B5C12-B04A-464E-951A-4769DB2A5F7C}"/>
              </a:ext>
            </a:extLst>
          </p:cNvPr>
          <p:cNvSpPr/>
          <p:nvPr/>
        </p:nvSpPr>
        <p:spPr>
          <a:xfrm>
            <a:off x="1120182" y="969467"/>
            <a:ext cx="10362283" cy="55707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marL="285750" indent="-285750">
              <a:buFont typeface="Arial,Sans-Serif" panose="020B0604020202020204" pitchFamily="34" charset="0"/>
              <a:buChar char="•"/>
            </a:pPr>
            <a:r>
              <a:rPr lang="en-GB" sz="1400" b="1">
                <a:solidFill>
                  <a:schemeClr val="tx1"/>
                </a:solidFill>
                <a:ea typeface="+mn-lt"/>
                <a:cs typeface="+mn-lt"/>
              </a:rPr>
              <a:t>Heart UK resources </a:t>
            </a:r>
          </a:p>
          <a:p>
            <a:r>
              <a:rPr lang="en-GB" sz="1400">
                <a:solidFill>
                  <a:schemeClr val="tx1"/>
                </a:solidFill>
                <a:ea typeface="+mn-lt"/>
                <a:cs typeface="+mn-lt"/>
              </a:rPr>
              <a:t> </a:t>
            </a:r>
            <a:r>
              <a:rPr lang="en-GB" sz="1400">
                <a:solidFill>
                  <a:srgbClr val="1E72C7"/>
                </a:solidFill>
                <a:ea typeface="+mn-lt"/>
                <a:cs typeface="+mn-lt"/>
                <a:hlinkClick r:id="rId2"/>
              </a:rPr>
              <a:t>Healthy Eating</a:t>
            </a:r>
            <a:r>
              <a:rPr lang="en-GB" sz="1400">
                <a:solidFill>
                  <a:srgbClr val="1E72C7"/>
                </a:solidFill>
                <a:ea typeface="+mn-lt"/>
                <a:cs typeface="+mn-lt"/>
              </a:rPr>
              <a:t>, </a:t>
            </a:r>
            <a:r>
              <a:rPr lang="en-GB" sz="1400">
                <a:solidFill>
                  <a:srgbClr val="1E72C7"/>
                </a:solidFill>
                <a:ea typeface="+mn-lt"/>
                <a:cs typeface="+mn-lt"/>
                <a:hlinkClick r:id="rId3"/>
              </a:rPr>
              <a:t>blood fats explained</a:t>
            </a:r>
            <a:r>
              <a:rPr lang="en-GB" sz="1400">
                <a:solidFill>
                  <a:srgbClr val="1E72C7"/>
                </a:solidFill>
                <a:ea typeface="+mn-lt"/>
                <a:cs typeface="+mn-lt"/>
              </a:rPr>
              <a:t>, </a:t>
            </a:r>
            <a:r>
              <a:rPr lang="en-GB" sz="1400">
                <a:solidFill>
                  <a:srgbClr val="1E72C7"/>
                </a:solidFill>
                <a:ea typeface="+mn-lt"/>
                <a:cs typeface="+mn-lt"/>
                <a:hlinkClick r:id="rId4"/>
              </a:rPr>
              <a:t>understanding cholesterol</a:t>
            </a:r>
            <a:r>
              <a:rPr lang="en-GB" sz="1400">
                <a:solidFill>
                  <a:srgbClr val="1E72C7"/>
                </a:solidFill>
                <a:ea typeface="+mn-lt"/>
                <a:cs typeface="+mn-lt"/>
              </a:rPr>
              <a:t>, </a:t>
            </a:r>
            <a:r>
              <a:rPr lang="en-GB" sz="1400">
                <a:solidFill>
                  <a:schemeClr val="tx1"/>
                </a:solidFill>
                <a:ea typeface="+mn-lt"/>
                <a:cs typeface="+mn-lt"/>
              </a:rPr>
              <a:t>and </a:t>
            </a:r>
            <a:r>
              <a:rPr lang="en-GB" sz="1400">
                <a:solidFill>
                  <a:srgbClr val="1E72C7"/>
                </a:solidFill>
                <a:ea typeface="+mn-lt"/>
                <a:cs typeface="+mn-lt"/>
                <a:hlinkClick r:id="rId5">
                  <a:extLst>
                    <a:ext uri="{A12FA001-AC4F-418D-AE19-62706E023703}">
                      <ahyp:hlinkClr xmlns:ahyp="http://schemas.microsoft.com/office/drawing/2018/hyperlinkcolor" val="tx"/>
                    </a:ext>
                  </a:extLst>
                </a:hlinkClick>
              </a:rPr>
              <a:t>Familial Hypercholesterolemia</a:t>
            </a:r>
            <a:r>
              <a:rPr lang="en-GB" sz="1400">
                <a:solidFill>
                  <a:srgbClr val="1E72C7"/>
                </a:solidFill>
                <a:ea typeface="+mn-lt"/>
                <a:cs typeface="+mn-lt"/>
              </a:rPr>
              <a:t> </a:t>
            </a:r>
            <a:endParaRPr lang="en-US" sz="1400">
              <a:solidFill>
                <a:srgbClr val="1E72C7"/>
              </a:solidFill>
              <a:ea typeface="+mn-lt"/>
              <a:cs typeface="+mn-lt"/>
            </a:endParaRPr>
          </a:p>
          <a:p>
            <a:pPr marL="285750" indent="-285750">
              <a:buFont typeface="Arial,Sans-Serif" panose="020B0604020202020204" pitchFamily="34" charset="0"/>
              <a:buChar char="•"/>
            </a:pPr>
            <a:endParaRPr lang="en-GB" sz="1400">
              <a:ea typeface="+mn-lt"/>
              <a:cs typeface="+mn-lt"/>
            </a:endParaRPr>
          </a:p>
          <a:p>
            <a:pPr marL="285750" indent="-285750">
              <a:buFont typeface="Arial,Sans-Serif" panose="020B0604020202020204" pitchFamily="34" charset="0"/>
              <a:buChar char="•"/>
            </a:pPr>
            <a:r>
              <a:rPr lang="en-GB" sz="1400" b="1">
                <a:solidFill>
                  <a:schemeClr val="tx1"/>
                </a:solidFill>
                <a:ea typeface="+mn-lt"/>
                <a:cs typeface="+mn-lt"/>
              </a:rPr>
              <a:t>British Heart Foundation resources - </a:t>
            </a:r>
            <a:r>
              <a:rPr lang="en-GB" sz="1400">
                <a:solidFill>
                  <a:schemeClr val="tx2">
                    <a:lumMod val="60000"/>
                    <a:lumOff val="40000"/>
                  </a:schemeClr>
                </a:solidFill>
                <a:cs typeface="Calibri"/>
                <a:hlinkClick r:id="rId6">
                  <a:extLst>
                    <a:ext uri="{A12FA001-AC4F-418D-AE19-62706E023703}">
                      <ahyp:hlinkClr xmlns:ahyp="http://schemas.microsoft.com/office/drawing/2018/hyperlinkcolor" val="tx"/>
                    </a:ext>
                  </a:extLst>
                </a:hlinkClick>
              </a:rPr>
              <a:t>Understanding Cholesterol</a:t>
            </a:r>
            <a:endParaRPr lang="en-US" sz="1400">
              <a:solidFill>
                <a:schemeClr val="tx2">
                  <a:lumMod val="60000"/>
                  <a:lumOff val="40000"/>
                </a:schemeClr>
              </a:solidFill>
              <a:ea typeface="+mn-lt"/>
              <a:cs typeface="+mn-lt"/>
            </a:endParaRPr>
          </a:p>
          <a:p>
            <a:pPr marL="285750" indent="-285750">
              <a:buFont typeface="Arial" panose="020B0604020202020204" pitchFamily="34" charset="0"/>
              <a:buChar char="•"/>
            </a:pPr>
            <a:endParaRPr lang="en-GB" sz="1400" b="1">
              <a:solidFill>
                <a:srgbClr val="000000"/>
              </a:solidFill>
              <a:ea typeface="+mn-lt"/>
              <a:cs typeface="+mn-lt"/>
            </a:endParaRPr>
          </a:p>
          <a:p>
            <a:pPr marL="285750" indent="-285750">
              <a:buFont typeface="Arial" panose="020B0604020202020204" pitchFamily="34" charset="0"/>
              <a:buChar char="•"/>
            </a:pPr>
            <a:r>
              <a:rPr lang="en-GB" sz="1400" b="1">
                <a:solidFill>
                  <a:schemeClr val="tx1"/>
                </a:solidFill>
              </a:rPr>
              <a:t>Diet</a:t>
            </a:r>
            <a:r>
              <a:rPr lang="en-GB" sz="1400">
                <a:ea typeface="+mn-lt"/>
                <a:cs typeface="+mn-lt"/>
              </a:rPr>
              <a:t>https://www.heartuk.org.uk/downloads/health-professionals/publications/blood-fats-explained.pdf</a:t>
            </a:r>
            <a:endParaRPr lang="en-GB">
              <a:solidFill>
                <a:schemeClr val="tx1"/>
              </a:solidFill>
              <a:cs typeface="Calibri"/>
            </a:endParaRPr>
          </a:p>
          <a:p>
            <a:pPr lvl="0"/>
            <a:r>
              <a:rPr lang="en-GB" sz="1400">
                <a:solidFill>
                  <a:schemeClr val="tx1"/>
                </a:solidFill>
              </a:rPr>
              <a:t>Providing</a:t>
            </a:r>
            <a:r>
              <a:rPr lang="en-US" sz="1400">
                <a:solidFill>
                  <a:schemeClr val="tx1"/>
                </a:solidFill>
              </a:rPr>
              <a:t> information and recipes for easy ways to eat better from the </a:t>
            </a:r>
            <a:r>
              <a:rPr lang="en-US" sz="1400">
                <a:solidFill>
                  <a:schemeClr val="tx1"/>
                </a:solidFill>
                <a:hlinkClick r:id="rId7"/>
              </a:rPr>
              <a:t>‘One You’</a:t>
            </a:r>
            <a:r>
              <a:rPr lang="en-US" sz="1400">
                <a:solidFill>
                  <a:schemeClr val="tx1"/>
                </a:solidFill>
              </a:rPr>
              <a:t> website</a:t>
            </a:r>
            <a:endParaRPr lang="en-GB" sz="1400">
              <a:solidFill>
                <a:schemeClr val="tx1"/>
              </a:solidFill>
            </a:endParaRPr>
          </a:p>
          <a:p>
            <a:r>
              <a:rPr lang="en-GB" sz="1400">
                <a:solidFill>
                  <a:schemeClr val="tx1"/>
                </a:solidFill>
                <a:hlinkClick r:id="rId8"/>
              </a:rPr>
              <a:t>NHS advice on lowering cholesterol levels</a:t>
            </a:r>
            <a:endParaRPr lang="en-GB" sz="1400">
              <a:solidFill>
                <a:schemeClr val="tx1"/>
              </a:solidFill>
            </a:endParaRPr>
          </a:p>
          <a:p>
            <a:endParaRPr lang="en-GB" sz="1400">
              <a:solidFill>
                <a:schemeClr val="tx1"/>
              </a:solidFill>
              <a:cs typeface="Calibri"/>
            </a:endParaRPr>
          </a:p>
          <a:p>
            <a:pPr marL="285750" indent="-285750">
              <a:buFont typeface="Arial,Sans-Serif"/>
              <a:buChar char="•"/>
            </a:pPr>
            <a:r>
              <a:rPr lang="en-GB" sz="1400" b="1">
                <a:solidFill>
                  <a:schemeClr val="tx1"/>
                </a:solidFill>
                <a:cs typeface="Calibri"/>
              </a:rPr>
              <a:t>Smoking cessation</a:t>
            </a:r>
            <a:endParaRPr lang="en-GB" sz="1400">
              <a:solidFill>
                <a:schemeClr val="tx1"/>
              </a:solidFill>
              <a:ea typeface="+mn-lt"/>
              <a:cs typeface="+mn-lt"/>
            </a:endParaRPr>
          </a:p>
          <a:p>
            <a:r>
              <a:rPr lang="en-GB" sz="1400">
                <a:solidFill>
                  <a:schemeClr val="tx1"/>
                </a:solidFill>
                <a:cs typeface="Calibri"/>
                <a:hlinkClick r:id="rId9"/>
              </a:rPr>
              <a:t>NHS support</a:t>
            </a:r>
            <a:r>
              <a:rPr lang="en-GB" sz="1400">
                <a:solidFill>
                  <a:schemeClr val="tx1"/>
                </a:solidFill>
                <a:cs typeface="Calibri"/>
              </a:rPr>
              <a:t>, stop smoking aids, tools and practical tips</a:t>
            </a:r>
          </a:p>
          <a:p>
            <a:endParaRPr lang="en-GB" sz="1400" b="1">
              <a:solidFill>
                <a:schemeClr val="tx1"/>
              </a:solidFill>
            </a:endParaRPr>
          </a:p>
          <a:p>
            <a:pPr marL="285750" indent="-285750">
              <a:buFont typeface="Arial"/>
              <a:buChar char="•"/>
            </a:pPr>
            <a:r>
              <a:rPr lang="en-GB" sz="1400" b="1">
                <a:solidFill>
                  <a:schemeClr val="tx1"/>
                </a:solidFill>
              </a:rPr>
              <a:t>Exercise</a:t>
            </a:r>
            <a:endParaRPr lang="en-US" sz="1400">
              <a:solidFill>
                <a:schemeClr val="tx1"/>
              </a:solidFill>
            </a:endParaRPr>
          </a:p>
          <a:p>
            <a:pPr lvl="0"/>
            <a:r>
              <a:rPr lang="en-US" sz="1400">
                <a:solidFill>
                  <a:schemeClr val="tx1"/>
                </a:solidFill>
              </a:rPr>
              <a:t>NHS </a:t>
            </a:r>
            <a:r>
              <a:rPr lang="en-US" sz="1400">
                <a:solidFill>
                  <a:schemeClr val="tx1"/>
                </a:solidFill>
                <a:hlinkClick r:id="rId10"/>
              </a:rPr>
              <a:t>‘One You’</a:t>
            </a:r>
            <a:endParaRPr lang="en-US" sz="1400">
              <a:solidFill>
                <a:schemeClr val="tx1"/>
              </a:solidFill>
            </a:endParaRPr>
          </a:p>
          <a:p>
            <a:pPr lvl="0"/>
            <a:r>
              <a:rPr lang="en-US" sz="1400">
                <a:solidFill>
                  <a:schemeClr val="tx1"/>
                </a:solidFill>
                <a:hlinkClick r:id="rId11"/>
              </a:rPr>
              <a:t>iPrescribe app </a:t>
            </a:r>
            <a:r>
              <a:rPr lang="en-US" sz="1400">
                <a:solidFill>
                  <a:schemeClr val="tx1"/>
                </a:solidFill>
              </a:rPr>
              <a:t>offers a tailored exercise plan by creating a 12-week exercise plan based on health information entered by the user</a:t>
            </a:r>
            <a:endParaRPr lang="en-US" sz="1400">
              <a:solidFill>
                <a:schemeClr val="tx1"/>
              </a:solidFill>
              <a:cs typeface="Calibri"/>
            </a:endParaRPr>
          </a:p>
          <a:p>
            <a:pPr lvl="0"/>
            <a:r>
              <a:rPr lang="en-US" sz="1400">
                <a:solidFill>
                  <a:schemeClr val="tx1"/>
                </a:solidFill>
                <a:hlinkClick r:id="rId12"/>
              </a:rPr>
              <a:t>Getting active around the home</a:t>
            </a:r>
            <a:r>
              <a:rPr lang="en-US" sz="1400">
                <a:solidFill>
                  <a:schemeClr val="tx1"/>
                </a:solidFill>
              </a:rPr>
              <a:t>: tips, advice and guidance on how to keep or get active in and around the home from Sport England</a:t>
            </a:r>
            <a:endParaRPr lang="en-US" sz="1400">
              <a:solidFill>
                <a:schemeClr val="tx1"/>
              </a:solidFill>
              <a:cs typeface="Calibri"/>
            </a:endParaRPr>
          </a:p>
          <a:p>
            <a:pPr lvl="0"/>
            <a:r>
              <a:rPr lang="en-US" sz="1400">
                <a:solidFill>
                  <a:schemeClr val="tx1"/>
                </a:solidFill>
                <a:hlinkClick r:id="rId13"/>
              </a:rPr>
              <a:t>Dance to health</a:t>
            </a:r>
            <a:r>
              <a:rPr lang="en-US" sz="1400">
                <a:solidFill>
                  <a:schemeClr val="tx1"/>
                </a:solidFill>
              </a:rPr>
              <a:t>: Online dance </a:t>
            </a:r>
            <a:r>
              <a:rPr lang="en-GB" sz="1400">
                <a:solidFill>
                  <a:schemeClr val="tx1"/>
                </a:solidFill>
              </a:rPr>
              <a:t>programme</a:t>
            </a:r>
            <a:r>
              <a:rPr lang="en-US" sz="1400">
                <a:solidFill>
                  <a:schemeClr val="tx1"/>
                </a:solidFill>
              </a:rPr>
              <a:t> especially tailored to p</a:t>
            </a:r>
            <a:r>
              <a:rPr lang="en-GB" sz="1400" err="1">
                <a:solidFill>
                  <a:schemeClr val="tx1"/>
                </a:solidFill>
              </a:rPr>
              <a:t>eople</a:t>
            </a:r>
            <a:r>
              <a:rPr lang="en-GB" sz="1400">
                <a:solidFill>
                  <a:schemeClr val="tx1"/>
                </a:solidFill>
              </a:rPr>
              <a:t> over 55 years old</a:t>
            </a:r>
            <a:endParaRPr lang="en-GB" sz="1400">
              <a:solidFill>
                <a:schemeClr val="tx1"/>
              </a:solidFill>
              <a:cs typeface="Calibri"/>
            </a:endParaRPr>
          </a:p>
          <a:p>
            <a:pPr lvl="0"/>
            <a:endParaRPr lang="en-GB" sz="1400">
              <a:solidFill>
                <a:schemeClr val="tx1"/>
              </a:solidFill>
              <a:cs typeface="Calibri"/>
            </a:endParaRPr>
          </a:p>
          <a:p>
            <a:pPr marL="285750" indent="-285750">
              <a:buFont typeface="Arial"/>
              <a:buChar char="•"/>
            </a:pPr>
            <a:r>
              <a:rPr lang="en-GB" sz="1400" b="1">
                <a:solidFill>
                  <a:schemeClr val="tx1"/>
                </a:solidFill>
                <a:cs typeface="Calibri"/>
              </a:rPr>
              <a:t>Alcohol</a:t>
            </a:r>
          </a:p>
          <a:p>
            <a:r>
              <a:rPr lang="en-GB" sz="1400">
                <a:solidFill>
                  <a:schemeClr val="accent1">
                    <a:lumMod val="75000"/>
                  </a:schemeClr>
                </a:solidFill>
                <a:ea typeface="+mn-lt"/>
                <a:cs typeface="+mn-lt"/>
                <a:hlinkClick r:id="rId14"/>
              </a:rPr>
              <a:t>Heart UK alcohol guidance</a:t>
            </a:r>
            <a:r>
              <a:rPr lang="en-GB" sz="1400">
                <a:solidFill>
                  <a:schemeClr val="accent1">
                    <a:lumMod val="75000"/>
                  </a:schemeClr>
                </a:solidFill>
                <a:ea typeface="+mn-lt"/>
                <a:cs typeface="+mn-lt"/>
                <a:hlinkClick r:id="rId14">
                  <a:extLst>
                    <a:ext uri="{A12FA001-AC4F-418D-AE19-62706E023703}">
                      <ahyp:hlinkClr xmlns:ahyp="http://schemas.microsoft.com/office/drawing/2018/hyperlinkcolor" val="tx"/>
                    </a:ext>
                  </a:extLst>
                </a:hlinkClick>
              </a:rPr>
              <a:t> </a:t>
            </a:r>
            <a:endParaRPr lang="en-GB" sz="1400">
              <a:solidFill>
                <a:schemeClr val="accent1">
                  <a:lumMod val="75000"/>
                </a:schemeClr>
              </a:solidFill>
              <a:ea typeface="+mn-lt"/>
              <a:cs typeface="+mn-lt"/>
            </a:endParaRPr>
          </a:p>
          <a:p>
            <a:r>
              <a:rPr lang="en-GB" sz="1400">
                <a:solidFill>
                  <a:schemeClr val="accent1">
                    <a:lumMod val="75000"/>
                  </a:schemeClr>
                </a:solidFill>
                <a:ea typeface="+mn-lt"/>
                <a:cs typeface="+mn-lt"/>
                <a:hlinkClick r:id="rId15"/>
              </a:rPr>
              <a:t>NHS Drink Less guidance</a:t>
            </a:r>
            <a:endParaRPr lang="en-GB" sz="1400">
              <a:solidFill>
                <a:schemeClr val="accent1">
                  <a:lumMod val="75000"/>
                </a:schemeClr>
              </a:solidFill>
              <a:cs typeface="Calibri"/>
            </a:endParaRPr>
          </a:p>
          <a:p>
            <a:pPr marL="285750" indent="-285750">
              <a:buFont typeface="Arial"/>
              <a:buChar char="•"/>
            </a:pPr>
            <a:endParaRPr lang="en-GB" sz="1400" b="1">
              <a:solidFill>
                <a:schemeClr val="tx1"/>
              </a:solidFill>
            </a:endParaRPr>
          </a:p>
          <a:p>
            <a:pPr marL="285750" indent="-285750">
              <a:buFont typeface="Arial"/>
              <a:buChar char="•"/>
            </a:pPr>
            <a:r>
              <a:rPr lang="en-GB" sz="1400" b="1">
                <a:solidFill>
                  <a:schemeClr val="tx1"/>
                </a:solidFill>
              </a:rPr>
              <a:t>Mental Health</a:t>
            </a:r>
            <a:r>
              <a:rPr lang="en-GB" sz="1400" b="1">
                <a:solidFill>
                  <a:schemeClr val="tx1"/>
                </a:solidFill>
                <a:cs typeface="Calibri"/>
              </a:rPr>
              <a:t> - </a:t>
            </a:r>
            <a:r>
              <a:rPr lang="en-GB" sz="1400">
                <a:solidFill>
                  <a:schemeClr val="tx1"/>
                </a:solidFill>
              </a:rPr>
              <a:t>Tips and suggestions for looking after your </a:t>
            </a:r>
            <a:r>
              <a:rPr lang="en-GB" sz="1400">
                <a:solidFill>
                  <a:schemeClr val="tx1"/>
                </a:solidFill>
                <a:hlinkClick r:id="rId16"/>
              </a:rPr>
              <a:t>mental health</a:t>
            </a:r>
            <a:r>
              <a:rPr lang="en-GB" sz="1400">
                <a:solidFill>
                  <a:schemeClr val="tx1"/>
                </a:solidFill>
                <a:hlinkClick r:id="rId16">
                  <a:extLst>
                    <a:ext uri="{A12FA001-AC4F-418D-AE19-62706E023703}">
                      <ahyp:hlinkClr xmlns:ahyp="http://schemas.microsoft.com/office/drawing/2018/hyperlinkcolor" val="tx"/>
                    </a:ext>
                  </a:extLst>
                </a:hlinkClick>
              </a:rPr>
              <a:t> </a:t>
            </a:r>
            <a:endParaRPr lang="en-GB" sz="1400">
              <a:solidFill>
                <a:schemeClr val="tx1"/>
              </a:solidFill>
              <a:cs typeface="Calibri"/>
            </a:endParaRPr>
          </a:p>
          <a:p>
            <a:pPr lvl="0"/>
            <a:endParaRPr lang="en-GB" sz="1400">
              <a:solidFill>
                <a:schemeClr val="tx1"/>
              </a:solidFill>
            </a:endParaRPr>
          </a:p>
          <a:p>
            <a:pPr marL="285750" indent="-285750">
              <a:buFont typeface="Arial"/>
              <a:buChar char="•"/>
            </a:pPr>
            <a:r>
              <a:rPr lang="en-GB" sz="1400" b="1">
                <a:solidFill>
                  <a:schemeClr val="tx1"/>
                </a:solidFill>
              </a:rPr>
              <a:t>Peer support</a:t>
            </a:r>
            <a:r>
              <a:rPr lang="en-GB" sz="1400" b="1">
                <a:solidFill>
                  <a:schemeClr val="tx1"/>
                </a:solidFill>
                <a:cs typeface="Calibri"/>
              </a:rPr>
              <a:t> - </a:t>
            </a:r>
            <a:r>
              <a:rPr lang="en-GB" sz="1400">
                <a:solidFill>
                  <a:schemeClr val="tx1"/>
                </a:solidFill>
                <a:hlinkClick r:id="rId17"/>
              </a:rPr>
              <a:t>Communities of people living with high cholesterol</a:t>
            </a:r>
            <a:r>
              <a:rPr lang="en-GB" sz="1400">
                <a:solidFill>
                  <a:schemeClr val="tx1"/>
                </a:solidFill>
              </a:rPr>
              <a:t> </a:t>
            </a:r>
            <a:endParaRPr lang="en-GB" sz="1400">
              <a:solidFill>
                <a:schemeClr val="tx1"/>
              </a:solidFill>
              <a:cs typeface="Calibri"/>
            </a:endParaRPr>
          </a:p>
          <a:p>
            <a:endParaRPr lang="en-GB" sz="1400">
              <a:solidFill>
                <a:schemeClr val="tx1"/>
              </a:solidFill>
              <a:cs typeface="Calibri"/>
            </a:endParaRPr>
          </a:p>
          <a:p>
            <a:endParaRPr lang="en-GB" sz="1400">
              <a:solidFill>
                <a:schemeClr val="tx1"/>
              </a:solidFill>
              <a:cs typeface="Calibri"/>
            </a:endParaRPr>
          </a:p>
        </p:txBody>
      </p:sp>
      <p:pic>
        <p:nvPicPr>
          <p:cNvPr id="28" name="Graphic 27" descr="Lightbulb and gear">
            <a:extLst>
              <a:ext uri="{FF2B5EF4-FFF2-40B4-BE49-F238E27FC236}">
                <a16:creationId xmlns:a16="http://schemas.microsoft.com/office/drawing/2014/main" id="{AB0A206E-8555-4BDE-8678-225FF57DFC4B}"/>
              </a:ext>
            </a:extLst>
          </p:cNvPr>
          <p:cNvPicPr>
            <a:picLocks noChangeAspect="1"/>
          </p:cNvPicPr>
          <p:nvPr/>
        </p:nvPicPr>
        <p:blipFill>
          <a:blip r:embed="rId18">
            <a:extLst>
              <a:ext uri="{28A0092B-C50C-407E-A947-70E740481C1C}">
                <a14:useLocalDpi xmlns:a14="http://schemas.microsoft.com/office/drawing/2010/main"/>
              </a:ext>
              <a:ext uri="{96DAC541-7B7A-43D3-8B79-37D633B846F1}">
                <asvg:svgBlip xmlns:asvg="http://schemas.microsoft.com/office/drawing/2016/SVG/main" r:embed="rId19"/>
              </a:ext>
            </a:extLst>
          </a:blip>
          <a:stretch>
            <a:fillRect/>
          </a:stretch>
        </p:blipFill>
        <p:spPr>
          <a:xfrm>
            <a:off x="387798" y="969467"/>
            <a:ext cx="643474" cy="581909"/>
          </a:xfrm>
          <a:prstGeom prst="rect">
            <a:avLst/>
          </a:prstGeom>
        </p:spPr>
      </p:pic>
    </p:spTree>
    <p:extLst>
      <p:ext uri="{BB962C8B-B14F-4D97-AF65-F5344CB8AC3E}">
        <p14:creationId xmlns:p14="http://schemas.microsoft.com/office/powerpoint/2010/main" val="36803340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4D349-E41F-4BA7-AF2B-A5B292179D2A}"/>
              </a:ext>
            </a:extLst>
          </p:cNvPr>
          <p:cNvSpPr>
            <a:spLocks noGrp="1"/>
          </p:cNvSpPr>
          <p:nvPr>
            <p:ph type="title"/>
          </p:nvPr>
        </p:nvSpPr>
        <p:spPr/>
        <p:txBody>
          <a:bodyPr/>
          <a:lstStyle/>
          <a:p>
            <a:r>
              <a:rPr lang="en-GB" dirty="0"/>
              <a:t>UCLP resources </a:t>
            </a:r>
          </a:p>
        </p:txBody>
      </p:sp>
      <p:sp>
        <p:nvSpPr>
          <p:cNvPr id="3" name="Content Placeholder 2">
            <a:extLst>
              <a:ext uri="{FF2B5EF4-FFF2-40B4-BE49-F238E27FC236}">
                <a16:creationId xmlns:a16="http://schemas.microsoft.com/office/drawing/2014/main" id="{1A4C48A9-B04A-4A9F-9A92-77431C81473B}"/>
              </a:ext>
            </a:extLst>
          </p:cNvPr>
          <p:cNvSpPr>
            <a:spLocks noGrp="1"/>
          </p:cNvSpPr>
          <p:nvPr>
            <p:ph idx="1"/>
          </p:nvPr>
        </p:nvSpPr>
        <p:spPr/>
        <p:txBody>
          <a:bodyPr/>
          <a:lstStyle/>
          <a:p>
            <a:r>
              <a:rPr lang="en-GB" dirty="0"/>
              <a:t>All free and easy to download from:  </a:t>
            </a:r>
            <a:r>
              <a:rPr lang="en-GB" dirty="0">
                <a:hlinkClick r:id="rId2"/>
              </a:rPr>
              <a:t>https://uclpartners.com/proactive-care/</a:t>
            </a:r>
            <a:endParaRPr lang="en-GB" dirty="0"/>
          </a:p>
          <a:p>
            <a:endParaRPr lang="en-GB" dirty="0"/>
          </a:p>
          <a:p>
            <a:r>
              <a:rPr lang="en-GB" dirty="0"/>
              <a:t>Cholesterol framework:  </a:t>
            </a:r>
            <a:r>
              <a:rPr lang="en-GB" dirty="0">
                <a:hlinkClick r:id="rId3"/>
              </a:rPr>
              <a:t>https://s31836.pcdn.co/wp-content/uploads/CHOLESTEROL-FINAL-V6.pdf</a:t>
            </a:r>
            <a:r>
              <a:rPr lang="en-GB" dirty="0"/>
              <a:t> </a:t>
            </a:r>
          </a:p>
          <a:p>
            <a:endParaRPr lang="en-GB" dirty="0"/>
          </a:p>
          <a:p>
            <a:r>
              <a:rPr lang="en-GB" dirty="0"/>
              <a:t>Searches (need to sign up so get updates):  </a:t>
            </a:r>
            <a:r>
              <a:rPr lang="en-GB" dirty="0">
                <a:hlinkClick r:id="rId4"/>
              </a:rPr>
              <a:t>https://uclpartners.com/proactive-care/search-and-risk-stratification-tools/</a:t>
            </a:r>
            <a:endParaRPr lang="en-GB" dirty="0"/>
          </a:p>
          <a:p>
            <a:endParaRPr lang="en-GB" dirty="0"/>
          </a:p>
          <a:p>
            <a:pPr marL="0" indent="0">
              <a:buNone/>
            </a:pPr>
            <a:r>
              <a:rPr lang="en-GB" dirty="0"/>
              <a:t> </a:t>
            </a:r>
          </a:p>
          <a:p>
            <a:endParaRPr lang="en-GB" dirty="0"/>
          </a:p>
          <a:p>
            <a:endParaRPr lang="en-GB" dirty="0"/>
          </a:p>
        </p:txBody>
      </p:sp>
    </p:spTree>
    <p:extLst>
      <p:ext uri="{BB962C8B-B14F-4D97-AF65-F5344CB8AC3E}">
        <p14:creationId xmlns:p14="http://schemas.microsoft.com/office/powerpoint/2010/main" val="4314427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Rectangle 64"/>
          <p:cNvSpPr/>
          <p:nvPr/>
        </p:nvSpPr>
        <p:spPr>
          <a:xfrm>
            <a:off x="916242" y="1657350"/>
            <a:ext cx="8930285" cy="44577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84396" tIns="42198" rIns="84396" bIns="42198" rtlCol="0" anchor="ctr"/>
          <a:lstStyle/>
          <a:p>
            <a:pPr algn="ctr" fontAlgn="base">
              <a:spcBef>
                <a:spcPct val="0"/>
              </a:spcBef>
              <a:spcAft>
                <a:spcPct val="0"/>
              </a:spcAft>
            </a:pPr>
            <a:endParaRPr lang="en-GB" sz="1662">
              <a:solidFill>
                <a:srgbClr val="FFFFFF"/>
              </a:solidFill>
              <a:latin typeface="Arial" charset="0"/>
              <a:ea typeface="Arial" charset="0"/>
              <a:cs typeface="Arial" charset="0"/>
            </a:endParaRPr>
          </a:p>
        </p:txBody>
      </p:sp>
      <p:sp>
        <p:nvSpPr>
          <p:cNvPr id="67" name="Title 1"/>
          <p:cNvSpPr txBox="1">
            <a:spLocks/>
          </p:cNvSpPr>
          <p:nvPr/>
        </p:nvSpPr>
        <p:spPr bwMode="auto">
          <a:xfrm>
            <a:off x="1136543" y="2814934"/>
            <a:ext cx="8930285" cy="3566816"/>
          </a:xfrm>
          <a:prstGeom prst="rect">
            <a:avLst/>
          </a:prstGeom>
          <a:noFill/>
          <a:ln w="9525">
            <a:noFill/>
            <a:miter lim="800000"/>
            <a:headEnd/>
            <a:tailEnd/>
          </a:ln>
        </p:spPr>
        <p:txBody>
          <a:bodyPr vert="horz" wrap="square" lIns="0" tIns="42191" rIns="84381" bIns="42191" numCol="1" anchor="t" anchorCtr="0" compatLnSpc="1">
            <a:prstTxWarp prst="textNoShape">
              <a:avLst/>
            </a:prstTxWarp>
          </a:bodyPr>
          <a:lstStyle>
            <a:lvl1pPr algn="l" rtl="0" eaLnBrk="0" fontAlgn="base" hangingPunct="0">
              <a:lnSpc>
                <a:spcPct val="90000"/>
              </a:lnSpc>
              <a:spcBef>
                <a:spcPct val="0"/>
              </a:spcBef>
              <a:spcAft>
                <a:spcPct val="0"/>
              </a:spcAft>
              <a:defRPr sz="2500">
                <a:solidFill>
                  <a:schemeClr val="accent1"/>
                </a:solidFill>
                <a:latin typeface="+mj-lt"/>
                <a:ea typeface="+mj-ea"/>
                <a:cs typeface="+mj-cs"/>
              </a:defRPr>
            </a:lvl1pPr>
            <a:lvl2pPr algn="l" rtl="0" eaLnBrk="0" fontAlgn="base" hangingPunct="0">
              <a:lnSpc>
                <a:spcPct val="90000"/>
              </a:lnSpc>
              <a:spcBef>
                <a:spcPct val="0"/>
              </a:spcBef>
              <a:spcAft>
                <a:spcPct val="0"/>
              </a:spcAft>
              <a:defRPr sz="2500">
                <a:solidFill>
                  <a:schemeClr val="accent1"/>
                </a:solidFill>
                <a:latin typeface="Arial" charset="0"/>
              </a:defRPr>
            </a:lvl2pPr>
            <a:lvl3pPr algn="l" rtl="0" eaLnBrk="0" fontAlgn="base" hangingPunct="0">
              <a:lnSpc>
                <a:spcPct val="90000"/>
              </a:lnSpc>
              <a:spcBef>
                <a:spcPct val="0"/>
              </a:spcBef>
              <a:spcAft>
                <a:spcPct val="0"/>
              </a:spcAft>
              <a:defRPr sz="2500">
                <a:solidFill>
                  <a:schemeClr val="accent1"/>
                </a:solidFill>
                <a:latin typeface="Arial" charset="0"/>
              </a:defRPr>
            </a:lvl3pPr>
            <a:lvl4pPr algn="l" rtl="0" eaLnBrk="0" fontAlgn="base" hangingPunct="0">
              <a:lnSpc>
                <a:spcPct val="90000"/>
              </a:lnSpc>
              <a:spcBef>
                <a:spcPct val="0"/>
              </a:spcBef>
              <a:spcAft>
                <a:spcPct val="0"/>
              </a:spcAft>
              <a:defRPr sz="2500">
                <a:solidFill>
                  <a:schemeClr val="accent1"/>
                </a:solidFill>
                <a:latin typeface="Arial" charset="0"/>
              </a:defRPr>
            </a:lvl4pPr>
            <a:lvl5pPr algn="l" rtl="0" eaLnBrk="0" fontAlgn="base" hangingPunct="0">
              <a:lnSpc>
                <a:spcPct val="90000"/>
              </a:lnSpc>
              <a:spcBef>
                <a:spcPct val="0"/>
              </a:spcBef>
              <a:spcAft>
                <a:spcPct val="0"/>
              </a:spcAft>
              <a:defRPr sz="2500">
                <a:solidFill>
                  <a:schemeClr val="accent1"/>
                </a:solidFill>
                <a:latin typeface="Arial" charset="0"/>
              </a:defRPr>
            </a:lvl5pPr>
            <a:lvl6pPr marL="457119" algn="ctr" rtl="0" fontAlgn="base">
              <a:spcBef>
                <a:spcPct val="0"/>
              </a:spcBef>
              <a:spcAft>
                <a:spcPct val="0"/>
              </a:spcAft>
              <a:defRPr sz="4400">
                <a:solidFill>
                  <a:schemeClr val="tx2"/>
                </a:solidFill>
                <a:latin typeface="Arial" charset="0"/>
              </a:defRPr>
            </a:lvl6pPr>
            <a:lvl7pPr marL="914239" algn="ctr" rtl="0" fontAlgn="base">
              <a:spcBef>
                <a:spcPct val="0"/>
              </a:spcBef>
              <a:spcAft>
                <a:spcPct val="0"/>
              </a:spcAft>
              <a:defRPr sz="4400">
                <a:solidFill>
                  <a:schemeClr val="tx2"/>
                </a:solidFill>
                <a:latin typeface="Arial" charset="0"/>
              </a:defRPr>
            </a:lvl7pPr>
            <a:lvl8pPr marL="1371358" algn="ctr" rtl="0" fontAlgn="base">
              <a:spcBef>
                <a:spcPct val="0"/>
              </a:spcBef>
              <a:spcAft>
                <a:spcPct val="0"/>
              </a:spcAft>
              <a:defRPr sz="4400">
                <a:solidFill>
                  <a:schemeClr val="tx2"/>
                </a:solidFill>
                <a:latin typeface="Arial" charset="0"/>
              </a:defRPr>
            </a:lvl8pPr>
            <a:lvl9pPr marL="1828477" algn="ctr" rtl="0" fontAlgn="base">
              <a:spcBef>
                <a:spcPct val="0"/>
              </a:spcBef>
              <a:spcAft>
                <a:spcPct val="0"/>
              </a:spcAft>
              <a:defRPr sz="4400">
                <a:solidFill>
                  <a:schemeClr val="tx2"/>
                </a:solidFill>
                <a:latin typeface="Arial" charset="0"/>
              </a:defRPr>
            </a:lvl9pPr>
          </a:lstStyle>
          <a:p>
            <a:endParaRPr lang="en-GB" sz="3200" b="1" baseline="30000" dirty="0">
              <a:solidFill>
                <a:srgbClr val="FFFFFF"/>
              </a:solidFill>
              <a:latin typeface="Arial" charset="0"/>
              <a:cs typeface="Arial" charset="0"/>
            </a:endParaRPr>
          </a:p>
          <a:p>
            <a:endParaRPr lang="en-GB" sz="3200" b="1" baseline="30000" dirty="0">
              <a:solidFill>
                <a:srgbClr val="FFFFFF"/>
              </a:solidFill>
              <a:latin typeface="Arial" charset="0"/>
              <a:cs typeface="Arial" charset="0"/>
            </a:endParaRPr>
          </a:p>
          <a:p>
            <a:r>
              <a:rPr lang="en-GB" sz="4000" b="1" baseline="30000" dirty="0">
                <a:solidFill>
                  <a:srgbClr val="FFFFFF"/>
                </a:solidFill>
                <a:latin typeface="Arial" charset="0"/>
                <a:cs typeface="Arial" charset="0"/>
              </a:rPr>
              <a:t>Lipid Management</a:t>
            </a:r>
          </a:p>
          <a:p>
            <a:r>
              <a:rPr lang="en-GB" sz="4000" b="1" baseline="30000" dirty="0">
                <a:solidFill>
                  <a:srgbClr val="FFFFFF"/>
                </a:solidFill>
                <a:latin typeface="Arial" charset="0"/>
                <a:cs typeface="Arial" charset="0"/>
              </a:rPr>
              <a:t>Improving Practice in Primary Care </a:t>
            </a:r>
          </a:p>
          <a:p>
            <a:endParaRPr lang="en-GB" sz="3200" b="1" baseline="30000" dirty="0">
              <a:solidFill>
                <a:srgbClr val="FFFFFF"/>
              </a:solidFill>
              <a:latin typeface="Arial" charset="0"/>
              <a:cs typeface="Arial" charset="0"/>
            </a:endParaRPr>
          </a:p>
          <a:p>
            <a:endParaRPr lang="en-GB" sz="3200" b="1" baseline="30000" dirty="0">
              <a:solidFill>
                <a:srgbClr val="FFFFFF"/>
              </a:solidFill>
              <a:latin typeface="Arial" charset="0"/>
              <a:cs typeface="Arial" charset="0"/>
            </a:endParaRPr>
          </a:p>
          <a:p>
            <a:r>
              <a:rPr lang="en-GB" sz="3200" b="1" baseline="30000" dirty="0">
                <a:solidFill>
                  <a:srgbClr val="FFFFFF"/>
                </a:solidFill>
                <a:latin typeface="Arial" charset="0"/>
                <a:cs typeface="Arial" charset="0"/>
              </a:rPr>
              <a:t> </a:t>
            </a:r>
          </a:p>
          <a:p>
            <a:endParaRPr lang="en-GB" sz="3200" b="1" baseline="30000" dirty="0">
              <a:solidFill>
                <a:srgbClr val="FFFFFF"/>
              </a:solidFill>
              <a:latin typeface="Arial" charset="0"/>
              <a:cs typeface="Arial" charset="0"/>
            </a:endParaRPr>
          </a:p>
          <a:p>
            <a:r>
              <a:rPr lang="en-GB" sz="3200" b="1" baseline="30000" dirty="0">
                <a:solidFill>
                  <a:srgbClr val="FFFFFF"/>
                </a:solidFill>
                <a:latin typeface="Arial" charset="0"/>
                <a:cs typeface="Arial" charset="0"/>
              </a:rPr>
              <a:t>Helen Williams, Consultant Pharmacist for CVD, SEL CCG</a:t>
            </a:r>
          </a:p>
          <a:p>
            <a:r>
              <a:rPr lang="en-GB" sz="3200" b="1" baseline="30000" dirty="0">
                <a:solidFill>
                  <a:srgbClr val="FFFFFF"/>
                </a:solidFill>
                <a:latin typeface="Arial" charset="0"/>
                <a:cs typeface="Arial" charset="0"/>
              </a:rPr>
              <a:t>&amp; National Specialty Adviser for CVD Prevention, NHSE&amp;I</a:t>
            </a:r>
          </a:p>
        </p:txBody>
      </p:sp>
      <p:pic>
        <p:nvPicPr>
          <p:cNvPr id="5" name="Picture 2" descr="Q:\CCG Comms and Engagement\Branding\SEL CCG brand\Office Use\NHS SEL_CCG_RGB_Right Aligned.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11834" y="396493"/>
            <a:ext cx="1997923" cy="77007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122872250"/>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 name="Picture 52">
            <a:extLst>
              <a:ext uri="{FF2B5EF4-FFF2-40B4-BE49-F238E27FC236}">
                <a16:creationId xmlns:a16="http://schemas.microsoft.com/office/drawing/2014/main" id="{19F20F7B-0CE6-274C-A103-329A725F3E0E}"/>
              </a:ext>
            </a:extLst>
          </p:cNvPr>
          <p:cNvPicPr>
            <a:picLocks noChangeAspect="1"/>
          </p:cNvPicPr>
          <p:nvPr/>
        </p:nvPicPr>
        <p:blipFill rotWithShape="1">
          <a:blip r:embed="rId3"/>
          <a:srcRect l="80404" t="-1862"/>
          <a:stretch/>
        </p:blipFill>
        <p:spPr>
          <a:xfrm>
            <a:off x="11176664" y="110828"/>
            <a:ext cx="848359" cy="461665"/>
          </a:xfrm>
          <a:prstGeom prst="rect">
            <a:avLst/>
          </a:prstGeom>
        </p:spPr>
      </p:pic>
      <p:sp>
        <p:nvSpPr>
          <p:cNvPr id="55" name="Rectangle 54">
            <a:extLst>
              <a:ext uri="{FF2B5EF4-FFF2-40B4-BE49-F238E27FC236}">
                <a16:creationId xmlns:a16="http://schemas.microsoft.com/office/drawing/2014/main" id="{1581C3B6-A62A-2E4A-B925-CBD056EECCA7}"/>
              </a:ext>
            </a:extLst>
          </p:cNvPr>
          <p:cNvSpPr/>
          <p:nvPr/>
        </p:nvSpPr>
        <p:spPr>
          <a:xfrm>
            <a:off x="166976" y="91636"/>
            <a:ext cx="6096000" cy="64633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2359A5"/>
                </a:solidFill>
                <a:effectLst/>
                <a:uLnTx/>
                <a:uFillTx/>
                <a:latin typeface="Arial" panose="020B0604020202020204" pitchFamily="34" charset="0"/>
                <a:ea typeface="+mn-ea"/>
                <a:cs typeface="Arial" panose="020B0604020202020204" pitchFamily="34" charset="0"/>
              </a:rPr>
              <a:t>Summary of National Guidance for Lipid Management for Primary and Secondary Prevention of CVD</a:t>
            </a:r>
          </a:p>
        </p:txBody>
      </p:sp>
      <p:pic>
        <p:nvPicPr>
          <p:cNvPr id="57" name="Picture 56">
            <a:extLst>
              <a:ext uri="{FF2B5EF4-FFF2-40B4-BE49-F238E27FC236}">
                <a16:creationId xmlns:a16="http://schemas.microsoft.com/office/drawing/2014/main" id="{B63E457F-80FB-AB47-8C1F-149B002CCFD0}"/>
              </a:ext>
            </a:extLst>
          </p:cNvPr>
          <p:cNvPicPr>
            <a:picLocks noChangeAspect="1"/>
          </p:cNvPicPr>
          <p:nvPr/>
        </p:nvPicPr>
        <p:blipFill rotWithShape="1">
          <a:blip r:embed="rId3"/>
          <a:srcRect l="27228" t="-1862" r="49387"/>
          <a:stretch/>
        </p:blipFill>
        <p:spPr>
          <a:xfrm>
            <a:off x="10295165" y="110828"/>
            <a:ext cx="1012371" cy="461665"/>
          </a:xfrm>
          <a:prstGeom prst="rect">
            <a:avLst/>
          </a:prstGeom>
        </p:spPr>
      </p:pic>
      <p:sp>
        <p:nvSpPr>
          <p:cNvPr id="61" name="TextBox 60">
            <a:extLst>
              <a:ext uri="{FF2B5EF4-FFF2-40B4-BE49-F238E27FC236}">
                <a16:creationId xmlns:a16="http://schemas.microsoft.com/office/drawing/2014/main" id="{3D67E383-99C7-1043-8E56-DD872DCDFBE8}"/>
              </a:ext>
            </a:extLst>
          </p:cNvPr>
          <p:cNvSpPr txBox="1"/>
          <p:nvPr/>
        </p:nvSpPr>
        <p:spPr>
          <a:xfrm>
            <a:off x="166976" y="1435360"/>
            <a:ext cx="4798215" cy="392415"/>
          </a:xfrm>
          <a:prstGeom prst="rect">
            <a:avLst/>
          </a:prstGeom>
          <a:solidFill>
            <a:srgbClr val="3DA546"/>
          </a:solid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5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PRIMARY PREVENTION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Consider statin therapy for adults who do not have established CVD but fall into the categories below. Use QRISK risk assessment tool where appropriate (see page 2, ‘Primary Prevention Risk Assessment’)</a:t>
            </a:r>
          </a:p>
        </p:txBody>
      </p:sp>
      <p:sp>
        <p:nvSpPr>
          <p:cNvPr id="63" name="TextBox 62">
            <a:extLst>
              <a:ext uri="{FF2B5EF4-FFF2-40B4-BE49-F238E27FC236}">
                <a16:creationId xmlns:a16="http://schemas.microsoft.com/office/drawing/2014/main" id="{F0BABEE1-F8CD-8542-A4E3-E26D21C66851}"/>
              </a:ext>
            </a:extLst>
          </p:cNvPr>
          <p:cNvSpPr txBox="1"/>
          <p:nvPr/>
        </p:nvSpPr>
        <p:spPr>
          <a:xfrm>
            <a:off x="5133283" y="1431409"/>
            <a:ext cx="1925435" cy="892552"/>
          </a:xfrm>
          <a:prstGeom prst="rect">
            <a:avLst/>
          </a:prstGeom>
          <a:solidFill>
            <a:srgbClr val="EAF0F7"/>
          </a:solid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50" b="1" i="0" u="none" strike="noStrike" kern="1200" cap="none" spc="0" normalizeH="0" baseline="0" noProof="0" dirty="0">
                <a:ln>
                  <a:noFill/>
                </a:ln>
                <a:solidFill>
                  <a:srgbClr val="2359A5"/>
                </a:solidFill>
                <a:effectLst/>
                <a:uLnTx/>
                <a:uFillTx/>
                <a:latin typeface="Arial" panose="020B0604020202020204" pitchFamily="34" charset="0"/>
                <a:ea typeface="+mn-ea"/>
                <a:cs typeface="Arial" panose="020B0604020202020204" pitchFamily="34" charset="0"/>
              </a:rPr>
              <a:t>SEVERE HYPERLIPIDAEMIA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If TC&gt;7.5mmol/L and/or LDL-C &gt;4.9mmol/L and/or non-HDL-C &gt;5.9mmol/L, a personal and/or family history of confirmed CHD (&lt;60 years) and no secondary causes: suspect Familial </a:t>
            </a:r>
            <a:r>
              <a:rPr kumimoji="0" lang="en-US" sz="65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Hypercholesterolaemia</a:t>
            </a:r>
            <a:r>
              <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(Possible Heterozygous FH)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Do not use QRISK risk assessment tool</a:t>
            </a:r>
          </a:p>
        </p:txBody>
      </p:sp>
      <p:sp>
        <p:nvSpPr>
          <p:cNvPr id="65" name="TextBox 64">
            <a:extLst>
              <a:ext uri="{FF2B5EF4-FFF2-40B4-BE49-F238E27FC236}">
                <a16:creationId xmlns:a16="http://schemas.microsoft.com/office/drawing/2014/main" id="{88119E1D-0503-C245-A228-40336B7443DE}"/>
              </a:ext>
            </a:extLst>
          </p:cNvPr>
          <p:cNvSpPr txBox="1"/>
          <p:nvPr/>
        </p:nvSpPr>
        <p:spPr>
          <a:xfrm>
            <a:off x="166976" y="793944"/>
            <a:ext cx="11858048" cy="461665"/>
          </a:xfrm>
          <a:prstGeom prst="rect">
            <a:avLst/>
          </a:prstGeom>
          <a:solidFill>
            <a:schemeClr val="bg1">
              <a:lumMod val="95000"/>
            </a:schemeClr>
          </a:solid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INITIAL CONSIDERATIONS: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Measure non-fasting </a:t>
            </a:r>
            <a:r>
              <a:rPr kumimoji="0" lang="en-US" sz="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full lipid profile </a:t>
            </a: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(Total cholesterol, HDL-C, non-HDL-C, triglycerides) and HbA1c as part of an initial baseline assessment. ● Consider secondary causes of </a:t>
            </a:r>
            <a:r>
              <a:rPr kumimoji="0" lang="en-US" sz="8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hyperlipidaemia</a:t>
            </a: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and manage as needed.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Ensure appropriate baseline and follow up tests as detailed on page 2. Measure BMI. ● Identify and exclude people with contraindications/drug interactions ● If non-fasting triglyceride above 4.5mmol/L see page 2.</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6" name="TextBox 65">
            <a:extLst>
              <a:ext uri="{FF2B5EF4-FFF2-40B4-BE49-F238E27FC236}">
                <a16:creationId xmlns:a16="http://schemas.microsoft.com/office/drawing/2014/main" id="{CD0964D7-60CC-5D41-A80C-193A677D2EE9}"/>
              </a:ext>
            </a:extLst>
          </p:cNvPr>
          <p:cNvSpPr txBox="1"/>
          <p:nvPr/>
        </p:nvSpPr>
        <p:spPr>
          <a:xfrm>
            <a:off x="5133283" y="2512078"/>
            <a:ext cx="1925435" cy="1392689"/>
          </a:xfrm>
          <a:prstGeom prst="rect">
            <a:avLst/>
          </a:prstGeom>
          <a:solidFill>
            <a:srgbClr val="EAF0F7"/>
          </a:solid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50" b="1" i="0" u="none" strike="noStrike" kern="1200" cap="none" spc="0" normalizeH="0" baseline="0" noProof="0" dirty="0">
                <a:ln>
                  <a:noFill/>
                </a:ln>
                <a:solidFill>
                  <a:srgbClr val="2359A5"/>
                </a:solidFill>
                <a:effectLst/>
                <a:uLnTx/>
                <a:uFillTx/>
                <a:latin typeface="Arial" panose="020B0604020202020204" pitchFamily="34" charset="0"/>
                <a:ea typeface="+mn-ea"/>
                <a:cs typeface="Arial" panose="020B0604020202020204" pitchFamily="34" charset="0"/>
              </a:rPr>
              <a:t>DIAGNOSIS AND REFERRAL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Take fasting blood for repeat lipid profile to measure LDL-C.</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Use the Simon Broome or Dutch Lipid Clinic Network (DLCN) criteria to make a clinical diagnosis of FH.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Refer to Lipid Clinic for further assessment if clinical diagnosis of FH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or if TC&gt;9.0mmol/L and/or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LDL-C &gt;6.5mmol/L and/or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non-HDL-C &gt;7.5mmol/L or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Fasting triglycerides &gt; 10mmol/L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(regardless of family history) (page 2)</a:t>
            </a:r>
          </a:p>
        </p:txBody>
      </p:sp>
      <p:sp>
        <p:nvSpPr>
          <p:cNvPr id="71" name="TextBox 70">
            <a:extLst>
              <a:ext uri="{FF2B5EF4-FFF2-40B4-BE49-F238E27FC236}">
                <a16:creationId xmlns:a16="http://schemas.microsoft.com/office/drawing/2014/main" id="{1025C362-3742-8D40-8B81-23CA3ECBE9F2}"/>
              </a:ext>
            </a:extLst>
          </p:cNvPr>
          <p:cNvSpPr txBox="1"/>
          <p:nvPr/>
        </p:nvSpPr>
        <p:spPr>
          <a:xfrm>
            <a:off x="5133282" y="4082104"/>
            <a:ext cx="1925435" cy="2292935"/>
          </a:xfrm>
          <a:prstGeom prst="rect">
            <a:avLst/>
          </a:prstGeom>
          <a:solidFill>
            <a:srgbClr val="EAF0F7"/>
          </a:solid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50" b="1" i="0" u="none" strike="noStrike" kern="1200" cap="none" spc="0" normalizeH="0" baseline="0" noProof="0" dirty="0">
                <a:ln>
                  <a:noFill/>
                </a:ln>
                <a:solidFill>
                  <a:srgbClr val="2359A5"/>
                </a:solidFill>
                <a:effectLst/>
                <a:uLnTx/>
                <a:uFillTx/>
                <a:latin typeface="Arial" panose="020B0604020202020204" pitchFamily="34" charset="0"/>
                <a:ea typeface="+mn-ea"/>
                <a:cs typeface="Arial" panose="020B0604020202020204" pitchFamily="34" charset="0"/>
              </a:rPr>
              <a:t>TREATMENT TARGETS IN FH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If clinical diagnosis of FH and/or other risk factors present, follow the recommended treatment management pathway for primary or secondary prevention as for non-FH, BUT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Aim to achieve at least a 50% reduction of LDL-C (or non-fasting non-HDL-C) from baseline.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5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Consider specialist referral for further treatment and/or consideration of PCSK9i therapy IF</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they are assessed to be at very high risk of a coronary event**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OR therapy is not tolerated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OR LDL-C remains &gt;5mmol/L (primary prevention)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OR LDL-C remains &gt;3.5mmol/L (secondary prevention)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Despite maximal tolerated statin and Ezetimibe therapy.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**defined as any of the following: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Established coronary heart disease.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Two or more other CVD risk factors</a:t>
            </a:r>
          </a:p>
        </p:txBody>
      </p:sp>
      <p:sp>
        <p:nvSpPr>
          <p:cNvPr id="72" name="TextBox 71">
            <a:extLst>
              <a:ext uri="{FF2B5EF4-FFF2-40B4-BE49-F238E27FC236}">
                <a16:creationId xmlns:a16="http://schemas.microsoft.com/office/drawing/2014/main" id="{573B03C3-DF29-DB47-95AF-4A1E030C3DCF}"/>
              </a:ext>
            </a:extLst>
          </p:cNvPr>
          <p:cNvSpPr txBox="1"/>
          <p:nvPr/>
        </p:nvSpPr>
        <p:spPr>
          <a:xfrm>
            <a:off x="7226809" y="1431409"/>
            <a:ext cx="4806150" cy="492443"/>
          </a:xfrm>
          <a:prstGeom prst="rect">
            <a:avLst/>
          </a:prstGeom>
          <a:solidFill>
            <a:srgbClr val="E30713"/>
          </a:solid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5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SECONDARY PREVENTION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Offer statin therapy to adults with CVD, this includes angina, previous MI, revascularisation, stroke or TIA or symptomatic peripheral arterial disease. Do not delay statin treatment if a person has acute coronary syndrome. Take a lipid sample on admission (within 24 hours)</a:t>
            </a:r>
          </a:p>
        </p:txBody>
      </p:sp>
      <p:sp>
        <p:nvSpPr>
          <p:cNvPr id="73" name="TextBox 72">
            <a:extLst>
              <a:ext uri="{FF2B5EF4-FFF2-40B4-BE49-F238E27FC236}">
                <a16:creationId xmlns:a16="http://schemas.microsoft.com/office/drawing/2014/main" id="{85AB7065-3611-FA41-8EF3-AA42CBBE8ACE}"/>
              </a:ext>
            </a:extLst>
          </p:cNvPr>
          <p:cNvSpPr txBox="1"/>
          <p:nvPr/>
        </p:nvSpPr>
        <p:spPr>
          <a:xfrm>
            <a:off x="7221401" y="2099259"/>
            <a:ext cx="4806150" cy="189283"/>
          </a:xfrm>
          <a:prstGeom prst="rect">
            <a:avLst/>
          </a:prstGeom>
          <a:solidFill>
            <a:schemeClr val="bg1">
              <a:lumMod val="95000"/>
            </a:schemeClr>
          </a:solid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3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Identify and address all modifiable risk factors - smoking, diet, obesity, alcohol intake, physical activity, blood pressure and HbA1c.</a:t>
            </a:r>
          </a:p>
        </p:txBody>
      </p:sp>
      <p:sp>
        <p:nvSpPr>
          <p:cNvPr id="74" name="TextBox 73">
            <a:extLst>
              <a:ext uri="{FF2B5EF4-FFF2-40B4-BE49-F238E27FC236}">
                <a16:creationId xmlns:a16="http://schemas.microsoft.com/office/drawing/2014/main" id="{1718F04A-842F-3749-9391-E3EC17625E9D}"/>
              </a:ext>
            </a:extLst>
          </p:cNvPr>
          <p:cNvSpPr txBox="1"/>
          <p:nvPr/>
        </p:nvSpPr>
        <p:spPr>
          <a:xfrm>
            <a:off x="7218863" y="2464351"/>
            <a:ext cx="4806150" cy="492443"/>
          </a:xfrm>
          <a:prstGeom prst="rect">
            <a:avLst/>
          </a:prstGeom>
          <a:solidFill>
            <a:srgbClr val="E30713"/>
          </a:solid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5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SECONDARY PREVENTION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Do not delay statin treatment in secondary prevention while managing modifiable risk factors. </a:t>
            </a:r>
            <a:r>
              <a:rPr kumimoji="0" lang="en-US" sz="650" b="0" i="0" u="none" strike="noStrike" kern="1200" cap="none" spc="0" normalizeH="0" baseline="0" noProof="0" dirty="0" err="1">
                <a:ln>
                  <a:noFill/>
                </a:ln>
                <a:solidFill>
                  <a:prstClr val="white"/>
                </a:solidFill>
                <a:effectLst/>
                <a:uLnTx/>
                <a:uFillTx/>
                <a:latin typeface="Arial" panose="020B0604020202020204" pitchFamily="34" charset="0"/>
                <a:ea typeface="+mn-ea"/>
                <a:cs typeface="Arial" panose="020B0604020202020204" pitchFamily="34" charset="0"/>
              </a:rPr>
              <a:t>Prescibe</a:t>
            </a:r>
            <a:r>
              <a:rPr kumimoji="0" lang="en-US" sz="65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 high intensity statin: Atorvastatin 80mg OD. Use a lower dose of Atorvastatin if there is a potential drug interaction, high risk of or experiencing adverse effects, or patient preference. Offer Atorvastatin 20mg if CKD (people with GFR&lt; 60 mL/min/1.73m2).</a:t>
            </a:r>
          </a:p>
        </p:txBody>
      </p:sp>
      <p:sp>
        <p:nvSpPr>
          <p:cNvPr id="75" name="TextBox 74">
            <a:extLst>
              <a:ext uri="{FF2B5EF4-FFF2-40B4-BE49-F238E27FC236}">
                <a16:creationId xmlns:a16="http://schemas.microsoft.com/office/drawing/2014/main" id="{3471C1AF-86EB-D54E-9205-B33B8BDB9C36}"/>
              </a:ext>
            </a:extLst>
          </p:cNvPr>
          <p:cNvSpPr txBox="1"/>
          <p:nvPr/>
        </p:nvSpPr>
        <p:spPr>
          <a:xfrm>
            <a:off x="7213455" y="3093758"/>
            <a:ext cx="4806150" cy="1215717"/>
          </a:xfrm>
          <a:prstGeom prst="rect">
            <a:avLst/>
          </a:prstGeom>
          <a:solidFill>
            <a:schemeClr val="bg1">
              <a:lumMod val="95000"/>
            </a:schemeClr>
          </a:solid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Measure full lipid profile again after 3 months (non-fasting).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High intensity statin treatment should achieve reduction of non-HDL-C &gt; 40% from baseline. If not achieved after 3 months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Discuss treatment adherence, timing of dose, diet and lifestyle measures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If started on less than atorvastatin 80mg and the person is judged to be at higher risk (based on comorbidities, risk score or clinical judgement – see page 2 ‘Additional Risk Factors’), consider increasing to 80mg Atorvastatin. For how to increase in people with CKD see ‘Special Patient Populations’ (page 2).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If non-HDL-C baseline value is not available</a:t>
            </a:r>
            <a:r>
              <a:rPr kumimoji="0" lang="en-US" sz="650" b="0" i="0" u="none" strike="noStrike" kern="1200" cap="none" spc="0" normalizeH="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consider target non-HDL-C &lt; 2.5mmol/L (approximately equivalent to LDL-C &lt; 1.8mmol/L) as recommended by </a:t>
            </a:r>
            <a:r>
              <a:rPr lang="en-US" sz="650" dirty="0">
                <a:solidFill>
                  <a:prstClr val="black"/>
                </a:solidFill>
                <a:latin typeface="Arial" panose="020B0604020202020204" pitchFamily="34" charset="0"/>
                <a:cs typeface="Arial" panose="020B0604020202020204" pitchFamily="34" charset="0"/>
              </a:rPr>
              <a:t>J</a:t>
            </a:r>
            <a:r>
              <a:rPr kumimoji="0" lang="en-US" sz="65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oint</a:t>
            </a:r>
            <a:r>
              <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British Societies (JBS3).</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650" dirty="0">
                <a:solidFill>
                  <a:prstClr val="black"/>
                </a:solidFill>
                <a:latin typeface="Arial" panose="020B0604020202020204" pitchFamily="34" charset="0"/>
                <a:cs typeface="Arial" panose="020B0604020202020204" pitchFamily="34" charset="0"/>
              </a:rPr>
              <a:t>*This scenario is not covered by NICE CG181</a:t>
            </a:r>
          </a:p>
          <a:p>
            <a:pPr lvl="0">
              <a:defRPr/>
            </a:pPr>
            <a:r>
              <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If patients on a high‑intensity statin have side effects, offer a lower dose or an alternative statin (see page 2 </a:t>
            </a:r>
            <a:r>
              <a:rPr lang="en-US" sz="650" dirty="0">
                <a:solidFill>
                  <a:prstClr val="black"/>
                </a:solidFill>
                <a:latin typeface="Arial" panose="020B0604020202020204" pitchFamily="34" charset="0"/>
                <a:cs typeface="Arial" panose="020B0604020202020204" pitchFamily="34" charset="0"/>
              </a:rPr>
              <a:t>‘‘Extent of lipid lowering with available therapies’)</a:t>
            </a:r>
            <a:endPar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77" name="TextBox 76">
            <a:extLst>
              <a:ext uri="{FF2B5EF4-FFF2-40B4-BE49-F238E27FC236}">
                <a16:creationId xmlns:a16="http://schemas.microsoft.com/office/drawing/2014/main" id="{D1E95B6F-741F-C24E-9CA3-3F259A4E54C8}"/>
              </a:ext>
            </a:extLst>
          </p:cNvPr>
          <p:cNvSpPr txBox="1"/>
          <p:nvPr/>
        </p:nvSpPr>
        <p:spPr>
          <a:xfrm>
            <a:off x="7213455" y="4455235"/>
            <a:ext cx="4806150" cy="292388"/>
          </a:xfrm>
          <a:prstGeom prst="rect">
            <a:avLst/>
          </a:prstGeom>
          <a:solidFill>
            <a:srgbClr val="FF62A8"/>
          </a:solidFill>
          <a:ln>
            <a:noFill/>
          </a:ln>
        </p:spPr>
        <p:txBody>
          <a:bodyPr wrap="square" rtlCol="0">
            <a:spAutoFit/>
          </a:bodyPr>
          <a:lstStyle/>
          <a:p>
            <a:pPr lvl="0" algn="ctr">
              <a:defRPr/>
            </a:pPr>
            <a:r>
              <a:rPr lang="en-US" sz="650" dirty="0">
                <a:solidFill>
                  <a:schemeClr val="bg1"/>
                </a:solidFill>
                <a:latin typeface="Arial" panose="020B0604020202020204" pitchFamily="34" charset="0"/>
                <a:cs typeface="Arial" panose="020B0604020202020204" pitchFamily="34" charset="0"/>
              </a:rPr>
              <a:t>If maximum tolerated dose of statin does not control non-HDL-C/LDL-C well enough after 3 months confirm statin adherence, </a:t>
            </a:r>
            <a:br>
              <a:rPr lang="en-US" sz="650" dirty="0">
                <a:solidFill>
                  <a:schemeClr val="bg1"/>
                </a:solidFill>
                <a:latin typeface="Arial" panose="020B0604020202020204" pitchFamily="34" charset="0"/>
                <a:cs typeface="Arial" panose="020B0604020202020204" pitchFamily="34" charset="0"/>
              </a:rPr>
            </a:br>
            <a:r>
              <a:rPr lang="en-US" sz="650" dirty="0">
                <a:solidFill>
                  <a:schemeClr val="bg1"/>
                </a:solidFill>
                <a:latin typeface="Arial" panose="020B0604020202020204" pitchFamily="34" charset="0"/>
                <a:cs typeface="Arial" panose="020B0604020202020204" pitchFamily="34" charset="0"/>
              </a:rPr>
              <a:t>then consider the following options based on shared decision making* with the patient</a:t>
            </a:r>
          </a:p>
        </p:txBody>
      </p:sp>
      <p:sp>
        <p:nvSpPr>
          <p:cNvPr id="78" name="TextBox 77">
            <a:extLst>
              <a:ext uri="{FF2B5EF4-FFF2-40B4-BE49-F238E27FC236}">
                <a16:creationId xmlns:a16="http://schemas.microsoft.com/office/drawing/2014/main" id="{3CD28D62-A573-3842-A7ED-E877AEB9755F}"/>
              </a:ext>
            </a:extLst>
          </p:cNvPr>
          <p:cNvSpPr txBox="1"/>
          <p:nvPr/>
        </p:nvSpPr>
        <p:spPr>
          <a:xfrm>
            <a:off x="7213456" y="4884954"/>
            <a:ext cx="2230347" cy="392415"/>
          </a:xfrm>
          <a:prstGeom prst="rect">
            <a:avLst/>
          </a:prstGeom>
          <a:solidFill>
            <a:schemeClr val="accent2"/>
          </a:solidFill>
          <a:ln>
            <a:noFill/>
          </a:ln>
        </p:spPr>
        <p:txBody>
          <a:bodyPr wrap="square" rtlCol="0">
            <a:spAutoFit/>
          </a:bodyPr>
          <a:lstStyle/>
          <a:p>
            <a:pPr lvl="0">
              <a:defRPr/>
            </a:pPr>
            <a:r>
              <a:rPr lang="en-US" sz="650" dirty="0">
                <a:solidFill>
                  <a:schemeClr val="bg1"/>
                </a:solidFill>
                <a:latin typeface="Arial" panose="020B0604020202020204" pitchFamily="34" charset="0"/>
                <a:cs typeface="Arial" panose="020B0604020202020204" pitchFamily="34" charset="0"/>
              </a:rPr>
              <a:t>If recommended statin treatment is contraindicated or not tolerated – follow AAC Statin Intolerance Algorithm for advice regarding adverse effects (click here).</a:t>
            </a:r>
            <a:endParaRPr kumimoji="0" lang="en-US" sz="65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p:txBody>
      </p:sp>
      <p:sp>
        <p:nvSpPr>
          <p:cNvPr id="79" name="TextBox 78">
            <a:extLst>
              <a:ext uri="{FF2B5EF4-FFF2-40B4-BE49-F238E27FC236}">
                <a16:creationId xmlns:a16="http://schemas.microsoft.com/office/drawing/2014/main" id="{EF89C6C1-A5E6-B049-AA9A-0C4D60F21598}"/>
              </a:ext>
            </a:extLst>
          </p:cNvPr>
          <p:cNvSpPr txBox="1"/>
          <p:nvPr/>
        </p:nvSpPr>
        <p:spPr>
          <a:xfrm>
            <a:off x="166977" y="2005781"/>
            <a:ext cx="827846" cy="792525"/>
          </a:xfrm>
          <a:prstGeom prst="rect">
            <a:avLst/>
          </a:prstGeom>
          <a:solidFill>
            <a:schemeClr val="bg1">
              <a:lumMod val="95000"/>
            </a:schemeClr>
          </a:solid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Age ≤84 &amp; QRISK ≥10% over next 10 years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0" name="TextBox 79">
            <a:extLst>
              <a:ext uri="{FF2B5EF4-FFF2-40B4-BE49-F238E27FC236}">
                <a16:creationId xmlns:a16="http://schemas.microsoft.com/office/drawing/2014/main" id="{97AE66E7-9AC9-0044-BE6F-5861EB386CC4}"/>
              </a:ext>
            </a:extLst>
          </p:cNvPr>
          <p:cNvSpPr txBox="1"/>
          <p:nvPr/>
        </p:nvSpPr>
        <p:spPr>
          <a:xfrm>
            <a:off x="1937388" y="2005781"/>
            <a:ext cx="1257390" cy="792525"/>
          </a:xfrm>
          <a:prstGeom prst="rect">
            <a:avLst/>
          </a:prstGeom>
          <a:solidFill>
            <a:schemeClr val="bg1">
              <a:lumMod val="95000"/>
            </a:schemeClr>
          </a:solid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Type 1 diabetes, if they have one or more of the following: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Over 40 years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Had diabetes for &gt;10 years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Have established nephropathy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Have other CVD risk factors</a:t>
            </a:r>
          </a:p>
        </p:txBody>
      </p:sp>
      <p:sp>
        <p:nvSpPr>
          <p:cNvPr id="81" name="TextBox 80">
            <a:extLst>
              <a:ext uri="{FF2B5EF4-FFF2-40B4-BE49-F238E27FC236}">
                <a16:creationId xmlns:a16="http://schemas.microsoft.com/office/drawing/2014/main" id="{46A9752A-074D-C245-BFB6-E2CBCF3D5EA7}"/>
              </a:ext>
            </a:extLst>
          </p:cNvPr>
          <p:cNvSpPr txBox="1"/>
          <p:nvPr/>
        </p:nvSpPr>
        <p:spPr>
          <a:xfrm>
            <a:off x="1052182" y="2005781"/>
            <a:ext cx="827846" cy="792525"/>
          </a:xfrm>
          <a:prstGeom prst="rect">
            <a:avLst/>
          </a:prstGeom>
          <a:solidFill>
            <a:schemeClr val="bg1">
              <a:lumMod val="95000"/>
            </a:schemeClr>
          </a:solid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Type 2 diabetes &amp; QRISK ≥10% over next 10 years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4" name="TextBox 83">
            <a:extLst>
              <a:ext uri="{FF2B5EF4-FFF2-40B4-BE49-F238E27FC236}">
                <a16:creationId xmlns:a16="http://schemas.microsoft.com/office/drawing/2014/main" id="{1D497808-193B-5643-9B53-BCD7278228A6}"/>
              </a:ext>
            </a:extLst>
          </p:cNvPr>
          <p:cNvSpPr txBox="1"/>
          <p:nvPr/>
        </p:nvSpPr>
        <p:spPr>
          <a:xfrm>
            <a:off x="3252138" y="2005781"/>
            <a:ext cx="827846" cy="792525"/>
          </a:xfrm>
          <a:prstGeom prst="rect">
            <a:avLst/>
          </a:prstGeom>
          <a:solidFill>
            <a:schemeClr val="bg1">
              <a:lumMod val="95000"/>
            </a:schemeClr>
          </a:solid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CKD eGFR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&lt; 60 mL/min/1.73m2 and/or albuminuria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5" name="TextBox 84">
            <a:extLst>
              <a:ext uri="{FF2B5EF4-FFF2-40B4-BE49-F238E27FC236}">
                <a16:creationId xmlns:a16="http://schemas.microsoft.com/office/drawing/2014/main" id="{B00C81B5-00A8-E043-8442-282A0EA83B7E}"/>
              </a:ext>
            </a:extLst>
          </p:cNvPr>
          <p:cNvSpPr txBox="1"/>
          <p:nvPr/>
        </p:nvSpPr>
        <p:spPr>
          <a:xfrm>
            <a:off x="4137343" y="2005781"/>
            <a:ext cx="827846" cy="792525"/>
          </a:xfrm>
          <a:prstGeom prst="rect">
            <a:avLst/>
          </a:prstGeom>
          <a:solidFill>
            <a:schemeClr val="bg1">
              <a:lumMod val="95000"/>
            </a:schemeClr>
          </a:solid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Age ≥</a:t>
            </a:r>
            <a:r>
              <a:rPr kumimoji="0" lang="en-US" sz="6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85 years if </a:t>
            </a:r>
            <a:r>
              <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appropriate consider comorbidities, frailty &amp; life expectancy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7" name="TextBox 86">
            <a:extLst>
              <a:ext uri="{FF2B5EF4-FFF2-40B4-BE49-F238E27FC236}">
                <a16:creationId xmlns:a16="http://schemas.microsoft.com/office/drawing/2014/main" id="{3B042C01-C92A-A04C-9414-EDA9751BDF5F}"/>
              </a:ext>
            </a:extLst>
          </p:cNvPr>
          <p:cNvSpPr txBox="1"/>
          <p:nvPr/>
        </p:nvSpPr>
        <p:spPr>
          <a:xfrm>
            <a:off x="166967" y="2981803"/>
            <a:ext cx="4798214" cy="292388"/>
          </a:xfrm>
          <a:prstGeom prst="rect">
            <a:avLst/>
          </a:prstGeom>
          <a:solidFill>
            <a:schemeClr val="bg1">
              <a:lumMod val="95000"/>
            </a:schemeClr>
          </a:solid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Identify and address all modifiable risk factors - smoking, diet, obesity, alcohol intake, physical activity, blood pressure and HbA1c.</a:t>
            </a:r>
          </a:p>
        </p:txBody>
      </p:sp>
      <p:sp>
        <p:nvSpPr>
          <p:cNvPr id="91" name="TextBox 90">
            <a:extLst>
              <a:ext uri="{FF2B5EF4-FFF2-40B4-BE49-F238E27FC236}">
                <a16:creationId xmlns:a16="http://schemas.microsoft.com/office/drawing/2014/main" id="{1433BB6D-6C06-A040-97F8-8F36687BD371}"/>
              </a:ext>
            </a:extLst>
          </p:cNvPr>
          <p:cNvSpPr txBox="1"/>
          <p:nvPr/>
        </p:nvSpPr>
        <p:spPr>
          <a:xfrm>
            <a:off x="166967" y="3457877"/>
            <a:ext cx="4798214" cy="392415"/>
          </a:xfrm>
          <a:prstGeom prst="rect">
            <a:avLst/>
          </a:prstGeom>
          <a:solidFill>
            <a:schemeClr val="bg1">
              <a:lumMod val="95000"/>
            </a:schemeClr>
          </a:solid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Consider additional risk factors, if present, together with QRISK score (treated for HIV, severe mental illness, taking</a:t>
            </a:r>
            <a:br>
              <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medicines that cause </a:t>
            </a:r>
            <a:r>
              <a:rPr kumimoji="0" lang="en-US" sz="65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dyslipidaemia</a:t>
            </a:r>
            <a:r>
              <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systemic inflammatory disorder (e.g. SLE), impaired fasting glycaemia, recent</a:t>
            </a:r>
            <a:br>
              <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change in risk factors).</a:t>
            </a:r>
          </a:p>
        </p:txBody>
      </p:sp>
      <p:sp>
        <p:nvSpPr>
          <p:cNvPr id="92" name="TextBox 91">
            <a:extLst>
              <a:ext uri="{FF2B5EF4-FFF2-40B4-BE49-F238E27FC236}">
                <a16:creationId xmlns:a16="http://schemas.microsoft.com/office/drawing/2014/main" id="{47BF502C-6C8A-5D47-A913-224E8C8AF695}"/>
              </a:ext>
            </a:extLst>
          </p:cNvPr>
          <p:cNvSpPr txBox="1"/>
          <p:nvPr/>
        </p:nvSpPr>
        <p:spPr>
          <a:xfrm>
            <a:off x="166976" y="4017597"/>
            <a:ext cx="4798215" cy="392415"/>
          </a:xfrm>
          <a:prstGeom prst="rect">
            <a:avLst/>
          </a:prstGeom>
          <a:solidFill>
            <a:srgbClr val="3DA546"/>
          </a:solid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5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PRIMARY PREVENTION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If lifestyle modification is ineffective or inappropriate offer statin treatment.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5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Atorvastatin 20mg OD</a:t>
            </a:r>
          </a:p>
        </p:txBody>
      </p:sp>
      <p:sp>
        <p:nvSpPr>
          <p:cNvPr id="98" name="TextBox 97">
            <a:extLst>
              <a:ext uri="{FF2B5EF4-FFF2-40B4-BE49-F238E27FC236}">
                <a16:creationId xmlns:a16="http://schemas.microsoft.com/office/drawing/2014/main" id="{D2DABADC-8518-8F45-B148-7A28FCEDFE04}"/>
              </a:ext>
            </a:extLst>
          </p:cNvPr>
          <p:cNvSpPr txBox="1"/>
          <p:nvPr/>
        </p:nvSpPr>
        <p:spPr>
          <a:xfrm>
            <a:off x="166967" y="4544015"/>
            <a:ext cx="4798214" cy="692497"/>
          </a:xfrm>
          <a:prstGeom prst="rect">
            <a:avLst/>
          </a:prstGeom>
          <a:solidFill>
            <a:schemeClr val="bg1">
              <a:lumMod val="95000"/>
            </a:schemeClr>
          </a:solid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Measure full lipid profile again after 3 months (non-fasting).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High intensity statin treatment should achieve reduction of non-HDL-C &gt; 40% from baseline. If not achieved after 3 months;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Discuss treatment adherence, timing of dose, diet and lifestyle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If at higher risk (based on comorbidities, risk score or clinical judgement – see page 2 ‘Additional Risk Factors’) consider increasing the dose every 2-3 months up to a maximum dose of atorvastatin 80mg </a:t>
            </a:r>
            <a:r>
              <a:rPr lang="en-US" sz="650" dirty="0">
                <a:solidFill>
                  <a:prstClr val="black"/>
                </a:solidFill>
                <a:latin typeface="Arial" panose="020B0604020202020204" pitchFamily="34" charset="0"/>
                <a:cs typeface="Arial" panose="020B0604020202020204" pitchFamily="34" charset="0"/>
              </a:rPr>
              <a:t>daily</a:t>
            </a:r>
            <a:r>
              <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For how to increase in people with CKD see ‘Special Patient Populations’ (page 2)</a:t>
            </a:r>
          </a:p>
        </p:txBody>
      </p:sp>
      <p:sp>
        <p:nvSpPr>
          <p:cNvPr id="99" name="TextBox 98">
            <a:extLst>
              <a:ext uri="{FF2B5EF4-FFF2-40B4-BE49-F238E27FC236}">
                <a16:creationId xmlns:a16="http://schemas.microsoft.com/office/drawing/2014/main" id="{0FB6D113-550A-9F46-9CB4-BB760F8E62C5}"/>
              </a:ext>
            </a:extLst>
          </p:cNvPr>
          <p:cNvSpPr txBox="1"/>
          <p:nvPr/>
        </p:nvSpPr>
        <p:spPr>
          <a:xfrm>
            <a:off x="166967" y="5382460"/>
            <a:ext cx="4798214" cy="992579"/>
          </a:xfrm>
          <a:prstGeom prst="rect">
            <a:avLst/>
          </a:prstGeom>
          <a:solidFill>
            <a:schemeClr val="bg1">
              <a:lumMod val="95000"/>
            </a:schemeClr>
          </a:solidFill>
          <a:ln>
            <a:noFill/>
          </a:ln>
        </p:spPr>
        <p:txBody>
          <a:bodyPr wrap="square" rtlCol="0">
            <a:spAutoFit/>
          </a:bodyPr>
          <a:lstStyle/>
          <a:p>
            <a:pPr lvl="0">
              <a:defRPr/>
            </a:pPr>
            <a:r>
              <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If patients on a high‑intensity statin have side effects, offer a lower dose or an alternative statin (see page 2 </a:t>
            </a:r>
            <a:r>
              <a:rPr lang="en-US" sz="650" dirty="0">
                <a:solidFill>
                  <a:prstClr val="black"/>
                </a:solidFill>
                <a:latin typeface="Arial" panose="020B0604020202020204" pitchFamily="34" charset="0"/>
                <a:cs typeface="Arial" panose="020B0604020202020204" pitchFamily="34" charset="0"/>
              </a:rPr>
              <a:t>‘Extent of lipid lowering with available therapies’)</a:t>
            </a:r>
            <a:endPar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If maximum tolerated dose of statin does not achieve non-HDL-C reduction &gt; 40% of baseline value after 3 months consider adding Ezetimibe 10mg </a:t>
            </a:r>
            <a:r>
              <a:rPr lang="en-US" sz="650" dirty="0">
                <a:solidFill>
                  <a:prstClr val="black"/>
                </a:solidFill>
                <a:latin typeface="Arial" panose="020B0604020202020204" pitchFamily="34" charset="0"/>
                <a:cs typeface="Arial" panose="020B0604020202020204" pitchFamily="34" charset="0"/>
              </a:rPr>
              <a:t>daily</a:t>
            </a:r>
            <a:r>
              <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(NICE TA385)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If recommended statin therapy is contraindicated or not tolerated;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Ezetimibe monotherapy may be considered. Assess response after 3 months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See local statin intolerance guidance / pathway where available</a:t>
            </a:r>
          </a:p>
          <a:p>
            <a:pPr marL="171450" lvl="0" indent="-171450">
              <a:buFontTx/>
              <a:buChar char="-"/>
              <a:defRPr/>
            </a:pPr>
            <a:r>
              <a:rPr lang="en-US" sz="650" dirty="0">
                <a:solidFill>
                  <a:prstClr val="black"/>
                </a:solidFill>
                <a:latin typeface="Arial" panose="020B0604020202020204" pitchFamily="34" charset="0"/>
                <a:cs typeface="Arial" panose="020B0604020202020204" pitchFamily="34" charset="0"/>
              </a:rPr>
              <a:t>Ezetimibe 10mg/</a:t>
            </a:r>
            <a:r>
              <a:rPr lang="en-US" sz="650" dirty="0" err="1">
                <a:solidFill>
                  <a:prstClr val="black"/>
                </a:solidFill>
                <a:latin typeface="Arial" panose="020B0604020202020204" pitchFamily="34" charset="0"/>
                <a:cs typeface="Arial" panose="020B0604020202020204" pitchFamily="34" charset="0"/>
              </a:rPr>
              <a:t>bempedoic</a:t>
            </a:r>
            <a:r>
              <a:rPr lang="en-US" sz="650" dirty="0">
                <a:solidFill>
                  <a:prstClr val="black"/>
                </a:solidFill>
                <a:latin typeface="Arial" panose="020B0604020202020204" pitchFamily="34" charset="0"/>
                <a:cs typeface="Arial" panose="020B0604020202020204" pitchFamily="34" charset="0"/>
              </a:rPr>
              <a:t> acid 180 mg combination may be considered when ezetimibe alone does not control non-HDL-C/LDL-C well enough (NICE TA694).</a:t>
            </a:r>
            <a:endPar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cxnSp>
        <p:nvCxnSpPr>
          <p:cNvPr id="100" name="Straight Arrow Connector 99">
            <a:extLst>
              <a:ext uri="{FF2B5EF4-FFF2-40B4-BE49-F238E27FC236}">
                <a16:creationId xmlns:a16="http://schemas.microsoft.com/office/drawing/2014/main" id="{3E315BEA-C676-6744-9BCF-81B09A072281}"/>
              </a:ext>
            </a:extLst>
          </p:cNvPr>
          <p:cNvCxnSpPr>
            <a:cxnSpLocks/>
            <a:stCxn id="99" idx="2"/>
          </p:cNvCxnSpPr>
          <p:nvPr/>
        </p:nvCxnSpPr>
        <p:spPr>
          <a:xfrm>
            <a:off x="2566074" y="6375039"/>
            <a:ext cx="5418" cy="146056"/>
          </a:xfrm>
          <a:prstGeom prst="straightConnector1">
            <a:avLst/>
          </a:prstGeom>
          <a:ln w="38100" cap="flat">
            <a:solidFill>
              <a:srgbClr val="2359A5"/>
            </a:solidFill>
            <a:tailEnd type="triangle"/>
          </a:ln>
        </p:spPr>
        <p:style>
          <a:lnRef idx="1">
            <a:schemeClr val="accent1"/>
          </a:lnRef>
          <a:fillRef idx="0">
            <a:schemeClr val="accent1"/>
          </a:fillRef>
          <a:effectRef idx="0">
            <a:schemeClr val="accent1"/>
          </a:effectRef>
          <a:fontRef idx="minor">
            <a:schemeClr val="tx1"/>
          </a:fontRef>
        </p:style>
      </p:cxnSp>
      <p:sp>
        <p:nvSpPr>
          <p:cNvPr id="101" name="TextBox 100">
            <a:extLst>
              <a:ext uri="{FF2B5EF4-FFF2-40B4-BE49-F238E27FC236}">
                <a16:creationId xmlns:a16="http://schemas.microsoft.com/office/drawing/2014/main" id="{3A8AC5CB-F195-3C48-BBA7-CB257D6F6D68}"/>
              </a:ext>
            </a:extLst>
          </p:cNvPr>
          <p:cNvSpPr txBox="1"/>
          <p:nvPr/>
        </p:nvSpPr>
        <p:spPr>
          <a:xfrm>
            <a:off x="166967" y="6521095"/>
            <a:ext cx="4798214" cy="292388"/>
          </a:xfrm>
          <a:prstGeom prst="rect">
            <a:avLst/>
          </a:prstGeom>
          <a:solidFill>
            <a:schemeClr val="bg1">
              <a:lumMod val="95000"/>
            </a:schemeClr>
          </a:solid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If non-HDL-C reduction remains &lt; 40% of baseline despite maximal tolerated lipid lowering therapy (including people with intolerances and contraindications) consider referral to specialist lipid management clinic according to local arrangements.</a:t>
            </a:r>
          </a:p>
        </p:txBody>
      </p:sp>
      <p:cxnSp>
        <p:nvCxnSpPr>
          <p:cNvPr id="123" name="Straight Arrow Connector 122">
            <a:extLst>
              <a:ext uri="{FF2B5EF4-FFF2-40B4-BE49-F238E27FC236}">
                <a16:creationId xmlns:a16="http://schemas.microsoft.com/office/drawing/2014/main" id="{AFED061F-B815-4E4B-A220-D10884722901}"/>
              </a:ext>
            </a:extLst>
          </p:cNvPr>
          <p:cNvCxnSpPr>
            <a:cxnSpLocks/>
          </p:cNvCxnSpPr>
          <p:nvPr/>
        </p:nvCxnSpPr>
        <p:spPr>
          <a:xfrm>
            <a:off x="2571492" y="3274380"/>
            <a:ext cx="0" cy="183497"/>
          </a:xfrm>
          <a:prstGeom prst="straightConnector1">
            <a:avLst/>
          </a:prstGeom>
          <a:ln w="38100" cap="flat">
            <a:solidFill>
              <a:srgbClr val="2359A5"/>
            </a:solidFill>
            <a:tailEnd type="triangle"/>
          </a:ln>
        </p:spPr>
        <p:style>
          <a:lnRef idx="1">
            <a:schemeClr val="accent1"/>
          </a:lnRef>
          <a:fillRef idx="0">
            <a:schemeClr val="accent1"/>
          </a:fillRef>
          <a:effectRef idx="0">
            <a:schemeClr val="accent1"/>
          </a:effectRef>
          <a:fontRef idx="minor">
            <a:schemeClr val="tx1"/>
          </a:fontRef>
        </p:style>
      </p:cxnSp>
      <p:cxnSp>
        <p:nvCxnSpPr>
          <p:cNvPr id="125" name="Straight Arrow Connector 124">
            <a:extLst>
              <a:ext uri="{FF2B5EF4-FFF2-40B4-BE49-F238E27FC236}">
                <a16:creationId xmlns:a16="http://schemas.microsoft.com/office/drawing/2014/main" id="{B76AED10-5EB2-A341-AA05-63E196B48E24}"/>
              </a:ext>
            </a:extLst>
          </p:cNvPr>
          <p:cNvCxnSpPr>
            <a:cxnSpLocks/>
          </p:cNvCxnSpPr>
          <p:nvPr/>
        </p:nvCxnSpPr>
        <p:spPr>
          <a:xfrm>
            <a:off x="2571492" y="2798306"/>
            <a:ext cx="0" cy="183497"/>
          </a:xfrm>
          <a:prstGeom prst="straightConnector1">
            <a:avLst/>
          </a:prstGeom>
          <a:ln w="38100" cap="flat">
            <a:solidFill>
              <a:srgbClr val="2359A5"/>
            </a:solidFill>
            <a:tailEnd type="triangle"/>
          </a:ln>
        </p:spPr>
        <p:style>
          <a:lnRef idx="1">
            <a:schemeClr val="accent1"/>
          </a:lnRef>
          <a:fillRef idx="0">
            <a:schemeClr val="accent1"/>
          </a:fillRef>
          <a:effectRef idx="0">
            <a:schemeClr val="accent1"/>
          </a:effectRef>
          <a:fontRef idx="minor">
            <a:schemeClr val="tx1"/>
          </a:fontRef>
        </p:style>
      </p:cxnSp>
      <p:cxnSp>
        <p:nvCxnSpPr>
          <p:cNvPr id="126" name="Straight Arrow Connector 125">
            <a:extLst>
              <a:ext uri="{FF2B5EF4-FFF2-40B4-BE49-F238E27FC236}">
                <a16:creationId xmlns:a16="http://schemas.microsoft.com/office/drawing/2014/main" id="{F0359951-9E6C-E048-8058-77A2AD4AFEEE}"/>
              </a:ext>
            </a:extLst>
          </p:cNvPr>
          <p:cNvCxnSpPr>
            <a:cxnSpLocks/>
          </p:cNvCxnSpPr>
          <p:nvPr/>
        </p:nvCxnSpPr>
        <p:spPr>
          <a:xfrm>
            <a:off x="3666061" y="2798306"/>
            <a:ext cx="0" cy="183497"/>
          </a:xfrm>
          <a:prstGeom prst="straightConnector1">
            <a:avLst/>
          </a:prstGeom>
          <a:ln w="38100" cap="flat">
            <a:solidFill>
              <a:srgbClr val="2359A5"/>
            </a:solidFill>
            <a:tailEnd type="triangle"/>
          </a:ln>
        </p:spPr>
        <p:style>
          <a:lnRef idx="1">
            <a:schemeClr val="accent1"/>
          </a:lnRef>
          <a:fillRef idx="0">
            <a:schemeClr val="accent1"/>
          </a:fillRef>
          <a:effectRef idx="0">
            <a:schemeClr val="accent1"/>
          </a:effectRef>
          <a:fontRef idx="minor">
            <a:schemeClr val="tx1"/>
          </a:fontRef>
        </p:style>
      </p:cxnSp>
      <p:cxnSp>
        <p:nvCxnSpPr>
          <p:cNvPr id="127" name="Straight Arrow Connector 126">
            <a:extLst>
              <a:ext uri="{FF2B5EF4-FFF2-40B4-BE49-F238E27FC236}">
                <a16:creationId xmlns:a16="http://schemas.microsoft.com/office/drawing/2014/main" id="{F19CCA23-93E0-5941-B40A-134A4012B271}"/>
              </a:ext>
            </a:extLst>
          </p:cNvPr>
          <p:cNvCxnSpPr>
            <a:cxnSpLocks/>
          </p:cNvCxnSpPr>
          <p:nvPr/>
        </p:nvCxnSpPr>
        <p:spPr>
          <a:xfrm>
            <a:off x="4551266" y="2798306"/>
            <a:ext cx="0" cy="183497"/>
          </a:xfrm>
          <a:prstGeom prst="straightConnector1">
            <a:avLst/>
          </a:prstGeom>
          <a:ln w="38100" cap="flat">
            <a:solidFill>
              <a:srgbClr val="2359A5"/>
            </a:solidFill>
            <a:tailEnd type="triangle"/>
          </a:ln>
        </p:spPr>
        <p:style>
          <a:lnRef idx="1">
            <a:schemeClr val="accent1"/>
          </a:lnRef>
          <a:fillRef idx="0">
            <a:schemeClr val="accent1"/>
          </a:fillRef>
          <a:effectRef idx="0">
            <a:schemeClr val="accent1"/>
          </a:effectRef>
          <a:fontRef idx="minor">
            <a:schemeClr val="tx1"/>
          </a:fontRef>
        </p:style>
      </p:cxnSp>
      <p:cxnSp>
        <p:nvCxnSpPr>
          <p:cNvPr id="128" name="Straight Arrow Connector 127">
            <a:extLst>
              <a:ext uri="{FF2B5EF4-FFF2-40B4-BE49-F238E27FC236}">
                <a16:creationId xmlns:a16="http://schemas.microsoft.com/office/drawing/2014/main" id="{9E6DBE9C-C9F4-5243-9516-7901A7B8FD6F}"/>
              </a:ext>
            </a:extLst>
          </p:cNvPr>
          <p:cNvCxnSpPr>
            <a:cxnSpLocks/>
          </p:cNvCxnSpPr>
          <p:nvPr/>
        </p:nvCxnSpPr>
        <p:spPr>
          <a:xfrm>
            <a:off x="1466105" y="2798306"/>
            <a:ext cx="0" cy="183497"/>
          </a:xfrm>
          <a:prstGeom prst="straightConnector1">
            <a:avLst/>
          </a:prstGeom>
          <a:ln w="38100" cap="flat">
            <a:solidFill>
              <a:srgbClr val="2359A5"/>
            </a:solidFill>
            <a:tailEnd type="triangle"/>
          </a:ln>
        </p:spPr>
        <p:style>
          <a:lnRef idx="1">
            <a:schemeClr val="accent1"/>
          </a:lnRef>
          <a:fillRef idx="0">
            <a:schemeClr val="accent1"/>
          </a:fillRef>
          <a:effectRef idx="0">
            <a:schemeClr val="accent1"/>
          </a:effectRef>
          <a:fontRef idx="minor">
            <a:schemeClr val="tx1"/>
          </a:fontRef>
        </p:style>
      </p:cxnSp>
      <p:cxnSp>
        <p:nvCxnSpPr>
          <p:cNvPr id="129" name="Straight Arrow Connector 128">
            <a:extLst>
              <a:ext uri="{FF2B5EF4-FFF2-40B4-BE49-F238E27FC236}">
                <a16:creationId xmlns:a16="http://schemas.microsoft.com/office/drawing/2014/main" id="{081FB672-651E-F146-8EED-4F542B072F5E}"/>
              </a:ext>
            </a:extLst>
          </p:cNvPr>
          <p:cNvCxnSpPr>
            <a:cxnSpLocks/>
          </p:cNvCxnSpPr>
          <p:nvPr/>
        </p:nvCxnSpPr>
        <p:spPr>
          <a:xfrm>
            <a:off x="580900" y="2798306"/>
            <a:ext cx="0" cy="183497"/>
          </a:xfrm>
          <a:prstGeom prst="straightConnector1">
            <a:avLst/>
          </a:prstGeom>
          <a:ln w="38100" cap="flat">
            <a:solidFill>
              <a:srgbClr val="2359A5"/>
            </a:solidFill>
            <a:tailEnd type="triangle"/>
          </a:ln>
        </p:spPr>
        <p:style>
          <a:lnRef idx="1">
            <a:schemeClr val="accent1"/>
          </a:lnRef>
          <a:fillRef idx="0">
            <a:schemeClr val="accent1"/>
          </a:fillRef>
          <a:effectRef idx="0">
            <a:schemeClr val="accent1"/>
          </a:effectRef>
          <a:fontRef idx="minor">
            <a:schemeClr val="tx1"/>
          </a:fontRef>
        </p:style>
      </p:cxnSp>
      <p:cxnSp>
        <p:nvCxnSpPr>
          <p:cNvPr id="130" name="Straight Arrow Connector 129">
            <a:extLst>
              <a:ext uri="{FF2B5EF4-FFF2-40B4-BE49-F238E27FC236}">
                <a16:creationId xmlns:a16="http://schemas.microsoft.com/office/drawing/2014/main" id="{6DBDF6C3-E6FC-7E46-8A2C-83B7BD8B8C00}"/>
              </a:ext>
            </a:extLst>
          </p:cNvPr>
          <p:cNvCxnSpPr>
            <a:cxnSpLocks/>
          </p:cNvCxnSpPr>
          <p:nvPr/>
        </p:nvCxnSpPr>
        <p:spPr>
          <a:xfrm>
            <a:off x="2571492" y="1827174"/>
            <a:ext cx="0" cy="183497"/>
          </a:xfrm>
          <a:prstGeom prst="straightConnector1">
            <a:avLst/>
          </a:prstGeom>
          <a:ln w="38100" cap="flat">
            <a:solidFill>
              <a:srgbClr val="2359A5"/>
            </a:solidFill>
            <a:tailEnd type="triangle"/>
          </a:ln>
        </p:spPr>
        <p:style>
          <a:lnRef idx="1">
            <a:schemeClr val="accent1"/>
          </a:lnRef>
          <a:fillRef idx="0">
            <a:schemeClr val="accent1"/>
          </a:fillRef>
          <a:effectRef idx="0">
            <a:schemeClr val="accent1"/>
          </a:effectRef>
          <a:fontRef idx="minor">
            <a:schemeClr val="tx1"/>
          </a:fontRef>
        </p:style>
      </p:cxnSp>
      <p:cxnSp>
        <p:nvCxnSpPr>
          <p:cNvPr id="131" name="Straight Arrow Connector 130">
            <a:extLst>
              <a:ext uri="{FF2B5EF4-FFF2-40B4-BE49-F238E27FC236}">
                <a16:creationId xmlns:a16="http://schemas.microsoft.com/office/drawing/2014/main" id="{C9A43D88-05BB-A047-93F2-E5460D95C7D6}"/>
              </a:ext>
            </a:extLst>
          </p:cNvPr>
          <p:cNvCxnSpPr>
            <a:cxnSpLocks/>
          </p:cNvCxnSpPr>
          <p:nvPr/>
        </p:nvCxnSpPr>
        <p:spPr>
          <a:xfrm>
            <a:off x="3666061" y="1827174"/>
            <a:ext cx="0" cy="183497"/>
          </a:xfrm>
          <a:prstGeom prst="straightConnector1">
            <a:avLst/>
          </a:prstGeom>
          <a:ln w="38100" cap="flat">
            <a:solidFill>
              <a:srgbClr val="2359A5"/>
            </a:solidFill>
            <a:tailEnd type="triangle"/>
          </a:ln>
        </p:spPr>
        <p:style>
          <a:lnRef idx="1">
            <a:schemeClr val="accent1"/>
          </a:lnRef>
          <a:fillRef idx="0">
            <a:schemeClr val="accent1"/>
          </a:fillRef>
          <a:effectRef idx="0">
            <a:schemeClr val="accent1"/>
          </a:effectRef>
          <a:fontRef idx="minor">
            <a:schemeClr val="tx1"/>
          </a:fontRef>
        </p:style>
      </p:cxnSp>
      <p:cxnSp>
        <p:nvCxnSpPr>
          <p:cNvPr id="132" name="Straight Arrow Connector 131">
            <a:extLst>
              <a:ext uri="{FF2B5EF4-FFF2-40B4-BE49-F238E27FC236}">
                <a16:creationId xmlns:a16="http://schemas.microsoft.com/office/drawing/2014/main" id="{85A000DC-78ED-3D45-B334-49468EBF9272}"/>
              </a:ext>
            </a:extLst>
          </p:cNvPr>
          <p:cNvCxnSpPr>
            <a:cxnSpLocks/>
          </p:cNvCxnSpPr>
          <p:nvPr/>
        </p:nvCxnSpPr>
        <p:spPr>
          <a:xfrm>
            <a:off x="4551266" y="1827174"/>
            <a:ext cx="0" cy="183497"/>
          </a:xfrm>
          <a:prstGeom prst="straightConnector1">
            <a:avLst/>
          </a:prstGeom>
          <a:ln w="38100" cap="flat">
            <a:solidFill>
              <a:srgbClr val="2359A5"/>
            </a:solidFill>
            <a:tailEnd type="triangle"/>
          </a:ln>
        </p:spPr>
        <p:style>
          <a:lnRef idx="1">
            <a:schemeClr val="accent1"/>
          </a:lnRef>
          <a:fillRef idx="0">
            <a:schemeClr val="accent1"/>
          </a:fillRef>
          <a:effectRef idx="0">
            <a:schemeClr val="accent1"/>
          </a:effectRef>
          <a:fontRef idx="minor">
            <a:schemeClr val="tx1"/>
          </a:fontRef>
        </p:style>
      </p:cxnSp>
      <p:cxnSp>
        <p:nvCxnSpPr>
          <p:cNvPr id="133" name="Straight Arrow Connector 132">
            <a:extLst>
              <a:ext uri="{FF2B5EF4-FFF2-40B4-BE49-F238E27FC236}">
                <a16:creationId xmlns:a16="http://schemas.microsoft.com/office/drawing/2014/main" id="{3D20DC66-032A-204A-9303-3EB101CAB73B}"/>
              </a:ext>
            </a:extLst>
          </p:cNvPr>
          <p:cNvCxnSpPr>
            <a:cxnSpLocks/>
          </p:cNvCxnSpPr>
          <p:nvPr/>
        </p:nvCxnSpPr>
        <p:spPr>
          <a:xfrm>
            <a:off x="1466105" y="1827174"/>
            <a:ext cx="0" cy="183497"/>
          </a:xfrm>
          <a:prstGeom prst="straightConnector1">
            <a:avLst/>
          </a:prstGeom>
          <a:ln w="38100" cap="flat">
            <a:solidFill>
              <a:srgbClr val="2359A5"/>
            </a:solidFill>
            <a:tailEnd type="triangle"/>
          </a:ln>
        </p:spPr>
        <p:style>
          <a:lnRef idx="1">
            <a:schemeClr val="accent1"/>
          </a:lnRef>
          <a:fillRef idx="0">
            <a:schemeClr val="accent1"/>
          </a:fillRef>
          <a:effectRef idx="0">
            <a:schemeClr val="accent1"/>
          </a:effectRef>
          <a:fontRef idx="minor">
            <a:schemeClr val="tx1"/>
          </a:fontRef>
        </p:style>
      </p:cxnSp>
      <p:cxnSp>
        <p:nvCxnSpPr>
          <p:cNvPr id="134" name="Straight Arrow Connector 133">
            <a:extLst>
              <a:ext uri="{FF2B5EF4-FFF2-40B4-BE49-F238E27FC236}">
                <a16:creationId xmlns:a16="http://schemas.microsoft.com/office/drawing/2014/main" id="{45F51943-A5D4-E343-81F7-C3F99A2891EF}"/>
              </a:ext>
            </a:extLst>
          </p:cNvPr>
          <p:cNvCxnSpPr>
            <a:cxnSpLocks/>
          </p:cNvCxnSpPr>
          <p:nvPr/>
        </p:nvCxnSpPr>
        <p:spPr>
          <a:xfrm>
            <a:off x="580900" y="1827174"/>
            <a:ext cx="0" cy="183497"/>
          </a:xfrm>
          <a:prstGeom prst="straightConnector1">
            <a:avLst/>
          </a:prstGeom>
          <a:ln w="38100" cap="flat">
            <a:solidFill>
              <a:srgbClr val="2359A5"/>
            </a:solidFill>
            <a:tailEnd type="triangle"/>
          </a:ln>
        </p:spPr>
        <p:style>
          <a:lnRef idx="1">
            <a:schemeClr val="accent1"/>
          </a:lnRef>
          <a:fillRef idx="0">
            <a:schemeClr val="accent1"/>
          </a:fillRef>
          <a:effectRef idx="0">
            <a:schemeClr val="accent1"/>
          </a:effectRef>
          <a:fontRef idx="minor">
            <a:schemeClr val="tx1"/>
          </a:fontRef>
        </p:style>
      </p:cxnSp>
      <p:cxnSp>
        <p:nvCxnSpPr>
          <p:cNvPr id="135" name="Straight Arrow Connector 134">
            <a:extLst>
              <a:ext uri="{FF2B5EF4-FFF2-40B4-BE49-F238E27FC236}">
                <a16:creationId xmlns:a16="http://schemas.microsoft.com/office/drawing/2014/main" id="{BE56E1F9-B95F-9A4D-AE14-1CA85CAE8BB1}"/>
              </a:ext>
            </a:extLst>
          </p:cNvPr>
          <p:cNvCxnSpPr>
            <a:cxnSpLocks/>
          </p:cNvCxnSpPr>
          <p:nvPr/>
        </p:nvCxnSpPr>
        <p:spPr>
          <a:xfrm>
            <a:off x="2571492" y="1256002"/>
            <a:ext cx="0" cy="183497"/>
          </a:xfrm>
          <a:prstGeom prst="straightConnector1">
            <a:avLst/>
          </a:prstGeom>
          <a:ln w="38100" cap="flat">
            <a:solidFill>
              <a:srgbClr val="2359A5"/>
            </a:solidFill>
            <a:tailEnd type="triangle"/>
          </a:ln>
        </p:spPr>
        <p:style>
          <a:lnRef idx="1">
            <a:schemeClr val="accent1"/>
          </a:lnRef>
          <a:fillRef idx="0">
            <a:schemeClr val="accent1"/>
          </a:fillRef>
          <a:effectRef idx="0">
            <a:schemeClr val="accent1"/>
          </a:effectRef>
          <a:fontRef idx="minor">
            <a:schemeClr val="tx1"/>
          </a:fontRef>
        </p:style>
      </p:cxnSp>
      <p:cxnSp>
        <p:nvCxnSpPr>
          <p:cNvPr id="136" name="Straight Arrow Connector 135">
            <a:extLst>
              <a:ext uri="{FF2B5EF4-FFF2-40B4-BE49-F238E27FC236}">
                <a16:creationId xmlns:a16="http://schemas.microsoft.com/office/drawing/2014/main" id="{3E5FC7F7-6F6F-9040-88DA-BC166E1592DC}"/>
              </a:ext>
            </a:extLst>
          </p:cNvPr>
          <p:cNvCxnSpPr>
            <a:cxnSpLocks/>
          </p:cNvCxnSpPr>
          <p:nvPr/>
        </p:nvCxnSpPr>
        <p:spPr>
          <a:xfrm>
            <a:off x="6096000" y="1256002"/>
            <a:ext cx="0" cy="183497"/>
          </a:xfrm>
          <a:prstGeom prst="straightConnector1">
            <a:avLst/>
          </a:prstGeom>
          <a:ln w="38100" cap="flat">
            <a:solidFill>
              <a:srgbClr val="2359A5"/>
            </a:solidFill>
            <a:tailEnd type="triangle"/>
          </a:ln>
        </p:spPr>
        <p:style>
          <a:lnRef idx="1">
            <a:schemeClr val="accent1"/>
          </a:lnRef>
          <a:fillRef idx="0">
            <a:schemeClr val="accent1"/>
          </a:fillRef>
          <a:effectRef idx="0">
            <a:schemeClr val="accent1"/>
          </a:effectRef>
          <a:fontRef idx="minor">
            <a:schemeClr val="tx1"/>
          </a:fontRef>
        </p:style>
      </p:cxnSp>
      <p:cxnSp>
        <p:nvCxnSpPr>
          <p:cNvPr id="137" name="Straight Arrow Connector 136">
            <a:extLst>
              <a:ext uri="{FF2B5EF4-FFF2-40B4-BE49-F238E27FC236}">
                <a16:creationId xmlns:a16="http://schemas.microsoft.com/office/drawing/2014/main" id="{A463757B-D7D6-804C-987B-0CA6F9315DD7}"/>
              </a:ext>
            </a:extLst>
          </p:cNvPr>
          <p:cNvCxnSpPr>
            <a:cxnSpLocks/>
          </p:cNvCxnSpPr>
          <p:nvPr/>
        </p:nvCxnSpPr>
        <p:spPr>
          <a:xfrm>
            <a:off x="6096000" y="2323961"/>
            <a:ext cx="0" cy="183497"/>
          </a:xfrm>
          <a:prstGeom prst="straightConnector1">
            <a:avLst/>
          </a:prstGeom>
          <a:ln w="38100" cap="flat">
            <a:solidFill>
              <a:srgbClr val="2359A5"/>
            </a:solidFill>
            <a:tailEnd type="triangle"/>
          </a:ln>
        </p:spPr>
        <p:style>
          <a:lnRef idx="1">
            <a:schemeClr val="accent1"/>
          </a:lnRef>
          <a:fillRef idx="0">
            <a:schemeClr val="accent1"/>
          </a:fillRef>
          <a:effectRef idx="0">
            <a:schemeClr val="accent1"/>
          </a:effectRef>
          <a:fontRef idx="minor">
            <a:schemeClr val="tx1"/>
          </a:fontRef>
        </p:style>
      </p:cxnSp>
      <p:cxnSp>
        <p:nvCxnSpPr>
          <p:cNvPr id="138" name="Straight Arrow Connector 137">
            <a:extLst>
              <a:ext uri="{FF2B5EF4-FFF2-40B4-BE49-F238E27FC236}">
                <a16:creationId xmlns:a16="http://schemas.microsoft.com/office/drawing/2014/main" id="{F8F84CE7-E04E-F949-9D8E-34CE090A9388}"/>
              </a:ext>
            </a:extLst>
          </p:cNvPr>
          <p:cNvCxnSpPr>
            <a:cxnSpLocks/>
          </p:cNvCxnSpPr>
          <p:nvPr/>
        </p:nvCxnSpPr>
        <p:spPr>
          <a:xfrm>
            <a:off x="6096000" y="3904767"/>
            <a:ext cx="0" cy="183497"/>
          </a:xfrm>
          <a:prstGeom prst="straightConnector1">
            <a:avLst/>
          </a:prstGeom>
          <a:ln w="38100" cap="flat">
            <a:solidFill>
              <a:srgbClr val="2359A5"/>
            </a:solidFill>
            <a:tailEnd type="triangle"/>
          </a:ln>
        </p:spPr>
        <p:style>
          <a:lnRef idx="1">
            <a:schemeClr val="accent1"/>
          </a:lnRef>
          <a:fillRef idx="0">
            <a:schemeClr val="accent1"/>
          </a:fillRef>
          <a:effectRef idx="0">
            <a:schemeClr val="accent1"/>
          </a:effectRef>
          <a:fontRef idx="minor">
            <a:schemeClr val="tx1"/>
          </a:fontRef>
        </p:style>
      </p:cxnSp>
      <p:cxnSp>
        <p:nvCxnSpPr>
          <p:cNvPr id="139" name="Straight Arrow Connector 138">
            <a:extLst>
              <a:ext uri="{FF2B5EF4-FFF2-40B4-BE49-F238E27FC236}">
                <a16:creationId xmlns:a16="http://schemas.microsoft.com/office/drawing/2014/main" id="{EAA374F8-45B4-0045-B29E-E0B4D50CCB40}"/>
              </a:ext>
            </a:extLst>
          </p:cNvPr>
          <p:cNvCxnSpPr>
            <a:cxnSpLocks/>
          </p:cNvCxnSpPr>
          <p:nvPr/>
        </p:nvCxnSpPr>
        <p:spPr>
          <a:xfrm>
            <a:off x="9625916" y="1256002"/>
            <a:ext cx="0" cy="183497"/>
          </a:xfrm>
          <a:prstGeom prst="straightConnector1">
            <a:avLst/>
          </a:prstGeom>
          <a:ln w="38100" cap="flat">
            <a:solidFill>
              <a:srgbClr val="2359A5"/>
            </a:solidFill>
            <a:tailEnd type="triangle"/>
          </a:ln>
        </p:spPr>
        <p:style>
          <a:lnRef idx="1">
            <a:schemeClr val="accent1"/>
          </a:lnRef>
          <a:fillRef idx="0">
            <a:schemeClr val="accent1"/>
          </a:fillRef>
          <a:effectRef idx="0">
            <a:schemeClr val="accent1"/>
          </a:effectRef>
          <a:fontRef idx="minor">
            <a:schemeClr val="tx1"/>
          </a:fontRef>
        </p:style>
      </p:cxnSp>
      <p:cxnSp>
        <p:nvCxnSpPr>
          <p:cNvPr id="140" name="Straight Arrow Connector 139">
            <a:extLst>
              <a:ext uri="{FF2B5EF4-FFF2-40B4-BE49-F238E27FC236}">
                <a16:creationId xmlns:a16="http://schemas.microsoft.com/office/drawing/2014/main" id="{0706B743-B316-F244-BF73-3FB4F53B74B4}"/>
              </a:ext>
            </a:extLst>
          </p:cNvPr>
          <p:cNvCxnSpPr>
            <a:cxnSpLocks/>
          </p:cNvCxnSpPr>
          <p:nvPr/>
        </p:nvCxnSpPr>
        <p:spPr>
          <a:xfrm>
            <a:off x="9625916" y="1915762"/>
            <a:ext cx="0" cy="183497"/>
          </a:xfrm>
          <a:prstGeom prst="straightConnector1">
            <a:avLst/>
          </a:prstGeom>
          <a:ln w="38100" cap="flat">
            <a:solidFill>
              <a:srgbClr val="2359A5"/>
            </a:solidFill>
            <a:tailEnd type="triangle"/>
          </a:ln>
        </p:spPr>
        <p:style>
          <a:lnRef idx="1">
            <a:schemeClr val="accent1"/>
          </a:lnRef>
          <a:fillRef idx="0">
            <a:schemeClr val="accent1"/>
          </a:fillRef>
          <a:effectRef idx="0">
            <a:schemeClr val="accent1"/>
          </a:effectRef>
          <a:fontRef idx="minor">
            <a:schemeClr val="tx1"/>
          </a:fontRef>
        </p:style>
      </p:cxnSp>
      <p:cxnSp>
        <p:nvCxnSpPr>
          <p:cNvPr id="141" name="Straight Arrow Connector 140">
            <a:extLst>
              <a:ext uri="{FF2B5EF4-FFF2-40B4-BE49-F238E27FC236}">
                <a16:creationId xmlns:a16="http://schemas.microsoft.com/office/drawing/2014/main" id="{4B86EEB2-CD7D-9543-B6D3-3483D56A669F}"/>
              </a:ext>
            </a:extLst>
          </p:cNvPr>
          <p:cNvCxnSpPr>
            <a:cxnSpLocks/>
          </p:cNvCxnSpPr>
          <p:nvPr/>
        </p:nvCxnSpPr>
        <p:spPr>
          <a:xfrm>
            <a:off x="9625916" y="2286658"/>
            <a:ext cx="0" cy="183497"/>
          </a:xfrm>
          <a:prstGeom prst="straightConnector1">
            <a:avLst/>
          </a:prstGeom>
          <a:ln w="38100" cap="flat">
            <a:solidFill>
              <a:srgbClr val="2359A5"/>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942F78FA-EB4B-2740-92F9-B337B1C80C77}"/>
              </a:ext>
            </a:extLst>
          </p:cNvPr>
          <p:cNvCxnSpPr>
            <a:cxnSpLocks/>
          </p:cNvCxnSpPr>
          <p:nvPr/>
        </p:nvCxnSpPr>
        <p:spPr>
          <a:xfrm>
            <a:off x="2566074" y="5243282"/>
            <a:ext cx="5418" cy="146056"/>
          </a:xfrm>
          <a:prstGeom prst="straightConnector1">
            <a:avLst/>
          </a:prstGeom>
          <a:ln w="38100" cap="flat">
            <a:solidFill>
              <a:srgbClr val="2359A5"/>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F673B738-62B6-EE47-BDB7-0F112F675390}"/>
              </a:ext>
            </a:extLst>
          </p:cNvPr>
          <p:cNvCxnSpPr>
            <a:cxnSpLocks/>
          </p:cNvCxnSpPr>
          <p:nvPr/>
        </p:nvCxnSpPr>
        <p:spPr>
          <a:xfrm>
            <a:off x="2566074" y="4411328"/>
            <a:ext cx="5418" cy="146056"/>
          </a:xfrm>
          <a:prstGeom prst="straightConnector1">
            <a:avLst/>
          </a:prstGeom>
          <a:ln w="38100" cap="flat">
            <a:solidFill>
              <a:srgbClr val="2359A5"/>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008CD206-B8C5-E342-BB0C-6D2CF01E7346}"/>
              </a:ext>
            </a:extLst>
          </p:cNvPr>
          <p:cNvCxnSpPr>
            <a:cxnSpLocks/>
            <a:stCxn id="91" idx="2"/>
          </p:cNvCxnSpPr>
          <p:nvPr/>
        </p:nvCxnSpPr>
        <p:spPr>
          <a:xfrm>
            <a:off x="2566074" y="3850292"/>
            <a:ext cx="5418" cy="167446"/>
          </a:xfrm>
          <a:prstGeom prst="straightConnector1">
            <a:avLst/>
          </a:prstGeom>
          <a:ln w="38100" cap="flat">
            <a:solidFill>
              <a:srgbClr val="2359A5"/>
            </a:solidFill>
            <a:tailEnd type="triangle"/>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60A39DFD-F88E-5443-8B3F-0D375DF0ECE6}"/>
              </a:ext>
            </a:extLst>
          </p:cNvPr>
          <p:cNvSpPr txBox="1"/>
          <p:nvPr/>
        </p:nvSpPr>
        <p:spPr>
          <a:xfrm>
            <a:off x="7213456" y="5421392"/>
            <a:ext cx="2230347" cy="692497"/>
          </a:xfrm>
          <a:prstGeom prst="rect">
            <a:avLst/>
          </a:prstGeom>
          <a:solidFill>
            <a:schemeClr val="bg1">
              <a:lumMod val="95000"/>
            </a:schemeClr>
          </a:solidFill>
          <a:ln>
            <a:noFill/>
          </a:ln>
        </p:spPr>
        <p:txBody>
          <a:bodyPr wrap="square" rtlCol="0">
            <a:spAutoFit/>
          </a:bodyPr>
          <a:lstStyle/>
          <a:p>
            <a:pPr lvl="0">
              <a:defRPr/>
            </a:pPr>
            <a:r>
              <a:rPr lang="en-US" sz="650" dirty="0">
                <a:solidFill>
                  <a:prstClr val="black"/>
                </a:solidFill>
                <a:latin typeface="Arial" panose="020B0604020202020204" pitchFamily="34" charset="0"/>
                <a:cs typeface="Arial" panose="020B0604020202020204" pitchFamily="34" charset="0"/>
              </a:rPr>
              <a:t>If statin intolerance is confirmed, consider:</a:t>
            </a:r>
          </a:p>
          <a:p>
            <a:pPr lvl="0">
              <a:defRPr/>
            </a:pPr>
            <a:r>
              <a:rPr lang="en-US" sz="650" b="1" dirty="0">
                <a:solidFill>
                  <a:prstClr val="black"/>
                </a:solidFill>
                <a:latin typeface="Arial" panose="020B0604020202020204" pitchFamily="34" charset="0"/>
                <a:cs typeface="Arial" panose="020B0604020202020204" pitchFamily="34" charset="0"/>
              </a:rPr>
              <a:t>- Ezetimibe 10mg </a:t>
            </a:r>
            <a:r>
              <a:rPr lang="en-US" sz="650" dirty="0">
                <a:solidFill>
                  <a:prstClr val="black"/>
                </a:solidFill>
                <a:latin typeface="Arial" panose="020B0604020202020204" pitchFamily="34" charset="0"/>
                <a:cs typeface="Arial" panose="020B0604020202020204" pitchFamily="34" charset="0"/>
              </a:rPr>
              <a:t>monotherapy. Assess</a:t>
            </a:r>
          </a:p>
          <a:p>
            <a:pPr lvl="0">
              <a:defRPr/>
            </a:pPr>
            <a:r>
              <a:rPr lang="en-US" sz="650" dirty="0">
                <a:solidFill>
                  <a:prstClr val="black"/>
                </a:solidFill>
                <a:latin typeface="Arial" panose="020B0604020202020204" pitchFamily="34" charset="0"/>
                <a:cs typeface="Arial" panose="020B0604020202020204" pitchFamily="34" charset="0"/>
              </a:rPr>
              <a:t>response after 3 months (TA385)</a:t>
            </a:r>
          </a:p>
          <a:p>
            <a:pPr lvl="0">
              <a:defRPr/>
            </a:pPr>
            <a:r>
              <a:rPr lang="en-US" sz="650" b="1" dirty="0">
                <a:solidFill>
                  <a:prstClr val="black"/>
                </a:solidFill>
                <a:latin typeface="Arial" panose="020B0604020202020204" pitchFamily="34" charset="0"/>
                <a:cs typeface="Arial" panose="020B0604020202020204" pitchFamily="34" charset="0"/>
              </a:rPr>
              <a:t>- Ezetimibe 10mg/</a:t>
            </a:r>
            <a:r>
              <a:rPr lang="en-US" sz="650" b="1" dirty="0" err="1">
                <a:solidFill>
                  <a:prstClr val="black"/>
                </a:solidFill>
                <a:latin typeface="Arial" panose="020B0604020202020204" pitchFamily="34" charset="0"/>
                <a:cs typeface="Arial" panose="020B0604020202020204" pitchFamily="34" charset="0"/>
              </a:rPr>
              <a:t>bempedoic</a:t>
            </a:r>
            <a:r>
              <a:rPr lang="en-US" sz="650" b="1" dirty="0">
                <a:solidFill>
                  <a:prstClr val="black"/>
                </a:solidFill>
                <a:latin typeface="Arial" panose="020B0604020202020204" pitchFamily="34" charset="0"/>
                <a:cs typeface="Arial" panose="020B0604020202020204" pitchFamily="34" charset="0"/>
              </a:rPr>
              <a:t> acid 180 mg</a:t>
            </a:r>
          </a:p>
          <a:p>
            <a:pPr lvl="0">
              <a:defRPr/>
            </a:pPr>
            <a:r>
              <a:rPr lang="en-US" sz="650" dirty="0">
                <a:solidFill>
                  <a:prstClr val="black"/>
                </a:solidFill>
                <a:latin typeface="Arial" panose="020B0604020202020204" pitchFamily="34" charset="0"/>
                <a:cs typeface="Arial" panose="020B0604020202020204" pitchFamily="34" charset="0"/>
              </a:rPr>
              <a:t>combination when ezetimibe alone does not</a:t>
            </a:r>
          </a:p>
          <a:p>
            <a:pPr lvl="0">
              <a:defRPr/>
            </a:pPr>
            <a:r>
              <a:rPr lang="en-US" sz="650" dirty="0">
                <a:solidFill>
                  <a:prstClr val="black"/>
                </a:solidFill>
                <a:latin typeface="Arial" panose="020B0604020202020204" pitchFamily="34" charset="0"/>
                <a:cs typeface="Arial" panose="020B0604020202020204" pitchFamily="34" charset="0"/>
              </a:rPr>
              <a:t>control non-HDL-C sufficiently. (NICE TA694)</a:t>
            </a:r>
            <a:endPar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60" name="TextBox 59">
            <a:extLst>
              <a:ext uri="{FF2B5EF4-FFF2-40B4-BE49-F238E27FC236}">
                <a16:creationId xmlns:a16="http://schemas.microsoft.com/office/drawing/2014/main" id="{4BCC014C-9C6A-A449-8C4B-38D58FCA60EC}"/>
              </a:ext>
            </a:extLst>
          </p:cNvPr>
          <p:cNvSpPr txBox="1"/>
          <p:nvPr/>
        </p:nvSpPr>
        <p:spPr>
          <a:xfrm>
            <a:off x="7213456" y="6257912"/>
            <a:ext cx="2230347" cy="492443"/>
          </a:xfrm>
          <a:prstGeom prst="rect">
            <a:avLst/>
          </a:prstGeom>
          <a:solidFill>
            <a:schemeClr val="bg1">
              <a:lumMod val="95000"/>
            </a:schemeClr>
          </a:solidFill>
          <a:ln>
            <a:noFill/>
          </a:ln>
        </p:spPr>
        <p:txBody>
          <a:bodyPr wrap="square" rtlCol="0">
            <a:spAutoFit/>
          </a:bodyPr>
          <a:lstStyle/>
          <a:p>
            <a:pPr lvl="0">
              <a:defRPr/>
            </a:pPr>
            <a:r>
              <a:rPr lang="en-US" sz="650" b="1" dirty="0">
                <a:solidFill>
                  <a:prstClr val="black"/>
                </a:solidFill>
                <a:latin typeface="Arial" panose="020B0604020202020204" pitchFamily="34" charset="0"/>
                <a:cs typeface="Arial" panose="020B0604020202020204" pitchFamily="34" charset="0"/>
              </a:rPr>
              <a:t>If non HDL-C remains &gt; 2.5mmol/L despite other lipid lowering therapies consider Injectable therapies – </a:t>
            </a:r>
            <a:r>
              <a:rPr lang="en-US" sz="650" dirty="0">
                <a:solidFill>
                  <a:prstClr val="black"/>
                </a:solidFill>
                <a:latin typeface="Arial" panose="020B0604020202020204" pitchFamily="34" charset="0"/>
                <a:cs typeface="Arial" panose="020B0604020202020204" pitchFamily="34" charset="0"/>
              </a:rPr>
              <a:t>arrange a fasting blood test and assess eligibility criteria (TA393/394, TA733)</a:t>
            </a:r>
            <a:endPar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62" name="TextBox 61">
            <a:extLst>
              <a:ext uri="{FF2B5EF4-FFF2-40B4-BE49-F238E27FC236}">
                <a16:creationId xmlns:a16="http://schemas.microsoft.com/office/drawing/2014/main" id="{CC9E012A-E30B-B44A-A918-90B83528FE11}"/>
              </a:ext>
            </a:extLst>
          </p:cNvPr>
          <p:cNvSpPr txBox="1"/>
          <p:nvPr/>
        </p:nvSpPr>
        <p:spPr>
          <a:xfrm>
            <a:off x="9518838" y="4884954"/>
            <a:ext cx="1256056" cy="892552"/>
          </a:xfrm>
          <a:prstGeom prst="rect">
            <a:avLst/>
          </a:prstGeom>
          <a:solidFill>
            <a:schemeClr val="bg1">
              <a:lumMod val="95000"/>
            </a:schemeClr>
          </a:solidFill>
          <a:ln>
            <a:noFill/>
          </a:ln>
        </p:spPr>
        <p:txBody>
          <a:bodyPr wrap="square" rtlCol="0">
            <a:spAutoFit/>
          </a:bodyPr>
          <a:lstStyle/>
          <a:p>
            <a:pPr lvl="0">
              <a:defRPr/>
            </a:pPr>
            <a:r>
              <a:rPr lang="en-US" sz="650" b="1" dirty="0">
                <a:solidFill>
                  <a:prstClr val="black"/>
                </a:solidFill>
                <a:latin typeface="Arial" panose="020B0604020202020204" pitchFamily="34" charset="0"/>
                <a:cs typeface="Arial" panose="020B0604020202020204" pitchFamily="34" charset="0"/>
              </a:rPr>
              <a:t>Ezetimibe 10mg daily </a:t>
            </a:r>
            <a:r>
              <a:rPr lang="en-US" sz="650" dirty="0">
                <a:solidFill>
                  <a:prstClr val="black"/>
                </a:solidFill>
                <a:latin typeface="Arial" panose="020B0604020202020204" pitchFamily="34" charset="0"/>
                <a:cs typeface="Arial" panose="020B0604020202020204" pitchFamily="34" charset="0"/>
              </a:rPr>
              <a:t>(NICE TA385). Reassess after three months. If non-HDL-C remains &gt; 2.5mmol/L; consider </a:t>
            </a:r>
            <a:r>
              <a:rPr lang="en-US" sz="650" b="1" dirty="0">
                <a:solidFill>
                  <a:prstClr val="black"/>
                </a:solidFill>
                <a:latin typeface="Arial" panose="020B0604020202020204" pitchFamily="34" charset="0"/>
                <a:cs typeface="Arial" panose="020B0604020202020204" pitchFamily="34" charset="0"/>
              </a:rPr>
              <a:t>injectable therapies </a:t>
            </a:r>
            <a:r>
              <a:rPr lang="en-US" sz="650" dirty="0">
                <a:solidFill>
                  <a:prstClr val="black"/>
                </a:solidFill>
                <a:latin typeface="Arial" panose="020B0604020202020204" pitchFamily="34" charset="0"/>
                <a:cs typeface="Arial" panose="020B0604020202020204" pitchFamily="34" charset="0"/>
              </a:rPr>
              <a:t>arrange a fasting blood</a:t>
            </a:r>
          </a:p>
          <a:p>
            <a:pPr lvl="0">
              <a:defRPr/>
            </a:pPr>
            <a:r>
              <a:rPr lang="en-US" sz="650" dirty="0">
                <a:solidFill>
                  <a:prstClr val="black"/>
                </a:solidFill>
                <a:latin typeface="Arial" panose="020B0604020202020204" pitchFamily="34" charset="0"/>
                <a:cs typeface="Arial" panose="020B0604020202020204" pitchFamily="34" charset="0"/>
              </a:rPr>
              <a:t>test and assess eligibility</a:t>
            </a:r>
            <a:endPar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64" name="TextBox 63">
            <a:extLst>
              <a:ext uri="{FF2B5EF4-FFF2-40B4-BE49-F238E27FC236}">
                <a16:creationId xmlns:a16="http://schemas.microsoft.com/office/drawing/2014/main" id="{938062C6-0499-954C-A5F9-15FC543A12A1}"/>
              </a:ext>
            </a:extLst>
          </p:cNvPr>
          <p:cNvSpPr txBox="1"/>
          <p:nvPr/>
        </p:nvSpPr>
        <p:spPr>
          <a:xfrm>
            <a:off x="10849929" y="4884954"/>
            <a:ext cx="1175094" cy="1792798"/>
          </a:xfrm>
          <a:prstGeom prst="rect">
            <a:avLst/>
          </a:prstGeom>
          <a:solidFill>
            <a:schemeClr val="bg1">
              <a:lumMod val="95000"/>
            </a:schemeClr>
          </a:solidFill>
          <a:ln>
            <a:noFill/>
          </a:ln>
        </p:spPr>
        <p:txBody>
          <a:bodyPr wrap="square" rtlCol="0">
            <a:spAutoFit/>
          </a:bodyPr>
          <a:lstStyle/>
          <a:p>
            <a:pPr lvl="0">
              <a:defRPr/>
            </a:pPr>
            <a:r>
              <a:rPr lang="en-US" sz="650" b="1" dirty="0">
                <a:solidFill>
                  <a:prstClr val="black"/>
                </a:solidFill>
                <a:latin typeface="Arial" panose="020B0604020202020204" pitchFamily="34" charset="0"/>
                <a:cs typeface="Arial" panose="020B0604020202020204" pitchFamily="34" charset="0"/>
              </a:rPr>
              <a:t>Injectable therapies**</a:t>
            </a:r>
          </a:p>
          <a:p>
            <a:pPr lvl="0">
              <a:defRPr/>
            </a:pPr>
            <a:r>
              <a:rPr lang="en-US" sz="650" dirty="0">
                <a:solidFill>
                  <a:prstClr val="black"/>
                </a:solidFill>
                <a:latin typeface="Arial" panose="020B0604020202020204" pitchFamily="34" charset="0"/>
                <a:cs typeface="Arial" panose="020B0604020202020204" pitchFamily="34" charset="0"/>
              </a:rPr>
              <a:t>If non-HDL-C &gt; 2.5mmol/L;</a:t>
            </a:r>
          </a:p>
          <a:p>
            <a:pPr lvl="0">
              <a:defRPr/>
            </a:pPr>
            <a:r>
              <a:rPr lang="en-US" sz="650" dirty="0">
                <a:solidFill>
                  <a:prstClr val="black"/>
                </a:solidFill>
                <a:latin typeface="Arial" panose="020B0604020202020204" pitchFamily="34" charset="0"/>
                <a:cs typeface="Arial" panose="020B0604020202020204" pitchFamily="34" charset="0"/>
              </a:rPr>
              <a:t>Arrange fasting blood test to measure LDL-C to assess eligibility:</a:t>
            </a:r>
          </a:p>
          <a:p>
            <a:pPr lvl="0">
              <a:defRPr/>
            </a:pPr>
            <a:r>
              <a:rPr lang="en-US" sz="650" b="1" dirty="0">
                <a:solidFill>
                  <a:prstClr val="black"/>
                </a:solidFill>
                <a:latin typeface="Arial" panose="020B0604020202020204" pitchFamily="34" charset="0"/>
                <a:cs typeface="Arial" panose="020B0604020202020204" pitchFamily="34" charset="0"/>
              </a:rPr>
              <a:t>- </a:t>
            </a:r>
            <a:r>
              <a:rPr lang="en-US" sz="650" b="1" dirty="0" err="1">
                <a:solidFill>
                  <a:prstClr val="black"/>
                </a:solidFill>
                <a:latin typeface="Arial" panose="020B0604020202020204" pitchFamily="34" charset="0"/>
                <a:cs typeface="Arial" panose="020B0604020202020204" pitchFamily="34" charset="0"/>
              </a:rPr>
              <a:t>Inclisiran</a:t>
            </a:r>
            <a:r>
              <a:rPr lang="en-US" sz="650" b="1" dirty="0">
                <a:solidFill>
                  <a:prstClr val="black"/>
                </a:solidFill>
                <a:latin typeface="Arial" panose="020B0604020202020204" pitchFamily="34" charset="0"/>
                <a:cs typeface="Arial" panose="020B0604020202020204" pitchFamily="34" charset="0"/>
              </a:rPr>
              <a:t> - </a:t>
            </a:r>
            <a:r>
              <a:rPr lang="en-US" sz="650" dirty="0">
                <a:solidFill>
                  <a:prstClr val="black"/>
                </a:solidFill>
                <a:latin typeface="Arial" panose="020B0604020202020204" pitchFamily="34" charset="0"/>
                <a:cs typeface="Arial" panose="020B0604020202020204" pitchFamily="34" charset="0"/>
              </a:rPr>
              <a:t>if fasting LDL-C ≥ 2.6mmol/L despite maximum tolerated lipid lowering therapy (TA733)</a:t>
            </a:r>
          </a:p>
          <a:p>
            <a:pPr lvl="0">
              <a:defRPr/>
            </a:pPr>
            <a:r>
              <a:rPr lang="en-US" sz="650" dirty="0">
                <a:solidFill>
                  <a:prstClr val="black"/>
                </a:solidFill>
                <a:latin typeface="Arial" panose="020B0604020202020204" pitchFamily="34" charset="0"/>
                <a:cs typeface="Arial" panose="020B0604020202020204" pitchFamily="34" charset="0"/>
              </a:rPr>
              <a:t>OR</a:t>
            </a:r>
          </a:p>
          <a:p>
            <a:pPr lvl="0">
              <a:defRPr/>
            </a:pPr>
            <a:r>
              <a:rPr lang="en-US" sz="650" b="1" dirty="0">
                <a:solidFill>
                  <a:prstClr val="black"/>
                </a:solidFill>
                <a:latin typeface="Arial" panose="020B0604020202020204" pitchFamily="34" charset="0"/>
                <a:cs typeface="Arial" panose="020B0604020202020204" pitchFamily="34" charset="0"/>
              </a:rPr>
              <a:t>- PCSK9i </a:t>
            </a:r>
            <a:r>
              <a:rPr lang="en-US" sz="650" dirty="0">
                <a:solidFill>
                  <a:prstClr val="black"/>
                </a:solidFill>
                <a:latin typeface="Arial" panose="020B0604020202020204" pitchFamily="34" charset="0"/>
                <a:cs typeface="Arial" panose="020B0604020202020204" pitchFamily="34" charset="0"/>
              </a:rPr>
              <a:t>- see overleaf</a:t>
            </a:r>
          </a:p>
          <a:p>
            <a:pPr lvl="0">
              <a:defRPr/>
            </a:pPr>
            <a:r>
              <a:rPr lang="en-US" sz="650" dirty="0">
                <a:solidFill>
                  <a:prstClr val="black"/>
                </a:solidFill>
                <a:latin typeface="Arial" panose="020B0604020202020204" pitchFamily="34" charset="0"/>
                <a:cs typeface="Arial" panose="020B0604020202020204" pitchFamily="34" charset="0"/>
              </a:rPr>
              <a:t>for LDL-C thresholds.</a:t>
            </a:r>
          </a:p>
          <a:p>
            <a:pPr lvl="0">
              <a:defRPr/>
            </a:pPr>
            <a:r>
              <a:rPr lang="en-US" sz="650" dirty="0">
                <a:solidFill>
                  <a:prstClr val="black"/>
                </a:solidFill>
                <a:latin typeface="Arial" panose="020B0604020202020204" pitchFamily="34" charset="0"/>
                <a:cs typeface="Arial" panose="020B0604020202020204" pitchFamily="34" charset="0"/>
              </a:rPr>
              <a:t>(TA393/4) If eligibility criteria are not met, consider </a:t>
            </a:r>
            <a:r>
              <a:rPr lang="en-US" sz="650" b="1" dirty="0">
                <a:solidFill>
                  <a:prstClr val="black"/>
                </a:solidFill>
                <a:latin typeface="Arial" panose="020B0604020202020204" pitchFamily="34" charset="0"/>
                <a:cs typeface="Arial" panose="020B0604020202020204" pitchFamily="34" charset="0"/>
              </a:rPr>
              <a:t>ezetimibe</a:t>
            </a:r>
          </a:p>
          <a:p>
            <a:pPr lvl="0">
              <a:defRPr/>
            </a:pPr>
            <a:r>
              <a:rPr lang="en-US" sz="650" b="1" dirty="0">
                <a:solidFill>
                  <a:prstClr val="black"/>
                </a:solidFill>
                <a:latin typeface="Arial" panose="020B0604020202020204" pitchFamily="34" charset="0"/>
                <a:cs typeface="Arial" panose="020B0604020202020204" pitchFamily="34" charset="0"/>
              </a:rPr>
              <a:t>10mg daily</a:t>
            </a:r>
            <a:r>
              <a:rPr lang="en-US" sz="650" dirty="0">
                <a:solidFill>
                  <a:prstClr val="black"/>
                </a:solidFill>
                <a:latin typeface="Arial" panose="020B0604020202020204" pitchFamily="34" charset="0"/>
                <a:cs typeface="Arial" panose="020B0604020202020204" pitchFamily="34" charset="0"/>
              </a:rPr>
              <a:t> (if not</a:t>
            </a:r>
          </a:p>
          <a:p>
            <a:pPr lvl="0">
              <a:defRPr/>
            </a:pPr>
            <a:r>
              <a:rPr lang="en-US" sz="650" dirty="0">
                <a:solidFill>
                  <a:prstClr val="black"/>
                </a:solidFill>
                <a:latin typeface="Arial" panose="020B0604020202020204" pitchFamily="34" charset="0"/>
                <a:cs typeface="Arial" panose="020B0604020202020204" pitchFamily="34" charset="0"/>
              </a:rPr>
              <a:t>previously considered)</a:t>
            </a:r>
          </a:p>
        </p:txBody>
      </p:sp>
      <p:cxnSp>
        <p:nvCxnSpPr>
          <p:cNvPr id="67" name="Straight Arrow Connector 66">
            <a:extLst>
              <a:ext uri="{FF2B5EF4-FFF2-40B4-BE49-F238E27FC236}">
                <a16:creationId xmlns:a16="http://schemas.microsoft.com/office/drawing/2014/main" id="{288B28B7-5224-4041-A714-708D860756AB}"/>
              </a:ext>
            </a:extLst>
          </p:cNvPr>
          <p:cNvCxnSpPr>
            <a:cxnSpLocks/>
          </p:cNvCxnSpPr>
          <p:nvPr/>
        </p:nvCxnSpPr>
        <p:spPr>
          <a:xfrm>
            <a:off x="9443803" y="6602982"/>
            <a:ext cx="1406126" cy="0"/>
          </a:xfrm>
          <a:prstGeom prst="straightConnector1">
            <a:avLst/>
          </a:prstGeom>
          <a:ln w="38100" cap="flat">
            <a:solidFill>
              <a:srgbClr val="2359A5"/>
            </a:solidFill>
            <a:tailEnd type="triangle"/>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65E4C42F-6D2C-A24B-B530-29AE686E5A0B}"/>
              </a:ext>
            </a:extLst>
          </p:cNvPr>
          <p:cNvSpPr txBox="1"/>
          <p:nvPr/>
        </p:nvSpPr>
        <p:spPr>
          <a:xfrm>
            <a:off x="9466741" y="6059589"/>
            <a:ext cx="1400708" cy="492443"/>
          </a:xfrm>
          <a:prstGeom prst="rect">
            <a:avLst/>
          </a:prstGeom>
          <a:noFill/>
          <a:ln>
            <a:noFill/>
          </a:ln>
        </p:spPr>
        <p:txBody>
          <a:bodyPr wrap="square" rtlCol="0">
            <a:spAutoFit/>
          </a:bodyPr>
          <a:lstStyle/>
          <a:p>
            <a:pPr lvl="0">
              <a:defRPr/>
            </a:pPr>
            <a:r>
              <a:rPr lang="en-US" sz="650" dirty="0">
                <a:solidFill>
                  <a:prstClr val="black"/>
                </a:solidFill>
                <a:latin typeface="Arial" panose="020B0604020202020204" pitchFamily="34" charset="0"/>
                <a:cs typeface="Arial" panose="020B0604020202020204" pitchFamily="34" charset="0"/>
              </a:rPr>
              <a:t>* See overleaf for information to support shared decision making</a:t>
            </a:r>
          </a:p>
          <a:p>
            <a:pPr lvl="0">
              <a:defRPr/>
            </a:pPr>
            <a:r>
              <a:rPr lang="en-US" sz="650" dirty="0">
                <a:solidFill>
                  <a:prstClr val="black"/>
                </a:solidFill>
                <a:latin typeface="Arial" panose="020B0604020202020204" pitchFamily="34" charset="0"/>
                <a:cs typeface="Arial" panose="020B0604020202020204" pitchFamily="34" charset="0"/>
              </a:rPr>
              <a:t>** Inclisiran and PCSK9i should not be prescribed concurrently</a:t>
            </a:r>
            <a:endParaRPr kumimoji="0" lang="en-US"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cxnSp>
        <p:nvCxnSpPr>
          <p:cNvPr id="69" name="Straight Arrow Connector 68">
            <a:extLst>
              <a:ext uri="{FF2B5EF4-FFF2-40B4-BE49-F238E27FC236}">
                <a16:creationId xmlns:a16="http://schemas.microsoft.com/office/drawing/2014/main" id="{A4BA63F4-29BA-A249-88CD-696A208545F8}"/>
              </a:ext>
            </a:extLst>
          </p:cNvPr>
          <p:cNvCxnSpPr>
            <a:cxnSpLocks/>
          </p:cNvCxnSpPr>
          <p:nvPr/>
        </p:nvCxnSpPr>
        <p:spPr>
          <a:xfrm>
            <a:off x="9620507" y="4308304"/>
            <a:ext cx="5418" cy="146056"/>
          </a:xfrm>
          <a:prstGeom prst="straightConnector1">
            <a:avLst/>
          </a:prstGeom>
          <a:ln w="38100" cap="flat">
            <a:solidFill>
              <a:srgbClr val="2359A5"/>
            </a:solidFill>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FC756A82-10FC-B848-8A6B-C1D7AC44385F}"/>
              </a:ext>
            </a:extLst>
          </p:cNvPr>
          <p:cNvCxnSpPr>
            <a:cxnSpLocks/>
          </p:cNvCxnSpPr>
          <p:nvPr/>
        </p:nvCxnSpPr>
        <p:spPr>
          <a:xfrm>
            <a:off x="9620754" y="2954752"/>
            <a:ext cx="4925" cy="146056"/>
          </a:xfrm>
          <a:prstGeom prst="straightConnector1">
            <a:avLst/>
          </a:prstGeom>
          <a:ln w="38100" cap="flat">
            <a:solidFill>
              <a:srgbClr val="2359A5"/>
            </a:solidFill>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8F756D69-DE01-D34B-AD43-4BED20AEEE06}"/>
              </a:ext>
            </a:extLst>
          </p:cNvPr>
          <p:cNvCxnSpPr>
            <a:cxnSpLocks/>
          </p:cNvCxnSpPr>
          <p:nvPr/>
        </p:nvCxnSpPr>
        <p:spPr>
          <a:xfrm>
            <a:off x="8323211" y="4743074"/>
            <a:ext cx="5418" cy="146056"/>
          </a:xfrm>
          <a:prstGeom prst="straightConnector1">
            <a:avLst/>
          </a:prstGeom>
          <a:ln w="38100" cap="flat">
            <a:solidFill>
              <a:srgbClr val="2359A5"/>
            </a:solidFill>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F918E487-5D0E-9849-96FB-506957FD557F}"/>
              </a:ext>
            </a:extLst>
          </p:cNvPr>
          <p:cNvCxnSpPr>
            <a:cxnSpLocks/>
          </p:cNvCxnSpPr>
          <p:nvPr/>
        </p:nvCxnSpPr>
        <p:spPr>
          <a:xfrm>
            <a:off x="8323211" y="5275336"/>
            <a:ext cx="5418" cy="146056"/>
          </a:xfrm>
          <a:prstGeom prst="straightConnector1">
            <a:avLst/>
          </a:prstGeom>
          <a:ln w="38100" cap="flat">
            <a:solidFill>
              <a:srgbClr val="2359A5"/>
            </a:solidFill>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BAC79027-D73B-1A45-986E-352B8884A531}"/>
              </a:ext>
            </a:extLst>
          </p:cNvPr>
          <p:cNvCxnSpPr>
            <a:cxnSpLocks/>
          </p:cNvCxnSpPr>
          <p:nvPr/>
        </p:nvCxnSpPr>
        <p:spPr>
          <a:xfrm>
            <a:off x="8323211" y="6112399"/>
            <a:ext cx="5418" cy="146056"/>
          </a:xfrm>
          <a:prstGeom prst="straightConnector1">
            <a:avLst/>
          </a:prstGeom>
          <a:ln w="38100" cap="flat">
            <a:solidFill>
              <a:srgbClr val="2359A5"/>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1B35970A-E18A-6D40-B8E6-623BD18E0A9B}"/>
              </a:ext>
            </a:extLst>
          </p:cNvPr>
          <p:cNvCxnSpPr>
            <a:cxnSpLocks/>
          </p:cNvCxnSpPr>
          <p:nvPr/>
        </p:nvCxnSpPr>
        <p:spPr>
          <a:xfrm>
            <a:off x="10138739" y="4743074"/>
            <a:ext cx="5418" cy="146056"/>
          </a:xfrm>
          <a:prstGeom prst="straightConnector1">
            <a:avLst/>
          </a:prstGeom>
          <a:ln w="38100" cap="flat">
            <a:solidFill>
              <a:srgbClr val="2359A5"/>
            </a:solidFill>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9A3EF4B6-29C4-0740-BE1E-927B2C29ADFD}"/>
              </a:ext>
            </a:extLst>
          </p:cNvPr>
          <p:cNvCxnSpPr>
            <a:cxnSpLocks/>
          </p:cNvCxnSpPr>
          <p:nvPr/>
        </p:nvCxnSpPr>
        <p:spPr>
          <a:xfrm>
            <a:off x="11406039" y="4743074"/>
            <a:ext cx="5418" cy="146056"/>
          </a:xfrm>
          <a:prstGeom prst="straightConnector1">
            <a:avLst/>
          </a:prstGeom>
          <a:ln w="38100" cap="flat">
            <a:solidFill>
              <a:srgbClr val="2359A5"/>
            </a:solidFill>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6777F32D-16D8-A44C-A830-54E31236F2A1}"/>
              </a:ext>
            </a:extLst>
          </p:cNvPr>
          <p:cNvCxnSpPr>
            <a:cxnSpLocks/>
          </p:cNvCxnSpPr>
          <p:nvPr/>
        </p:nvCxnSpPr>
        <p:spPr>
          <a:xfrm flipV="1">
            <a:off x="10144157" y="5774329"/>
            <a:ext cx="0" cy="244334"/>
          </a:xfrm>
          <a:prstGeom prst="straightConnector1">
            <a:avLst/>
          </a:prstGeom>
          <a:ln w="38100" cap="flat">
            <a:solidFill>
              <a:srgbClr val="2359A5"/>
            </a:solidFill>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BF7F4B07-865F-5747-B657-221B5DB1FEC5}"/>
              </a:ext>
            </a:extLst>
          </p:cNvPr>
          <p:cNvCxnSpPr>
            <a:cxnSpLocks/>
          </p:cNvCxnSpPr>
          <p:nvPr/>
        </p:nvCxnSpPr>
        <p:spPr>
          <a:xfrm>
            <a:off x="10126637" y="6018663"/>
            <a:ext cx="723292" cy="0"/>
          </a:xfrm>
          <a:prstGeom prst="straightConnector1">
            <a:avLst/>
          </a:prstGeom>
          <a:ln w="38100" cap="flat">
            <a:solidFill>
              <a:srgbClr val="2359A5"/>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0973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E3EF0815-2468-4AF6-AD16-6C8C618254B4}"/>
              </a:ext>
            </a:extLst>
          </p:cNvPr>
          <p:cNvSpPr txBox="1"/>
          <p:nvPr/>
        </p:nvSpPr>
        <p:spPr>
          <a:xfrm>
            <a:off x="223859" y="365450"/>
            <a:ext cx="8134535" cy="523220"/>
          </a:xfrm>
          <a:prstGeom prst="rect">
            <a:avLst/>
          </a:prstGeom>
          <a:noFill/>
        </p:spPr>
        <p:txBody>
          <a:bodyPr wrap="none" rtlCol="0">
            <a:spAutoFit/>
          </a:bodyPr>
          <a:lstStyle/>
          <a:p>
            <a:r>
              <a:rPr lang="en-GB" sz="2800">
                <a:solidFill>
                  <a:srgbClr val="42B6E6"/>
                </a:solidFill>
                <a:latin typeface="+mj-lt"/>
              </a:rPr>
              <a:t>  Cholesterol – Secondary Prevention (pre-existing CVD)</a:t>
            </a:r>
            <a:endParaRPr lang="en-GB" sz="2800">
              <a:solidFill>
                <a:srgbClr val="42B6E6"/>
              </a:solidFill>
              <a:latin typeface="+mj-lt"/>
              <a:cs typeface="Calibri Light" panose="020F0302020204030204" pitchFamily="34" charset="0"/>
            </a:endParaRPr>
          </a:p>
        </p:txBody>
      </p:sp>
      <p:sp>
        <p:nvSpPr>
          <p:cNvPr id="30" name="Rectangle 29">
            <a:extLst>
              <a:ext uri="{FF2B5EF4-FFF2-40B4-BE49-F238E27FC236}">
                <a16:creationId xmlns:a16="http://schemas.microsoft.com/office/drawing/2014/main" id="{73934D28-EBB9-4759-A033-CC165B14C34C}"/>
              </a:ext>
            </a:extLst>
          </p:cNvPr>
          <p:cNvSpPr/>
          <p:nvPr/>
        </p:nvSpPr>
        <p:spPr>
          <a:xfrm>
            <a:off x="3302116" y="3167214"/>
            <a:ext cx="2560121" cy="915154"/>
          </a:xfrm>
          <a:prstGeom prst="rect">
            <a:avLst/>
          </a:prstGeom>
          <a:solidFill>
            <a:srgbClr val="FF0000">
              <a:alpha val="25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algn="ctr"/>
            <a:r>
              <a:rPr lang="en-GB" sz="1400" b="1">
                <a:solidFill>
                  <a:schemeClr val="tx1"/>
                </a:solidFill>
                <a:latin typeface="Calibri Light" panose="020F0302020204030204" pitchFamily="34" charset="0"/>
                <a:cs typeface="Calibri Light" panose="020F0302020204030204" pitchFamily="34" charset="0"/>
              </a:rPr>
              <a:t>Priority One</a:t>
            </a:r>
          </a:p>
          <a:p>
            <a:pPr algn="ctr"/>
            <a:r>
              <a:rPr lang="en-GB" sz="1400">
                <a:solidFill>
                  <a:schemeClr val="tx1"/>
                </a:solidFill>
                <a:latin typeface="Calibri Light" panose="020F0302020204030204" pitchFamily="34" charset="0"/>
                <a:cs typeface="Calibri Light" panose="020F0302020204030204" pitchFamily="34" charset="0"/>
              </a:rPr>
              <a:t>Not on statin therapy</a:t>
            </a:r>
          </a:p>
        </p:txBody>
      </p:sp>
      <p:sp>
        <p:nvSpPr>
          <p:cNvPr id="31" name="Rectangle 30">
            <a:extLst>
              <a:ext uri="{FF2B5EF4-FFF2-40B4-BE49-F238E27FC236}">
                <a16:creationId xmlns:a16="http://schemas.microsoft.com/office/drawing/2014/main" id="{7315D79E-6CC0-4294-AADB-401D28050D63}"/>
              </a:ext>
            </a:extLst>
          </p:cNvPr>
          <p:cNvSpPr/>
          <p:nvPr/>
        </p:nvSpPr>
        <p:spPr>
          <a:xfrm>
            <a:off x="5950649" y="3167213"/>
            <a:ext cx="1365940" cy="923855"/>
          </a:xfrm>
          <a:prstGeom prst="rect">
            <a:avLst/>
          </a:prstGeom>
          <a:solidFill>
            <a:srgbClr val="FFC000">
              <a:alpha val="25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algn="ctr"/>
            <a:r>
              <a:rPr lang="en-GB" sz="1400" b="1">
                <a:solidFill>
                  <a:schemeClr val="tx1"/>
                </a:solidFill>
                <a:latin typeface="Calibri Light" panose="020F0302020204030204" pitchFamily="34" charset="0"/>
                <a:cs typeface="Calibri Light" panose="020F0302020204030204" pitchFamily="34" charset="0"/>
              </a:rPr>
              <a:t>Priority Two (A)</a:t>
            </a:r>
          </a:p>
          <a:p>
            <a:pPr algn="ctr"/>
            <a:r>
              <a:rPr lang="en-GB" sz="1400">
                <a:solidFill>
                  <a:schemeClr val="tx1"/>
                </a:solidFill>
                <a:latin typeface="Calibri Light" panose="020F0302020204030204" pitchFamily="34" charset="0"/>
                <a:cs typeface="Calibri Light" panose="020F0302020204030204" pitchFamily="34" charset="0"/>
              </a:rPr>
              <a:t>On suboptimal intensity statin*</a:t>
            </a:r>
          </a:p>
        </p:txBody>
      </p:sp>
      <p:sp>
        <p:nvSpPr>
          <p:cNvPr id="32" name="Rectangle 31">
            <a:extLst>
              <a:ext uri="{FF2B5EF4-FFF2-40B4-BE49-F238E27FC236}">
                <a16:creationId xmlns:a16="http://schemas.microsoft.com/office/drawing/2014/main" id="{EFCA5934-A4D8-44F7-87EE-75EED32F618B}"/>
              </a:ext>
            </a:extLst>
          </p:cNvPr>
          <p:cNvSpPr/>
          <p:nvPr/>
        </p:nvSpPr>
        <p:spPr>
          <a:xfrm>
            <a:off x="8871531" y="3167213"/>
            <a:ext cx="2740569" cy="923855"/>
          </a:xfrm>
          <a:prstGeom prst="rect">
            <a:avLst/>
          </a:prstGeom>
          <a:solidFill>
            <a:srgbClr val="00B050">
              <a:alpha val="25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400" b="1" dirty="0">
                <a:solidFill>
                  <a:schemeClr val="tx1"/>
                </a:solidFill>
                <a:latin typeface="Calibri Light" panose="020F0302020204030204" pitchFamily="34" charset="0"/>
                <a:cs typeface="Calibri Light" panose="020F0302020204030204" pitchFamily="34" charset="0"/>
              </a:rPr>
              <a:t>Priority Three – routine follow up</a:t>
            </a:r>
            <a:endParaRPr lang="en-GB" sz="1400" dirty="0">
              <a:solidFill>
                <a:schemeClr val="tx1"/>
              </a:solidFill>
              <a:latin typeface="Calibri Light" panose="020F0302020204030204" pitchFamily="34" charset="0"/>
              <a:cs typeface="Calibri Light" panose="020F0302020204030204" pitchFamily="34" charset="0"/>
            </a:endParaRPr>
          </a:p>
          <a:p>
            <a:pPr algn="ctr"/>
            <a:r>
              <a:rPr lang="en-GB" sz="1400" dirty="0">
                <a:solidFill>
                  <a:schemeClr val="tx1"/>
                </a:solidFill>
                <a:latin typeface="Calibri Light" panose="020F0302020204030204" pitchFamily="34" charset="0"/>
                <a:cs typeface="Calibri Light" panose="020F0302020204030204" pitchFamily="34" charset="0"/>
              </a:rPr>
              <a:t>Sub-optimal non-HDL (&gt;2.5mmol/l) levels despite maximal statin therapy</a:t>
            </a:r>
          </a:p>
        </p:txBody>
      </p:sp>
      <p:sp>
        <p:nvSpPr>
          <p:cNvPr id="33" name="Rectangle 32">
            <a:extLst>
              <a:ext uri="{FF2B5EF4-FFF2-40B4-BE49-F238E27FC236}">
                <a16:creationId xmlns:a16="http://schemas.microsoft.com/office/drawing/2014/main" id="{325C2C22-CCBD-43DA-9076-4C0B949616B4}"/>
              </a:ext>
            </a:extLst>
          </p:cNvPr>
          <p:cNvSpPr/>
          <p:nvPr/>
        </p:nvSpPr>
        <p:spPr>
          <a:xfrm>
            <a:off x="3302116" y="1322196"/>
            <a:ext cx="8309984" cy="1548000"/>
          </a:xfrm>
          <a:prstGeom prst="rec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r>
              <a:rPr lang="en-GB" sz="1400" b="1" dirty="0">
                <a:solidFill>
                  <a:schemeClr val="tx1"/>
                </a:solidFill>
                <a:latin typeface="Calibri Light"/>
                <a:cs typeface="Calibri Light"/>
              </a:rPr>
              <a:t>Gather information e.g.     </a:t>
            </a:r>
            <a:r>
              <a:rPr lang="en-GB" sz="1400" dirty="0">
                <a:solidFill>
                  <a:schemeClr val="tx1"/>
                </a:solidFill>
                <a:latin typeface="Calibri Light"/>
                <a:cs typeface="Calibri Light"/>
              </a:rPr>
              <a:t>Up to date bloods, BP, weight, smoking status.</a:t>
            </a:r>
            <a:endParaRPr lang="en-US" dirty="0">
              <a:solidFill>
                <a:schemeClr val="tx1"/>
              </a:solidFill>
              <a:latin typeface="Calibri Light"/>
              <a:cs typeface="Calibri Light"/>
            </a:endParaRPr>
          </a:p>
          <a:p>
            <a:endParaRPr lang="en-GB" sz="1400" dirty="0">
              <a:solidFill>
                <a:schemeClr val="tx1"/>
              </a:solidFill>
              <a:latin typeface="Calibri Light" panose="020F0302020204030204" pitchFamily="34" charset="0"/>
              <a:cs typeface="Calibri Light" panose="020F0302020204030204" pitchFamily="34" charset="0"/>
            </a:endParaRPr>
          </a:p>
          <a:p>
            <a:r>
              <a:rPr lang="en-GB" sz="1400" b="1" dirty="0">
                <a:solidFill>
                  <a:schemeClr val="tx1"/>
                </a:solidFill>
                <a:latin typeface="Calibri Light"/>
                <a:cs typeface="Calibri Light"/>
              </a:rPr>
              <a:t>Self-management e.g. 	</a:t>
            </a:r>
            <a:r>
              <a:rPr lang="en-GB" sz="1400" dirty="0">
                <a:solidFill>
                  <a:schemeClr val="tx1"/>
                </a:solidFill>
                <a:latin typeface="Calibri Light"/>
                <a:cs typeface="Calibri Light"/>
              </a:rPr>
              <a:t>Education (cholesterol, CVD risk), BP monitors (what to buy, how to use), 			signpost to shared decision making resources.</a:t>
            </a:r>
          </a:p>
          <a:p>
            <a:endParaRPr lang="en-GB" sz="1400" dirty="0">
              <a:solidFill>
                <a:schemeClr val="tx1"/>
              </a:solidFill>
              <a:latin typeface="Calibri Light" panose="020F0302020204030204" pitchFamily="34" charset="0"/>
              <a:cs typeface="Calibri Light" panose="020F0302020204030204" pitchFamily="34" charset="0"/>
            </a:endParaRPr>
          </a:p>
          <a:p>
            <a:r>
              <a:rPr lang="en-GB" sz="1400" b="1" dirty="0">
                <a:solidFill>
                  <a:schemeClr val="tx1"/>
                </a:solidFill>
                <a:latin typeface="Calibri Light"/>
                <a:cs typeface="Calibri Light"/>
              </a:rPr>
              <a:t>Behaviour change e.g.	</a:t>
            </a:r>
            <a:r>
              <a:rPr lang="en-GB" sz="1400" dirty="0">
                <a:solidFill>
                  <a:schemeClr val="tx1"/>
                </a:solidFill>
                <a:latin typeface="Calibri Light"/>
                <a:cs typeface="Calibri Light"/>
              </a:rPr>
              <a:t>Brief interventions and signposting e.g. smoking, weight, diet, exercise, alcohol.</a:t>
            </a:r>
          </a:p>
        </p:txBody>
      </p:sp>
      <p:sp>
        <p:nvSpPr>
          <p:cNvPr id="34" name="TextBox 33">
            <a:extLst>
              <a:ext uri="{FF2B5EF4-FFF2-40B4-BE49-F238E27FC236}">
                <a16:creationId xmlns:a16="http://schemas.microsoft.com/office/drawing/2014/main" id="{F2184BD6-FE35-4CD0-BD20-D2D098DBC1E2}"/>
              </a:ext>
            </a:extLst>
          </p:cNvPr>
          <p:cNvSpPr txBox="1"/>
          <p:nvPr/>
        </p:nvSpPr>
        <p:spPr>
          <a:xfrm>
            <a:off x="3302116" y="4400013"/>
            <a:ext cx="8309984" cy="1594956"/>
          </a:xfrm>
          <a:prstGeom prst="rect">
            <a:avLst/>
          </a:prstGeom>
          <a:noFill/>
          <a:ln>
            <a:solidFill>
              <a:schemeClr val="tx1"/>
            </a:solidFill>
          </a:ln>
        </p:spPr>
        <p:txBody>
          <a:bodyPr wrap="square" lIns="91440" tIns="45720" rIns="91440" bIns="45720" rtlCol="0" anchor="t">
            <a:spAutoFit/>
          </a:bodyPr>
          <a:lstStyle/>
          <a:p>
            <a:r>
              <a:rPr lang="en-GB" sz="1400" b="1" dirty="0">
                <a:latin typeface="Calibri Light" panose="020F0302020204030204" pitchFamily="34" charset="0"/>
                <a:cs typeface="Calibri Light" panose="020F0302020204030204" pitchFamily="34" charset="0"/>
              </a:rPr>
              <a:t>Optimise lipid modification therapy and CVD risk reduction</a:t>
            </a:r>
          </a:p>
          <a:p>
            <a:pPr marL="342900" indent="-342900">
              <a:buFont typeface="+mj-lt"/>
              <a:buAutoNum type="arabicPeriod"/>
            </a:pPr>
            <a:r>
              <a:rPr lang="en-GB" sz="1400" dirty="0">
                <a:latin typeface="Calibri Light" panose="020F0302020204030204" pitchFamily="34" charset="0"/>
                <a:cs typeface="Calibri Light" panose="020F0302020204030204" pitchFamily="34" charset="0"/>
              </a:rPr>
              <a:t>Review CVD risk factors, lipid results and liver function tests.</a:t>
            </a:r>
          </a:p>
          <a:p>
            <a:pPr marL="342900" indent="-342900">
              <a:buFont typeface="+mj-lt"/>
              <a:buAutoNum type="arabicPeriod"/>
            </a:pPr>
            <a:r>
              <a:rPr lang="en-GB" sz="1400" dirty="0">
                <a:latin typeface="Calibri Light" panose="020F0302020204030204" pitchFamily="34" charset="0"/>
                <a:cs typeface="Calibri Light" panose="020F0302020204030204" pitchFamily="34" charset="0"/>
              </a:rPr>
              <a:t>Initiate or optimise statin to high intensity – e.g. atorvastatin 80mg.</a:t>
            </a:r>
          </a:p>
          <a:p>
            <a:pPr marL="342900" indent="-342900">
              <a:buFont typeface="+mj-lt"/>
              <a:buAutoNum type="arabicPeriod"/>
            </a:pPr>
            <a:r>
              <a:rPr lang="en-GB" sz="1400" dirty="0">
                <a:latin typeface="Calibri Light" panose="020F0302020204030204" pitchFamily="34" charset="0"/>
                <a:cs typeface="Calibri Light" panose="020F0302020204030204" pitchFamily="34" charset="0"/>
              </a:rPr>
              <a:t>Titrate therapy against reduction in </a:t>
            </a:r>
            <a:r>
              <a:rPr lang="en-GB" sz="1400" dirty="0" err="1">
                <a:latin typeface="Calibri Light" panose="020F0302020204030204" pitchFamily="34" charset="0"/>
                <a:cs typeface="Calibri Light" panose="020F0302020204030204" pitchFamily="34" charset="0"/>
              </a:rPr>
              <a:t>LDLc</a:t>
            </a:r>
            <a:r>
              <a:rPr lang="en-GB" sz="1400" dirty="0">
                <a:latin typeface="Calibri Light" panose="020F0302020204030204" pitchFamily="34" charset="0"/>
                <a:cs typeface="Calibri Light" panose="020F0302020204030204" pitchFamily="34" charset="0"/>
              </a:rPr>
              <a:t>/non-</a:t>
            </a:r>
            <a:r>
              <a:rPr lang="en-GB" sz="1400" dirty="0" err="1">
                <a:latin typeface="Calibri Light" panose="020F0302020204030204" pitchFamily="34" charset="0"/>
                <a:cs typeface="Calibri Light" panose="020F0302020204030204" pitchFamily="34" charset="0"/>
              </a:rPr>
              <a:t>HDLc</a:t>
            </a:r>
            <a:r>
              <a:rPr lang="en-GB" sz="1400" dirty="0">
                <a:latin typeface="Calibri Light" panose="020F0302020204030204" pitchFamily="34" charset="0"/>
                <a:cs typeface="Calibri Light" panose="020F0302020204030204" pitchFamily="34" charset="0"/>
              </a:rPr>
              <a:t> (statin&gt;ezetimibe&gt;PCSK9i)</a:t>
            </a:r>
            <a:r>
              <a:rPr lang="en-GB" sz="1400" dirty="0" err="1">
                <a:latin typeface="Calibri Light" panose="020F0302020204030204" pitchFamily="34" charset="0"/>
                <a:cs typeface="Calibri Light" panose="020F0302020204030204" pitchFamily="34" charset="0"/>
              </a:rPr>
              <a:t>mAB</a:t>
            </a:r>
            <a:r>
              <a:rPr lang="en-GB" sz="1400" dirty="0">
                <a:latin typeface="Calibri Light" panose="020F0302020204030204" pitchFamily="34" charset="0"/>
                <a:cs typeface="Calibri Light" panose="020F0302020204030204" pitchFamily="34" charset="0"/>
              </a:rPr>
              <a:t>)/inclisiran).</a:t>
            </a:r>
          </a:p>
          <a:p>
            <a:pPr marL="342900" indent="-342900">
              <a:buFont typeface="+mj-lt"/>
              <a:buAutoNum type="arabicPeriod"/>
            </a:pPr>
            <a:r>
              <a:rPr lang="en-GB" sz="1400" dirty="0">
                <a:latin typeface="Calibri Light" panose="020F0302020204030204" pitchFamily="34" charset="0"/>
                <a:cs typeface="Calibri Light" panose="020F0302020204030204" pitchFamily="34" charset="0"/>
              </a:rPr>
              <a:t>Optimise BP and other comorbidities.</a:t>
            </a:r>
          </a:p>
          <a:p>
            <a:pPr marL="342900" indent="-342900">
              <a:buFont typeface="+mj-lt"/>
              <a:buAutoNum type="arabicPeriod"/>
            </a:pPr>
            <a:r>
              <a:rPr lang="en-GB" sz="1400" dirty="0">
                <a:latin typeface="Calibri Light" panose="020F0302020204030204" pitchFamily="34" charset="0"/>
                <a:cs typeface="Calibri Light" panose="020F0302020204030204" pitchFamily="34" charset="0"/>
              </a:rPr>
              <a:t>Use intolerance pathway and shared decision-making tools to support adherence.</a:t>
            </a:r>
          </a:p>
          <a:p>
            <a:pPr marL="342900" indent="-342900">
              <a:buFont typeface="+mj-lt"/>
              <a:buAutoNum type="arabicPeriod"/>
            </a:pPr>
            <a:r>
              <a:rPr lang="en-GB" sz="1400" dirty="0">
                <a:latin typeface="Calibri Light" panose="020F0302020204030204" pitchFamily="34" charset="0"/>
                <a:cs typeface="Calibri Light" panose="020F0302020204030204" pitchFamily="34" charset="0"/>
              </a:rPr>
              <a:t>Arrange follow-up bloods and review if needed.</a:t>
            </a:r>
          </a:p>
        </p:txBody>
      </p:sp>
      <p:sp>
        <p:nvSpPr>
          <p:cNvPr id="35" name="Rectangle 34">
            <a:extLst>
              <a:ext uri="{FF2B5EF4-FFF2-40B4-BE49-F238E27FC236}">
                <a16:creationId xmlns:a16="http://schemas.microsoft.com/office/drawing/2014/main" id="{DA4A50F5-A4BE-457F-8B14-597DB58C3721}"/>
              </a:ext>
            </a:extLst>
          </p:cNvPr>
          <p:cNvSpPr/>
          <p:nvPr/>
        </p:nvSpPr>
        <p:spPr>
          <a:xfrm>
            <a:off x="492118" y="1285509"/>
            <a:ext cx="2560121" cy="154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2000" b="1" dirty="0">
                <a:solidFill>
                  <a:schemeClr val="bg1"/>
                </a:solidFill>
                <a:latin typeface="+mj-lt"/>
              </a:rPr>
              <a:t>Healthcare assistants/other appropriately trained staff</a:t>
            </a:r>
          </a:p>
        </p:txBody>
      </p:sp>
      <p:sp>
        <p:nvSpPr>
          <p:cNvPr id="36" name="Rectangle 35">
            <a:extLst>
              <a:ext uri="{FF2B5EF4-FFF2-40B4-BE49-F238E27FC236}">
                <a16:creationId xmlns:a16="http://schemas.microsoft.com/office/drawing/2014/main" id="{7F275AEE-E7B0-4D0B-85AB-883329E189CB}"/>
              </a:ext>
            </a:extLst>
          </p:cNvPr>
          <p:cNvSpPr/>
          <p:nvPr/>
        </p:nvSpPr>
        <p:spPr>
          <a:xfrm>
            <a:off x="482528" y="3167214"/>
            <a:ext cx="2560121" cy="91515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bg1"/>
                </a:solidFill>
                <a:latin typeface="+mj-lt"/>
              </a:rPr>
              <a:t>Stratification</a:t>
            </a:r>
          </a:p>
        </p:txBody>
      </p:sp>
      <p:sp>
        <p:nvSpPr>
          <p:cNvPr id="37" name="Rectangle 36">
            <a:extLst>
              <a:ext uri="{FF2B5EF4-FFF2-40B4-BE49-F238E27FC236}">
                <a16:creationId xmlns:a16="http://schemas.microsoft.com/office/drawing/2014/main" id="{D5AF79CF-0311-4069-8225-CDF21ABA1BAB}"/>
              </a:ext>
            </a:extLst>
          </p:cNvPr>
          <p:cNvSpPr/>
          <p:nvPr/>
        </p:nvSpPr>
        <p:spPr>
          <a:xfrm>
            <a:off x="482528" y="4400013"/>
            <a:ext cx="2560121" cy="1594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2000" b="1">
                <a:solidFill>
                  <a:schemeClr val="bg1"/>
                </a:solidFill>
                <a:latin typeface="+mj-lt"/>
              </a:rPr>
              <a:t>Prescribing</a:t>
            </a:r>
            <a:r>
              <a:rPr lang="en-GB" sz="1600" b="1">
                <a:solidFill>
                  <a:schemeClr val="bg1"/>
                </a:solidFill>
                <a:latin typeface="+mj-lt"/>
              </a:rPr>
              <a:t> </a:t>
            </a:r>
            <a:r>
              <a:rPr lang="en-GB" sz="2000" b="1">
                <a:solidFill>
                  <a:schemeClr val="bg1"/>
                </a:solidFill>
                <a:latin typeface="+mj-lt"/>
              </a:rPr>
              <a:t>clinician</a:t>
            </a:r>
          </a:p>
        </p:txBody>
      </p:sp>
      <p:sp>
        <p:nvSpPr>
          <p:cNvPr id="38" name="Arrow: Right 37">
            <a:extLst>
              <a:ext uri="{FF2B5EF4-FFF2-40B4-BE49-F238E27FC236}">
                <a16:creationId xmlns:a16="http://schemas.microsoft.com/office/drawing/2014/main" id="{E474D15F-6394-469E-A227-D9AAB980050F}"/>
              </a:ext>
            </a:extLst>
          </p:cNvPr>
          <p:cNvSpPr/>
          <p:nvPr/>
        </p:nvSpPr>
        <p:spPr>
          <a:xfrm rot="16200000" flipH="1">
            <a:off x="1587903" y="4067190"/>
            <a:ext cx="321046" cy="360000"/>
          </a:xfrm>
          <a:prstGeom prst="rightArrow">
            <a:avLst>
              <a:gd name="adj1" fmla="val 50000"/>
              <a:gd name="adj2" fmla="val 55961"/>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a:solidFill>
                <a:schemeClr val="bg1"/>
              </a:solidFill>
            </a:endParaRPr>
          </a:p>
        </p:txBody>
      </p:sp>
      <p:sp>
        <p:nvSpPr>
          <p:cNvPr id="39" name="Arrow: Right 38">
            <a:extLst>
              <a:ext uri="{FF2B5EF4-FFF2-40B4-BE49-F238E27FC236}">
                <a16:creationId xmlns:a16="http://schemas.microsoft.com/office/drawing/2014/main" id="{343AD5E4-8FC6-4F4C-BDC7-6157E3FD5D0F}"/>
              </a:ext>
            </a:extLst>
          </p:cNvPr>
          <p:cNvSpPr/>
          <p:nvPr/>
        </p:nvSpPr>
        <p:spPr>
          <a:xfrm rot="5400000" flipH="1">
            <a:off x="1596672" y="2807135"/>
            <a:ext cx="331832" cy="388324"/>
          </a:xfrm>
          <a:prstGeom prst="rightArrow">
            <a:avLst>
              <a:gd name="adj1" fmla="val 50000"/>
              <a:gd name="adj2" fmla="val 55961"/>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a:solidFill>
                <a:schemeClr val="bg1"/>
              </a:solidFill>
            </a:endParaRPr>
          </a:p>
        </p:txBody>
      </p:sp>
      <p:sp>
        <p:nvSpPr>
          <p:cNvPr id="40" name="Rectangle 39">
            <a:extLst>
              <a:ext uri="{FF2B5EF4-FFF2-40B4-BE49-F238E27FC236}">
                <a16:creationId xmlns:a16="http://schemas.microsoft.com/office/drawing/2014/main" id="{5490FEFE-F8E3-488E-93B7-8CF5C1759A0C}"/>
              </a:ext>
            </a:extLst>
          </p:cNvPr>
          <p:cNvSpPr/>
          <p:nvPr/>
        </p:nvSpPr>
        <p:spPr>
          <a:xfrm>
            <a:off x="7414858" y="3167212"/>
            <a:ext cx="1365940" cy="923855"/>
          </a:xfrm>
          <a:prstGeom prst="rect">
            <a:avLst/>
          </a:prstGeom>
          <a:solidFill>
            <a:srgbClr val="FFC000">
              <a:alpha val="25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algn="ctr"/>
            <a:r>
              <a:rPr lang="en-GB" sz="1400" b="1">
                <a:solidFill>
                  <a:schemeClr val="tx1"/>
                </a:solidFill>
                <a:latin typeface="Calibri Light" panose="020F0302020204030204" pitchFamily="34" charset="0"/>
                <a:cs typeface="Calibri Light" panose="020F0302020204030204" pitchFamily="34" charset="0"/>
              </a:rPr>
              <a:t>Priority Two (B)</a:t>
            </a:r>
          </a:p>
          <a:p>
            <a:pPr algn="ctr"/>
            <a:r>
              <a:rPr lang="en-GB" sz="1400">
                <a:solidFill>
                  <a:schemeClr val="tx1"/>
                </a:solidFill>
                <a:latin typeface="Calibri Light" panose="020F0302020204030204" pitchFamily="34" charset="0"/>
                <a:cs typeface="Calibri Light" panose="020F0302020204030204" pitchFamily="34" charset="0"/>
              </a:rPr>
              <a:t>On suboptimal statin dose**</a:t>
            </a:r>
          </a:p>
        </p:txBody>
      </p:sp>
      <p:sp>
        <p:nvSpPr>
          <p:cNvPr id="41" name="TextBox 40">
            <a:extLst>
              <a:ext uri="{FF2B5EF4-FFF2-40B4-BE49-F238E27FC236}">
                <a16:creationId xmlns:a16="http://schemas.microsoft.com/office/drawing/2014/main" id="{E4D684C4-3AA3-4142-A11F-C02B4AF074E3}"/>
              </a:ext>
            </a:extLst>
          </p:cNvPr>
          <p:cNvSpPr txBox="1"/>
          <p:nvPr/>
        </p:nvSpPr>
        <p:spPr>
          <a:xfrm>
            <a:off x="515698" y="6094609"/>
            <a:ext cx="1759059" cy="400110"/>
          </a:xfrm>
          <a:prstGeom prst="rect">
            <a:avLst/>
          </a:prstGeom>
          <a:noFill/>
          <a:ln>
            <a:solidFill>
              <a:schemeClr val="tx1"/>
            </a:solidFill>
          </a:ln>
        </p:spPr>
        <p:txBody>
          <a:bodyPr wrap="square" lIns="91440" tIns="45720" rIns="91440" bIns="45720" rtlCol="0" anchor="t">
            <a:spAutoFit/>
          </a:bodyPr>
          <a:lstStyle/>
          <a:p>
            <a:r>
              <a:rPr lang="en-GB" sz="1000">
                <a:latin typeface="Calibri Light" panose="020F0302020204030204" pitchFamily="34" charset="0"/>
                <a:cs typeface="Calibri Light" panose="020F0302020204030204" pitchFamily="34" charset="0"/>
              </a:rPr>
              <a:t>* </a:t>
            </a:r>
            <a:r>
              <a:rPr lang="en-GB" sz="1000" err="1">
                <a:latin typeface="Calibri Light" panose="020F0302020204030204" pitchFamily="34" charset="0"/>
                <a:cs typeface="Calibri Light" panose="020F0302020204030204" pitchFamily="34" charset="0"/>
              </a:rPr>
              <a:t>E.g</a:t>
            </a:r>
            <a:r>
              <a:rPr lang="en-GB" sz="1000">
                <a:latin typeface="Calibri Light" panose="020F0302020204030204" pitchFamily="34" charset="0"/>
                <a:cs typeface="Calibri Light" panose="020F0302020204030204" pitchFamily="34" charset="0"/>
              </a:rPr>
              <a:t> simvastatin </a:t>
            </a:r>
          </a:p>
          <a:p>
            <a:r>
              <a:rPr lang="en-GB" sz="1000">
                <a:latin typeface="Calibri Light" panose="020F0302020204030204" pitchFamily="34" charset="0"/>
                <a:cs typeface="Calibri Light" panose="020F0302020204030204" pitchFamily="34" charset="0"/>
              </a:rPr>
              <a:t>** </a:t>
            </a:r>
            <a:r>
              <a:rPr lang="en-GB" sz="1000" err="1">
                <a:latin typeface="Calibri Light" panose="020F0302020204030204" pitchFamily="34" charset="0"/>
                <a:cs typeface="Calibri Light" panose="020F0302020204030204" pitchFamily="34" charset="0"/>
              </a:rPr>
              <a:t>E.g</a:t>
            </a:r>
            <a:r>
              <a:rPr lang="en-GB" sz="1000">
                <a:latin typeface="Calibri Light" panose="020F0302020204030204" pitchFamily="34" charset="0"/>
                <a:cs typeface="Calibri Light" panose="020F0302020204030204" pitchFamily="34" charset="0"/>
              </a:rPr>
              <a:t> atorvastatin 40mg </a:t>
            </a:r>
          </a:p>
        </p:txBody>
      </p:sp>
    </p:spTree>
    <p:extLst>
      <p:ext uri="{BB962C8B-B14F-4D97-AF65-F5344CB8AC3E}">
        <p14:creationId xmlns:p14="http://schemas.microsoft.com/office/powerpoint/2010/main" val="1758839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ED4E6F4-C9C4-4AEB-BE18-31909E3FC279}"/>
              </a:ext>
            </a:extLst>
          </p:cNvPr>
          <p:cNvSpPr>
            <a:spLocks noGrp="1"/>
          </p:cNvSpPr>
          <p:nvPr>
            <p:ph type="title"/>
          </p:nvPr>
        </p:nvSpPr>
        <p:spPr>
          <a:xfrm>
            <a:off x="393540" y="367575"/>
            <a:ext cx="10515600" cy="1325563"/>
          </a:xfrm>
        </p:spPr>
        <p:txBody>
          <a:bodyPr>
            <a:normAutofit/>
          </a:bodyPr>
          <a:lstStyle/>
          <a:p>
            <a:r>
              <a:rPr lang="en-GB" sz="4000" b="1" dirty="0"/>
              <a:t>SEL CCG –where are we now?</a:t>
            </a:r>
            <a:br>
              <a:rPr lang="en-GB" sz="4000" b="1" dirty="0"/>
            </a:br>
            <a:endParaRPr lang="en-GB" sz="4000" b="1" dirty="0"/>
          </a:p>
        </p:txBody>
      </p:sp>
      <p:sp>
        <p:nvSpPr>
          <p:cNvPr id="9" name="TextBox 8">
            <a:extLst>
              <a:ext uri="{FF2B5EF4-FFF2-40B4-BE49-F238E27FC236}">
                <a16:creationId xmlns:a16="http://schemas.microsoft.com/office/drawing/2014/main" id="{0023C99C-FDC7-494D-906D-FDCB15151408}"/>
              </a:ext>
            </a:extLst>
          </p:cNvPr>
          <p:cNvSpPr txBox="1"/>
          <p:nvPr/>
        </p:nvSpPr>
        <p:spPr>
          <a:xfrm>
            <a:off x="393540" y="1261189"/>
            <a:ext cx="3292997" cy="461665"/>
          </a:xfrm>
          <a:prstGeom prst="rect">
            <a:avLst/>
          </a:prstGeom>
          <a:noFill/>
        </p:spPr>
        <p:txBody>
          <a:bodyPr wrap="square" rtlCol="0">
            <a:spAutoFit/>
          </a:bodyPr>
          <a:lstStyle/>
          <a:p>
            <a:r>
              <a:rPr lang="en-GB" sz="2400" b="1" dirty="0"/>
              <a:t>Secondary Prevention</a:t>
            </a:r>
          </a:p>
        </p:txBody>
      </p:sp>
      <p:sp>
        <p:nvSpPr>
          <p:cNvPr id="3" name="Content Placeholder 2">
            <a:extLst>
              <a:ext uri="{FF2B5EF4-FFF2-40B4-BE49-F238E27FC236}">
                <a16:creationId xmlns:a16="http://schemas.microsoft.com/office/drawing/2014/main" id="{80D7C1D0-70CC-4277-822C-40399CB1CD57}"/>
              </a:ext>
            </a:extLst>
          </p:cNvPr>
          <p:cNvSpPr>
            <a:spLocks noGrp="1"/>
          </p:cNvSpPr>
          <p:nvPr>
            <p:ph idx="1"/>
          </p:nvPr>
        </p:nvSpPr>
        <p:spPr>
          <a:xfrm>
            <a:off x="557561" y="3894640"/>
            <a:ext cx="11095463" cy="2706881"/>
          </a:xfrm>
        </p:spPr>
        <p:txBody>
          <a:bodyPr>
            <a:normAutofit fontScale="85000" lnSpcReduction="20000"/>
          </a:bodyPr>
          <a:lstStyle/>
          <a:p>
            <a:pPr marL="0" indent="0">
              <a:buNone/>
            </a:pPr>
            <a:r>
              <a:rPr lang="en-GB" b="1" dirty="0"/>
              <a:t>Lipid management for secondary prevention gives the greatest return on investment</a:t>
            </a:r>
          </a:p>
          <a:p>
            <a:r>
              <a:rPr lang="en-GB" sz="2400" dirty="0"/>
              <a:t>4 boroughs have been running meds opt schemes focusing on statin uptake in CVD  (priority group 1)</a:t>
            </a:r>
          </a:p>
          <a:p>
            <a:r>
              <a:rPr lang="en-GB" sz="2400" dirty="0"/>
              <a:t>Proportion of patients on low and moderate statins vs statins</a:t>
            </a:r>
          </a:p>
          <a:p>
            <a:r>
              <a:rPr lang="en-GB" sz="2400" dirty="0"/>
              <a:t>Proportion of patients ‘not at target’ </a:t>
            </a:r>
          </a:p>
          <a:p>
            <a:pPr marL="0" indent="0">
              <a:buNone/>
            </a:pPr>
            <a:endParaRPr lang="en-GB" sz="1100" dirty="0"/>
          </a:p>
          <a:p>
            <a:r>
              <a:rPr lang="en-GB" sz="2400" dirty="0"/>
              <a:t>Addressing statin intolerance and statin hesitancy</a:t>
            </a:r>
          </a:p>
          <a:p>
            <a:r>
              <a:rPr lang="en-GB" sz="2400" dirty="0"/>
              <a:t>Optimising lipid lowering therapies beyond statins – ezetimibe, PCSK9i and inclisiran </a:t>
            </a:r>
          </a:p>
          <a:p>
            <a:r>
              <a:rPr lang="en-GB" sz="2400" dirty="0"/>
              <a:t>Long term adherence support</a:t>
            </a:r>
          </a:p>
        </p:txBody>
      </p:sp>
      <p:pic>
        <p:nvPicPr>
          <p:cNvPr id="10" name="Picture 2" descr="Q:\CCG Comms and Engagement\Branding\SEL CCG brand\Office Use\NHS SEL_CCG_RGB_Right Aligned.jpg">
            <a:extLst>
              <a:ext uri="{FF2B5EF4-FFF2-40B4-BE49-F238E27FC236}">
                <a16:creationId xmlns:a16="http://schemas.microsoft.com/office/drawing/2014/main" id="{433293AB-010C-479B-AAB0-6406517C256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11834" y="396493"/>
            <a:ext cx="1997923" cy="77007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e 7">
            <a:extLst>
              <a:ext uri="{FF2B5EF4-FFF2-40B4-BE49-F238E27FC236}">
                <a16:creationId xmlns:a16="http://schemas.microsoft.com/office/drawing/2014/main" id="{62208EE7-D003-4C45-9E32-2CC49E268040}"/>
              </a:ext>
            </a:extLst>
          </p:cNvPr>
          <p:cNvGraphicFramePr>
            <a:graphicFrameLocks noGrp="1"/>
          </p:cNvGraphicFramePr>
          <p:nvPr>
            <p:extLst>
              <p:ext uri="{D42A27DB-BD31-4B8C-83A1-F6EECF244321}">
                <p14:modId xmlns:p14="http://schemas.microsoft.com/office/powerpoint/2010/main" val="1754632518"/>
              </p:ext>
            </p:extLst>
          </p:nvPr>
        </p:nvGraphicFramePr>
        <p:xfrm>
          <a:off x="548268" y="1851931"/>
          <a:ext cx="11095463" cy="1854200"/>
        </p:xfrm>
        <a:graphic>
          <a:graphicData uri="http://schemas.openxmlformats.org/drawingml/2006/table">
            <a:tbl>
              <a:tblPr firstRow="1" bandRow="1">
                <a:tableStyleId>{5C22544A-7EE6-4342-B048-85BDC9FD1C3A}</a:tableStyleId>
              </a:tblPr>
              <a:tblGrid>
                <a:gridCol w="3033324">
                  <a:extLst>
                    <a:ext uri="{9D8B030D-6E8A-4147-A177-3AD203B41FA5}">
                      <a16:colId xmlns:a16="http://schemas.microsoft.com/office/drawing/2014/main" val="2343812319"/>
                    </a:ext>
                  </a:extLst>
                </a:gridCol>
                <a:gridCol w="3989789">
                  <a:extLst>
                    <a:ext uri="{9D8B030D-6E8A-4147-A177-3AD203B41FA5}">
                      <a16:colId xmlns:a16="http://schemas.microsoft.com/office/drawing/2014/main" val="822033043"/>
                    </a:ext>
                  </a:extLst>
                </a:gridCol>
                <a:gridCol w="4072350">
                  <a:extLst>
                    <a:ext uri="{9D8B030D-6E8A-4147-A177-3AD203B41FA5}">
                      <a16:colId xmlns:a16="http://schemas.microsoft.com/office/drawing/2014/main" val="1649867593"/>
                    </a:ext>
                  </a:extLst>
                </a:gridCol>
              </a:tblGrid>
              <a:tr h="370840">
                <a:tc>
                  <a:txBody>
                    <a:bodyPr/>
                    <a:lstStyle/>
                    <a:p>
                      <a:r>
                        <a:rPr lang="en-GB" dirty="0"/>
                        <a:t>Secondary Prevention </a:t>
                      </a:r>
                    </a:p>
                  </a:txBody>
                  <a:tcPr/>
                </a:tc>
                <a:tc>
                  <a:txBody>
                    <a:bodyPr/>
                    <a:lstStyle/>
                    <a:p>
                      <a:r>
                        <a:rPr lang="en-GB" dirty="0"/>
                        <a:t>Definition </a:t>
                      </a:r>
                    </a:p>
                  </a:txBody>
                  <a:tcPr/>
                </a:tc>
                <a:tc>
                  <a:txBody>
                    <a:bodyPr/>
                    <a:lstStyle/>
                    <a:p>
                      <a:r>
                        <a:rPr lang="en-GB" dirty="0"/>
                        <a:t>Estimated Proportion of SEL patients </a:t>
                      </a:r>
                    </a:p>
                  </a:txBody>
                  <a:tcPr/>
                </a:tc>
                <a:extLst>
                  <a:ext uri="{0D108BD9-81ED-4DB2-BD59-A6C34878D82A}">
                    <a16:rowId xmlns:a16="http://schemas.microsoft.com/office/drawing/2014/main" val="1600232218"/>
                  </a:ext>
                </a:extLst>
              </a:tr>
              <a:tr h="370840">
                <a:tc>
                  <a:txBody>
                    <a:bodyPr/>
                    <a:lstStyle/>
                    <a:p>
                      <a:r>
                        <a:rPr lang="en-GB" dirty="0"/>
                        <a:t>Priority One</a:t>
                      </a:r>
                    </a:p>
                  </a:txBody>
                  <a:tcPr/>
                </a:tc>
                <a:tc>
                  <a:txBody>
                    <a:bodyPr/>
                    <a:lstStyle/>
                    <a:p>
                      <a:r>
                        <a:rPr lang="en-GB" dirty="0"/>
                        <a:t>CVD not on statin </a:t>
                      </a:r>
                    </a:p>
                  </a:txBody>
                  <a:tcPr/>
                </a:tc>
                <a:tc>
                  <a:txBody>
                    <a:bodyPr/>
                    <a:lstStyle/>
                    <a:p>
                      <a:pPr algn="ctr"/>
                      <a:r>
                        <a:rPr lang="en-GB" dirty="0"/>
                        <a:t>26%</a:t>
                      </a:r>
                    </a:p>
                  </a:txBody>
                  <a:tcPr/>
                </a:tc>
                <a:extLst>
                  <a:ext uri="{0D108BD9-81ED-4DB2-BD59-A6C34878D82A}">
                    <a16:rowId xmlns:a16="http://schemas.microsoft.com/office/drawing/2014/main" val="3114246327"/>
                  </a:ext>
                </a:extLst>
              </a:tr>
              <a:tr h="370840">
                <a:tc>
                  <a:txBody>
                    <a:bodyPr/>
                    <a:lstStyle/>
                    <a:p>
                      <a:r>
                        <a:rPr lang="en-GB" dirty="0"/>
                        <a:t>Priority Two</a:t>
                      </a:r>
                    </a:p>
                  </a:txBody>
                  <a:tcPr/>
                </a:tc>
                <a:tc>
                  <a:txBody>
                    <a:bodyPr/>
                    <a:lstStyle/>
                    <a:p>
                      <a:r>
                        <a:rPr lang="en-GB" dirty="0"/>
                        <a:t>CVD on sub optimal intensity statin</a:t>
                      </a:r>
                    </a:p>
                  </a:txBody>
                  <a:tcPr/>
                </a:tc>
                <a:tc>
                  <a:txBody>
                    <a:bodyPr/>
                    <a:lstStyle/>
                    <a:p>
                      <a:pPr algn="ctr"/>
                      <a:r>
                        <a:rPr lang="en-GB" dirty="0"/>
                        <a:t>15%</a:t>
                      </a:r>
                    </a:p>
                  </a:txBody>
                  <a:tcPr/>
                </a:tc>
                <a:extLst>
                  <a:ext uri="{0D108BD9-81ED-4DB2-BD59-A6C34878D82A}">
                    <a16:rowId xmlns:a16="http://schemas.microsoft.com/office/drawing/2014/main" val="4054496658"/>
                  </a:ext>
                </a:extLst>
              </a:tr>
              <a:tr h="370840">
                <a:tc>
                  <a:txBody>
                    <a:bodyPr/>
                    <a:lstStyle/>
                    <a:p>
                      <a:r>
                        <a:rPr lang="en-GB" dirty="0"/>
                        <a:t>Priority Three</a:t>
                      </a:r>
                    </a:p>
                  </a:txBody>
                  <a:tcPr/>
                </a:tc>
                <a:tc>
                  <a:txBody>
                    <a:bodyPr/>
                    <a:lstStyle/>
                    <a:p>
                      <a:r>
                        <a:rPr lang="en-GB" dirty="0"/>
                        <a:t>CVD on sub optimal dose of statin </a:t>
                      </a:r>
                    </a:p>
                  </a:txBody>
                  <a:tcPr/>
                </a:tc>
                <a:tc>
                  <a:txBody>
                    <a:bodyPr/>
                    <a:lstStyle/>
                    <a:p>
                      <a:pPr algn="ctr"/>
                      <a:r>
                        <a:rPr lang="en-GB" dirty="0"/>
                        <a:t>42%</a:t>
                      </a:r>
                    </a:p>
                  </a:txBody>
                  <a:tcPr/>
                </a:tc>
                <a:extLst>
                  <a:ext uri="{0D108BD9-81ED-4DB2-BD59-A6C34878D82A}">
                    <a16:rowId xmlns:a16="http://schemas.microsoft.com/office/drawing/2014/main" val="1738181843"/>
                  </a:ext>
                </a:extLst>
              </a:tr>
              <a:tr h="370840">
                <a:tc>
                  <a:txBody>
                    <a:bodyPr/>
                    <a:lstStyle/>
                    <a:p>
                      <a:r>
                        <a:rPr lang="en-GB" dirty="0"/>
                        <a:t>Priority Four </a:t>
                      </a:r>
                    </a:p>
                  </a:txBody>
                  <a:tcPr/>
                </a:tc>
                <a:tc>
                  <a:txBody>
                    <a:bodyPr/>
                    <a:lstStyle/>
                    <a:p>
                      <a:r>
                        <a:rPr lang="en-GB" dirty="0"/>
                        <a:t>CVD with non-HDL </a:t>
                      </a:r>
                      <a:r>
                        <a:rPr lang="en-GB" dirty="0" err="1"/>
                        <a:t>chol</a:t>
                      </a:r>
                      <a:r>
                        <a:rPr lang="en-GB" dirty="0"/>
                        <a:t>&gt;2.5mmol/L</a:t>
                      </a:r>
                    </a:p>
                  </a:txBody>
                  <a:tcPr/>
                </a:tc>
                <a:tc>
                  <a:txBody>
                    <a:bodyPr/>
                    <a:lstStyle/>
                    <a:p>
                      <a:pPr algn="ctr"/>
                      <a:r>
                        <a:rPr lang="en-GB" dirty="0"/>
                        <a:t>7%</a:t>
                      </a:r>
                    </a:p>
                  </a:txBody>
                  <a:tcPr/>
                </a:tc>
                <a:extLst>
                  <a:ext uri="{0D108BD9-81ED-4DB2-BD59-A6C34878D82A}">
                    <a16:rowId xmlns:a16="http://schemas.microsoft.com/office/drawing/2014/main" val="3463275740"/>
                  </a:ext>
                </a:extLst>
              </a:tr>
            </a:tbl>
          </a:graphicData>
        </a:graphic>
      </p:graphicFrame>
      <p:sp>
        <p:nvSpPr>
          <p:cNvPr id="8" name="Oval 7">
            <a:extLst>
              <a:ext uri="{FF2B5EF4-FFF2-40B4-BE49-F238E27FC236}">
                <a16:creationId xmlns:a16="http://schemas.microsoft.com/office/drawing/2014/main" id="{CEA995C2-429F-4DED-ADA8-214DB564AE8F}"/>
              </a:ext>
            </a:extLst>
          </p:cNvPr>
          <p:cNvSpPr/>
          <p:nvPr/>
        </p:nvSpPr>
        <p:spPr>
          <a:xfrm>
            <a:off x="9105901" y="1722854"/>
            <a:ext cx="1066800" cy="2410996"/>
          </a:xfrm>
          <a:prstGeom prst="ellipse">
            <a:avLst/>
          </a:prstGeom>
          <a:noFill/>
          <a:ln w="476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06095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A512A-D4A4-442B-B52B-26A4E76FC124}"/>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BBAF8173-1962-458F-9E4E-FE242EA8C6B7}"/>
              </a:ext>
            </a:extLst>
          </p:cNvPr>
          <p:cNvSpPr>
            <a:spLocks noGrp="1"/>
          </p:cNvSpPr>
          <p:nvPr>
            <p:ph idx="1"/>
          </p:nvPr>
        </p:nvSpPr>
        <p:spPr/>
        <p:txBody>
          <a:bodyPr/>
          <a:lstStyle/>
          <a:p>
            <a:endParaRPr lang="en-GB"/>
          </a:p>
        </p:txBody>
      </p:sp>
      <p:pic>
        <p:nvPicPr>
          <p:cNvPr id="5" name="Picture 4">
            <a:extLst>
              <a:ext uri="{FF2B5EF4-FFF2-40B4-BE49-F238E27FC236}">
                <a16:creationId xmlns:a16="http://schemas.microsoft.com/office/drawing/2014/main" id="{65C0C4E7-657C-44EB-81C9-056474CCD640}"/>
              </a:ext>
            </a:extLst>
          </p:cNvPr>
          <p:cNvPicPr>
            <a:picLocks noChangeAspect="1"/>
          </p:cNvPicPr>
          <p:nvPr/>
        </p:nvPicPr>
        <p:blipFill>
          <a:blip r:embed="rId2"/>
          <a:stretch>
            <a:fillRect/>
          </a:stretch>
        </p:blipFill>
        <p:spPr>
          <a:xfrm>
            <a:off x="276225" y="221533"/>
            <a:ext cx="11153775" cy="6270357"/>
          </a:xfrm>
          <a:prstGeom prst="rect">
            <a:avLst/>
          </a:prstGeom>
        </p:spPr>
      </p:pic>
      <p:sp>
        <p:nvSpPr>
          <p:cNvPr id="7" name="TextBox 6">
            <a:extLst>
              <a:ext uri="{FF2B5EF4-FFF2-40B4-BE49-F238E27FC236}">
                <a16:creationId xmlns:a16="http://schemas.microsoft.com/office/drawing/2014/main" id="{0227B461-7D30-4DEA-9122-008241D9C1B6}"/>
              </a:ext>
            </a:extLst>
          </p:cNvPr>
          <p:cNvSpPr txBox="1"/>
          <p:nvPr/>
        </p:nvSpPr>
        <p:spPr>
          <a:xfrm>
            <a:off x="3933825" y="6488327"/>
            <a:ext cx="8515350" cy="276999"/>
          </a:xfrm>
          <a:prstGeom prst="rect">
            <a:avLst/>
          </a:prstGeom>
          <a:noFill/>
        </p:spPr>
        <p:txBody>
          <a:bodyPr wrap="square">
            <a:spAutoFit/>
          </a:bodyPr>
          <a:lstStyle/>
          <a:p>
            <a:r>
              <a:rPr lang="en-GB" sz="1200" dirty="0"/>
              <a:t>https://selondonccg.nhs.uk/wp-content/uploads/dlm_uploads/2021/11/Lipid-management-SEL-pathways-Nov-21-FINAL.pdf</a:t>
            </a:r>
          </a:p>
        </p:txBody>
      </p:sp>
    </p:spTree>
    <p:extLst>
      <p:ext uri="{BB962C8B-B14F-4D97-AF65-F5344CB8AC3E}">
        <p14:creationId xmlns:p14="http://schemas.microsoft.com/office/powerpoint/2010/main" val="1435783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A67F5B2-A4C7-4849-8A14-B20F104F8C42}"/>
              </a:ext>
            </a:extLst>
          </p:cNvPr>
          <p:cNvSpPr>
            <a:spLocks noGrp="1"/>
          </p:cNvSpPr>
          <p:nvPr>
            <p:ph type="title"/>
          </p:nvPr>
        </p:nvSpPr>
        <p:spPr>
          <a:xfrm>
            <a:off x="265182" y="386542"/>
            <a:ext cx="8519054" cy="650790"/>
          </a:xfrm>
        </p:spPr>
        <p:txBody>
          <a:bodyPr>
            <a:noAutofit/>
          </a:bodyPr>
          <a:lstStyle/>
          <a:p>
            <a:r>
              <a:rPr lang="en-GB">
                <a:latin typeface="+mj-lt"/>
              </a:rPr>
              <a:t>O</a:t>
            </a:r>
            <a:r>
              <a:rPr lang="en-US">
                <a:latin typeface="+mj-lt"/>
              </a:rPr>
              <a:t>ptimisation Pathway for Secondary Prevention</a:t>
            </a:r>
            <a:endParaRPr lang="en-GB">
              <a:latin typeface="+mj-lt"/>
            </a:endParaRPr>
          </a:p>
        </p:txBody>
      </p:sp>
      <p:sp>
        <p:nvSpPr>
          <p:cNvPr id="40" name="TextBox 39">
            <a:extLst>
              <a:ext uri="{FF2B5EF4-FFF2-40B4-BE49-F238E27FC236}">
                <a16:creationId xmlns:a16="http://schemas.microsoft.com/office/drawing/2014/main" id="{9DE691CB-DC2C-4575-ACDC-BB0D4238FD23}"/>
              </a:ext>
            </a:extLst>
          </p:cNvPr>
          <p:cNvSpPr txBox="1"/>
          <p:nvPr/>
        </p:nvSpPr>
        <p:spPr>
          <a:xfrm>
            <a:off x="412911" y="7192468"/>
            <a:ext cx="5275490" cy="278602"/>
          </a:xfrm>
          <a:prstGeom prst="rect">
            <a:avLst/>
          </a:prstGeom>
          <a:noFill/>
        </p:spPr>
        <p:txBody>
          <a:bodyPr wrap="square" lIns="91440" tIns="45720" rIns="91440" bIns="45720" anchor="t">
            <a:spAutoFit/>
          </a:bodyPr>
          <a:lstStyle/>
          <a:p>
            <a:pPr>
              <a:lnSpc>
                <a:spcPct val="150000"/>
              </a:lnSpc>
            </a:pPr>
            <a:r>
              <a:rPr lang="en-GB" sz="900"/>
              <a:t>*Tables adapted from Y Javaid</a:t>
            </a:r>
          </a:p>
        </p:txBody>
      </p:sp>
      <p:sp>
        <p:nvSpPr>
          <p:cNvPr id="13" name="TextBox 12">
            <a:extLst>
              <a:ext uri="{FF2B5EF4-FFF2-40B4-BE49-F238E27FC236}">
                <a16:creationId xmlns:a16="http://schemas.microsoft.com/office/drawing/2014/main" id="{8518121B-403D-41AE-91D7-5893FD9E52C2}"/>
              </a:ext>
            </a:extLst>
          </p:cNvPr>
          <p:cNvSpPr txBox="1"/>
          <p:nvPr/>
        </p:nvSpPr>
        <p:spPr>
          <a:xfrm>
            <a:off x="412929" y="889047"/>
            <a:ext cx="7765048" cy="523220"/>
          </a:xfrm>
          <a:prstGeom prst="rect">
            <a:avLst/>
          </a:prstGeom>
          <a:noFill/>
          <a:ln>
            <a:solidFill>
              <a:srgbClr val="15375D"/>
            </a:solidFill>
          </a:ln>
        </p:spPr>
        <p:txBody>
          <a:bodyPr wrap="square" rtlCol="0">
            <a:spAutoFit/>
          </a:bodyPr>
          <a:lstStyle/>
          <a:p>
            <a:pPr algn="ctr"/>
            <a:r>
              <a:rPr lang="en-GB" sz="1400" b="1" dirty="0"/>
              <a:t>Is patient on high dose, high intensity statin*?</a:t>
            </a:r>
          </a:p>
          <a:p>
            <a:pPr algn="ctr"/>
            <a:r>
              <a:rPr lang="en-GB" sz="1400" dirty="0"/>
              <a:t>(atorvastatin 80mg or equivalent)</a:t>
            </a:r>
          </a:p>
        </p:txBody>
      </p:sp>
      <p:cxnSp>
        <p:nvCxnSpPr>
          <p:cNvPr id="14" name="Straight Arrow Connector 13">
            <a:extLst>
              <a:ext uri="{FF2B5EF4-FFF2-40B4-BE49-F238E27FC236}">
                <a16:creationId xmlns:a16="http://schemas.microsoft.com/office/drawing/2014/main" id="{7FABE56B-394F-4EAC-9D5A-6FF73B4B41CE}"/>
              </a:ext>
            </a:extLst>
          </p:cNvPr>
          <p:cNvCxnSpPr>
            <a:cxnSpLocks/>
          </p:cNvCxnSpPr>
          <p:nvPr/>
        </p:nvCxnSpPr>
        <p:spPr>
          <a:xfrm>
            <a:off x="999356" y="1419827"/>
            <a:ext cx="0" cy="1188000"/>
          </a:xfrm>
          <a:prstGeom prst="straightConnector1">
            <a:avLst/>
          </a:prstGeom>
          <a:ln w="15875">
            <a:solidFill>
              <a:srgbClr val="15375D"/>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A2E74FD6-814C-44D6-9FF5-27AB0E769AFF}"/>
              </a:ext>
            </a:extLst>
          </p:cNvPr>
          <p:cNvSpPr txBox="1"/>
          <p:nvPr/>
        </p:nvSpPr>
        <p:spPr>
          <a:xfrm>
            <a:off x="4181292" y="1902418"/>
            <a:ext cx="4010280" cy="523220"/>
          </a:xfrm>
          <a:prstGeom prst="rect">
            <a:avLst/>
          </a:prstGeom>
          <a:noFill/>
          <a:ln>
            <a:solidFill>
              <a:srgbClr val="15375D"/>
            </a:solidFill>
          </a:ln>
        </p:spPr>
        <p:txBody>
          <a:bodyPr wrap="square" lIns="91440" tIns="45720" rIns="91440" bIns="45720" rtlCol="0" anchor="t">
            <a:spAutoFit/>
          </a:bodyPr>
          <a:lstStyle/>
          <a:p>
            <a:pPr algn="ctr"/>
            <a:r>
              <a:rPr lang="en-GB" sz="1400" b="1" dirty="0"/>
              <a:t>Initiate / increase to high dose high intensity statin</a:t>
            </a:r>
            <a:r>
              <a:rPr lang="en-GB" sz="1400" dirty="0"/>
              <a:t> *** and re-enforce lifestyle and diet measures</a:t>
            </a:r>
          </a:p>
        </p:txBody>
      </p:sp>
      <p:sp>
        <p:nvSpPr>
          <p:cNvPr id="16" name="TextBox 15">
            <a:extLst>
              <a:ext uri="{FF2B5EF4-FFF2-40B4-BE49-F238E27FC236}">
                <a16:creationId xmlns:a16="http://schemas.microsoft.com/office/drawing/2014/main" id="{79906929-7917-4FCE-B2F0-31ED714D5394}"/>
              </a:ext>
            </a:extLst>
          </p:cNvPr>
          <p:cNvSpPr txBox="1"/>
          <p:nvPr/>
        </p:nvSpPr>
        <p:spPr>
          <a:xfrm>
            <a:off x="412911" y="2590805"/>
            <a:ext cx="7765048" cy="523220"/>
          </a:xfrm>
          <a:prstGeom prst="rect">
            <a:avLst/>
          </a:prstGeom>
          <a:noFill/>
          <a:ln>
            <a:solidFill>
              <a:srgbClr val="15375D"/>
            </a:solidFill>
          </a:ln>
        </p:spPr>
        <p:txBody>
          <a:bodyPr wrap="square" lIns="91440" tIns="45720" rIns="91440" bIns="45720" rtlCol="0" anchor="t">
            <a:spAutoFit/>
          </a:bodyPr>
          <a:lstStyle/>
          <a:p>
            <a:pPr algn="ctr"/>
            <a:r>
              <a:rPr lang="en-GB" sz="1400" b="1" dirty="0"/>
              <a:t>Non-HDL-C reduced by 40% or more from baseline at 3 months</a:t>
            </a:r>
            <a:r>
              <a:rPr lang="en-GB" sz="1400" dirty="0"/>
              <a:t>? **** </a:t>
            </a:r>
          </a:p>
          <a:p>
            <a:pPr algn="ctr"/>
            <a:r>
              <a:rPr lang="en-GB" sz="1400" dirty="0"/>
              <a:t>(if baseline non-HDL not available, consider intensification of therapy if non-HDL-C &gt; 2.5mmol/L)</a:t>
            </a:r>
            <a:r>
              <a:rPr lang="en-GB" sz="1400" baseline="30000" dirty="0">
                <a:hlinkClick r:id="" action="ppaction://noaction"/>
              </a:rPr>
              <a:t>7</a:t>
            </a:r>
            <a:endParaRPr lang="en-GB" sz="1400" baseline="30000" dirty="0"/>
          </a:p>
        </p:txBody>
      </p:sp>
      <p:cxnSp>
        <p:nvCxnSpPr>
          <p:cNvPr id="17" name="Straight Arrow Connector 16">
            <a:extLst>
              <a:ext uri="{FF2B5EF4-FFF2-40B4-BE49-F238E27FC236}">
                <a16:creationId xmlns:a16="http://schemas.microsoft.com/office/drawing/2014/main" id="{67A75C51-CC09-4D75-864D-DD463D4C38C2}"/>
              </a:ext>
            </a:extLst>
          </p:cNvPr>
          <p:cNvCxnSpPr>
            <a:cxnSpLocks/>
          </p:cNvCxnSpPr>
          <p:nvPr/>
        </p:nvCxnSpPr>
        <p:spPr>
          <a:xfrm>
            <a:off x="999356" y="3143556"/>
            <a:ext cx="0" cy="3078070"/>
          </a:xfrm>
          <a:prstGeom prst="straightConnector1">
            <a:avLst/>
          </a:prstGeom>
          <a:ln w="15875">
            <a:solidFill>
              <a:srgbClr val="15375D"/>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D61B2329-E1FA-4223-A888-05BB6FBDF0EB}"/>
              </a:ext>
            </a:extLst>
          </p:cNvPr>
          <p:cNvSpPr txBox="1"/>
          <p:nvPr/>
        </p:nvSpPr>
        <p:spPr>
          <a:xfrm>
            <a:off x="2804846" y="3516010"/>
            <a:ext cx="5373080" cy="307777"/>
          </a:xfrm>
          <a:prstGeom prst="rect">
            <a:avLst/>
          </a:prstGeom>
          <a:noFill/>
          <a:ln>
            <a:solidFill>
              <a:srgbClr val="15375D"/>
            </a:solidFill>
          </a:ln>
        </p:spPr>
        <p:txBody>
          <a:bodyPr wrap="square" lIns="91440" tIns="45720" rIns="91440" bIns="45720" rtlCol="0" anchor="t">
            <a:spAutoFit/>
          </a:bodyPr>
          <a:lstStyle/>
          <a:p>
            <a:pPr algn="ctr"/>
            <a:r>
              <a:rPr lang="en-GB" sz="1400" b="1" dirty="0"/>
              <a:t>Check adherence to statin and lifestyle measures </a:t>
            </a:r>
            <a:r>
              <a:rPr lang="en-GB" sz="1400" dirty="0"/>
              <a:t>**</a:t>
            </a:r>
          </a:p>
        </p:txBody>
      </p:sp>
      <p:sp>
        <p:nvSpPr>
          <p:cNvPr id="19" name="TextBox 18">
            <a:extLst>
              <a:ext uri="{FF2B5EF4-FFF2-40B4-BE49-F238E27FC236}">
                <a16:creationId xmlns:a16="http://schemas.microsoft.com/office/drawing/2014/main" id="{056F9520-FF6C-4EA1-947A-D52E3633845F}"/>
              </a:ext>
            </a:extLst>
          </p:cNvPr>
          <p:cNvSpPr txBox="1"/>
          <p:nvPr/>
        </p:nvSpPr>
        <p:spPr>
          <a:xfrm>
            <a:off x="1573419" y="4159664"/>
            <a:ext cx="2743197" cy="1015663"/>
          </a:xfrm>
          <a:prstGeom prst="rect">
            <a:avLst/>
          </a:prstGeom>
          <a:noFill/>
          <a:ln>
            <a:solidFill>
              <a:srgbClr val="15375D"/>
            </a:solidFill>
          </a:ln>
        </p:spPr>
        <p:txBody>
          <a:bodyPr wrap="square" lIns="91440" tIns="45720" rIns="91440" bIns="45720" rtlCol="0" anchor="t">
            <a:spAutoFit/>
          </a:bodyPr>
          <a:lstStyle/>
          <a:p>
            <a:r>
              <a:rPr lang="en-GB" sz="1200" b="1" dirty="0"/>
              <a:t>Consider ezetimibe 10mg daily</a:t>
            </a:r>
          </a:p>
          <a:p>
            <a:r>
              <a:rPr lang="en-GB" sz="1200" dirty="0"/>
              <a:t>Reassess after three months. If non-HDL-C remains &gt; 2.5mmol/L; consider injectable therapies arrange a fasting blood test and assess eligibility</a:t>
            </a:r>
          </a:p>
        </p:txBody>
      </p:sp>
      <p:sp>
        <p:nvSpPr>
          <p:cNvPr id="20" name="TextBox 19">
            <a:extLst>
              <a:ext uri="{FF2B5EF4-FFF2-40B4-BE49-F238E27FC236}">
                <a16:creationId xmlns:a16="http://schemas.microsoft.com/office/drawing/2014/main" id="{DED180F9-B03A-4953-87B6-CFF4D89F23E9}"/>
              </a:ext>
            </a:extLst>
          </p:cNvPr>
          <p:cNvSpPr txBox="1"/>
          <p:nvPr/>
        </p:nvSpPr>
        <p:spPr>
          <a:xfrm>
            <a:off x="4759598" y="4272668"/>
            <a:ext cx="3560868" cy="1754326"/>
          </a:xfrm>
          <a:prstGeom prst="rect">
            <a:avLst/>
          </a:prstGeom>
          <a:noFill/>
          <a:ln>
            <a:solidFill>
              <a:srgbClr val="15375D"/>
            </a:solidFill>
          </a:ln>
        </p:spPr>
        <p:txBody>
          <a:bodyPr wrap="square" lIns="91440" tIns="45720" rIns="91440" bIns="45720" rtlCol="0" anchor="t">
            <a:spAutoFit/>
          </a:bodyPr>
          <a:lstStyle/>
          <a:p>
            <a:r>
              <a:rPr lang="en-GB" sz="1200" b="1" dirty="0"/>
              <a:t>Consider injectable therapies </a:t>
            </a:r>
          </a:p>
          <a:p>
            <a:r>
              <a:rPr lang="en-GB" sz="1200" dirty="0"/>
              <a:t>If non-HDL </a:t>
            </a:r>
            <a:r>
              <a:rPr lang="en-GB" sz="1200" dirty="0" err="1"/>
              <a:t>chol</a:t>
            </a:r>
            <a:r>
              <a:rPr lang="en-GB" sz="1200" dirty="0"/>
              <a:t> &gt; 2.5mmol/L; Arrange fasting blood test to assess eligibility:</a:t>
            </a:r>
          </a:p>
          <a:p>
            <a:pPr marL="285750" indent="-285750">
              <a:buFont typeface="Arial" panose="020B0604020202020204" pitchFamily="34" charset="0"/>
              <a:buChar char="•"/>
            </a:pPr>
            <a:r>
              <a:rPr lang="en-GB" sz="1200" b="1" dirty="0"/>
              <a:t>Inclisiran</a:t>
            </a:r>
            <a:r>
              <a:rPr lang="en-GB" sz="1200" dirty="0"/>
              <a:t> - if fasting LDL-C ≥ 2.6mmol/L despite maximum tolerated lipid lowering therapy  </a:t>
            </a:r>
            <a:r>
              <a:rPr lang="en-GB" sz="1200" b="1" dirty="0"/>
              <a:t>OR </a:t>
            </a:r>
          </a:p>
          <a:p>
            <a:pPr marL="285750" indent="-285750">
              <a:buFont typeface="Arial" panose="020B0604020202020204" pitchFamily="34" charset="0"/>
              <a:buChar char="•"/>
            </a:pPr>
            <a:r>
              <a:rPr lang="en-GB" sz="1200" b="1" dirty="0"/>
              <a:t>Refer for PCSK9i </a:t>
            </a:r>
            <a:r>
              <a:rPr lang="en-GB" sz="1200" dirty="0"/>
              <a:t>if fasting LDL-C &gt; 4mmol/L (or &gt; 3.5mmol/L if recurrent events) </a:t>
            </a:r>
          </a:p>
          <a:p>
            <a:r>
              <a:rPr lang="en-GB" sz="1200" dirty="0"/>
              <a:t>If eligibility criteria are not met, consider ezetimibe 10mg daily (if not previously considered)</a:t>
            </a:r>
            <a:endParaRPr lang="en-GB" sz="1200" dirty="0">
              <a:ea typeface="+mn-lt"/>
              <a:cs typeface="+mn-lt"/>
            </a:endParaRPr>
          </a:p>
        </p:txBody>
      </p:sp>
      <p:sp>
        <p:nvSpPr>
          <p:cNvPr id="21" name="TextBox 20">
            <a:extLst>
              <a:ext uri="{FF2B5EF4-FFF2-40B4-BE49-F238E27FC236}">
                <a16:creationId xmlns:a16="http://schemas.microsoft.com/office/drawing/2014/main" id="{03192EFD-3236-4024-A6B1-2CAE6DEB6F65}"/>
              </a:ext>
            </a:extLst>
          </p:cNvPr>
          <p:cNvSpPr txBox="1"/>
          <p:nvPr/>
        </p:nvSpPr>
        <p:spPr>
          <a:xfrm>
            <a:off x="401082" y="6244919"/>
            <a:ext cx="7765015" cy="338554"/>
          </a:xfrm>
          <a:prstGeom prst="rect">
            <a:avLst/>
          </a:prstGeom>
          <a:solidFill>
            <a:srgbClr val="ACD73C"/>
          </a:solidFill>
          <a:ln>
            <a:solidFill>
              <a:srgbClr val="ACD73C"/>
            </a:solidFill>
          </a:ln>
        </p:spPr>
        <p:txBody>
          <a:bodyPr wrap="square" lIns="91440" tIns="45720" rIns="91440" bIns="45720" rtlCol="0" anchor="t">
            <a:spAutoFit/>
          </a:bodyPr>
          <a:lstStyle/>
          <a:p>
            <a:pPr algn="ctr"/>
            <a:r>
              <a:rPr lang="en-GB" sz="1600" b="1" dirty="0">
                <a:solidFill>
                  <a:schemeClr val="bg1"/>
                </a:solidFill>
              </a:rPr>
              <a:t>Review annually for adherence to drugs and support for diet and lifestyle measures  </a:t>
            </a:r>
          </a:p>
        </p:txBody>
      </p:sp>
      <p:cxnSp>
        <p:nvCxnSpPr>
          <p:cNvPr id="22" name="Straight Arrow Connector 21">
            <a:extLst>
              <a:ext uri="{FF2B5EF4-FFF2-40B4-BE49-F238E27FC236}">
                <a16:creationId xmlns:a16="http://schemas.microsoft.com/office/drawing/2014/main" id="{A2FD2574-AA25-4B42-A5F4-9C72F2C58D84}"/>
              </a:ext>
            </a:extLst>
          </p:cNvPr>
          <p:cNvCxnSpPr>
            <a:cxnSpLocks/>
          </p:cNvCxnSpPr>
          <p:nvPr/>
        </p:nvCxnSpPr>
        <p:spPr>
          <a:xfrm flipH="1">
            <a:off x="6172825" y="1419827"/>
            <a:ext cx="0" cy="466287"/>
          </a:xfrm>
          <a:prstGeom prst="straightConnector1">
            <a:avLst/>
          </a:prstGeom>
          <a:ln w="15875">
            <a:solidFill>
              <a:srgbClr val="15375D"/>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BFBCB0A2-4E0B-46AA-8209-A9974417933E}"/>
              </a:ext>
            </a:extLst>
          </p:cNvPr>
          <p:cNvSpPr txBox="1"/>
          <p:nvPr/>
        </p:nvSpPr>
        <p:spPr>
          <a:xfrm>
            <a:off x="6432519" y="1510260"/>
            <a:ext cx="396238" cy="307777"/>
          </a:xfrm>
          <a:prstGeom prst="rect">
            <a:avLst/>
          </a:prstGeom>
          <a:solidFill>
            <a:srgbClr val="15375D"/>
          </a:solidFill>
          <a:ln>
            <a:solidFill>
              <a:srgbClr val="15375D"/>
            </a:solidFill>
          </a:ln>
        </p:spPr>
        <p:txBody>
          <a:bodyPr wrap="square" rtlCol="0">
            <a:spAutoFit/>
          </a:bodyPr>
          <a:lstStyle/>
          <a:p>
            <a:pPr algn="ctr"/>
            <a:r>
              <a:rPr lang="en-GB" sz="1400" b="1">
                <a:solidFill>
                  <a:schemeClr val="bg1"/>
                </a:solidFill>
              </a:rPr>
              <a:t>No</a:t>
            </a:r>
          </a:p>
        </p:txBody>
      </p:sp>
      <p:sp>
        <p:nvSpPr>
          <p:cNvPr id="24" name="TextBox 23">
            <a:extLst>
              <a:ext uri="{FF2B5EF4-FFF2-40B4-BE49-F238E27FC236}">
                <a16:creationId xmlns:a16="http://schemas.microsoft.com/office/drawing/2014/main" id="{8FDD9DB8-0D30-47D8-8DD9-D95A03C83D78}"/>
              </a:ext>
            </a:extLst>
          </p:cNvPr>
          <p:cNvSpPr txBox="1"/>
          <p:nvPr/>
        </p:nvSpPr>
        <p:spPr>
          <a:xfrm>
            <a:off x="6432519" y="3178557"/>
            <a:ext cx="396238" cy="307777"/>
          </a:xfrm>
          <a:prstGeom prst="rect">
            <a:avLst/>
          </a:prstGeom>
          <a:solidFill>
            <a:srgbClr val="15375D"/>
          </a:solidFill>
          <a:ln>
            <a:solidFill>
              <a:srgbClr val="15375D"/>
            </a:solidFill>
          </a:ln>
        </p:spPr>
        <p:txBody>
          <a:bodyPr wrap="square" rtlCol="0">
            <a:spAutoFit/>
          </a:bodyPr>
          <a:lstStyle/>
          <a:p>
            <a:pPr algn="ctr"/>
            <a:r>
              <a:rPr lang="en-GB" sz="1400" b="1">
                <a:solidFill>
                  <a:schemeClr val="bg1"/>
                </a:solidFill>
              </a:rPr>
              <a:t>No</a:t>
            </a:r>
          </a:p>
        </p:txBody>
      </p:sp>
      <p:cxnSp>
        <p:nvCxnSpPr>
          <p:cNvPr id="25" name="Straight Arrow Connector 24">
            <a:extLst>
              <a:ext uri="{FF2B5EF4-FFF2-40B4-BE49-F238E27FC236}">
                <a16:creationId xmlns:a16="http://schemas.microsoft.com/office/drawing/2014/main" id="{71D012E5-65C4-468E-A8D6-70A9282BB258}"/>
              </a:ext>
            </a:extLst>
          </p:cNvPr>
          <p:cNvCxnSpPr>
            <a:cxnSpLocks/>
          </p:cNvCxnSpPr>
          <p:nvPr/>
        </p:nvCxnSpPr>
        <p:spPr>
          <a:xfrm>
            <a:off x="6172825" y="3114358"/>
            <a:ext cx="0" cy="432000"/>
          </a:xfrm>
          <a:prstGeom prst="straightConnector1">
            <a:avLst/>
          </a:prstGeom>
          <a:ln w="15875">
            <a:solidFill>
              <a:srgbClr val="15375D"/>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1D5CA5F4-189C-4C33-9F4F-745D9828EBC8}"/>
              </a:ext>
            </a:extLst>
          </p:cNvPr>
          <p:cNvSpPr txBox="1"/>
          <p:nvPr/>
        </p:nvSpPr>
        <p:spPr>
          <a:xfrm>
            <a:off x="310179" y="1627310"/>
            <a:ext cx="640241" cy="307777"/>
          </a:xfrm>
          <a:prstGeom prst="rect">
            <a:avLst/>
          </a:prstGeom>
          <a:solidFill>
            <a:srgbClr val="15375D"/>
          </a:solidFill>
          <a:ln>
            <a:noFill/>
          </a:ln>
        </p:spPr>
        <p:txBody>
          <a:bodyPr wrap="square" rtlCol="0">
            <a:spAutoFit/>
          </a:bodyPr>
          <a:lstStyle/>
          <a:p>
            <a:pPr algn="ctr"/>
            <a:r>
              <a:rPr lang="en-GB" sz="1400" b="1" dirty="0">
                <a:solidFill>
                  <a:schemeClr val="bg1"/>
                </a:solidFill>
              </a:rPr>
              <a:t>Yes</a:t>
            </a:r>
          </a:p>
        </p:txBody>
      </p:sp>
      <p:sp>
        <p:nvSpPr>
          <p:cNvPr id="27" name="TextBox 26">
            <a:extLst>
              <a:ext uri="{FF2B5EF4-FFF2-40B4-BE49-F238E27FC236}">
                <a16:creationId xmlns:a16="http://schemas.microsoft.com/office/drawing/2014/main" id="{BF3810A8-1435-45A7-AEDF-19B2BB20AAAF}"/>
              </a:ext>
            </a:extLst>
          </p:cNvPr>
          <p:cNvSpPr txBox="1"/>
          <p:nvPr/>
        </p:nvSpPr>
        <p:spPr>
          <a:xfrm>
            <a:off x="265182" y="4513608"/>
            <a:ext cx="640240" cy="307777"/>
          </a:xfrm>
          <a:prstGeom prst="rect">
            <a:avLst/>
          </a:prstGeom>
          <a:solidFill>
            <a:srgbClr val="15375D"/>
          </a:solidFill>
          <a:ln>
            <a:noFill/>
          </a:ln>
        </p:spPr>
        <p:txBody>
          <a:bodyPr wrap="square" rtlCol="0">
            <a:spAutoFit/>
          </a:bodyPr>
          <a:lstStyle/>
          <a:p>
            <a:pPr algn="ctr"/>
            <a:r>
              <a:rPr lang="en-GB" sz="1400" b="1">
                <a:solidFill>
                  <a:schemeClr val="bg1"/>
                </a:solidFill>
              </a:rPr>
              <a:t>Yes</a:t>
            </a:r>
          </a:p>
        </p:txBody>
      </p:sp>
      <p:sp>
        <p:nvSpPr>
          <p:cNvPr id="30" name="TextBox 29">
            <a:extLst>
              <a:ext uri="{FF2B5EF4-FFF2-40B4-BE49-F238E27FC236}">
                <a16:creationId xmlns:a16="http://schemas.microsoft.com/office/drawing/2014/main" id="{610F4DD2-CD2C-438E-8B7E-5EEA6905900B}"/>
              </a:ext>
            </a:extLst>
          </p:cNvPr>
          <p:cNvSpPr txBox="1"/>
          <p:nvPr/>
        </p:nvSpPr>
        <p:spPr>
          <a:xfrm>
            <a:off x="8701489" y="3466698"/>
            <a:ext cx="3089428" cy="2893100"/>
          </a:xfrm>
          <a:prstGeom prst="rect">
            <a:avLst/>
          </a:prstGeom>
          <a:noFill/>
          <a:ln>
            <a:solidFill>
              <a:schemeClr val="accent1"/>
            </a:solidFill>
          </a:ln>
        </p:spPr>
        <p:txBody>
          <a:bodyPr wrap="square" lIns="91440" tIns="45720" rIns="91440" bIns="45720" rtlCol="0" anchor="t">
            <a:spAutoFit/>
          </a:bodyPr>
          <a:lstStyle/>
          <a:p>
            <a:r>
              <a:rPr lang="en-GB" sz="1200" b="1" dirty="0"/>
              <a:t>* </a:t>
            </a:r>
            <a:r>
              <a:rPr lang="en-GB" sz="1200" dirty="0"/>
              <a:t>  Dose may be limited if:</a:t>
            </a:r>
          </a:p>
          <a:p>
            <a:pPr marL="742950" lvl="1" indent="-285750">
              <a:buFont typeface="Arial" panose="020B0604020202020204" pitchFamily="34" charset="0"/>
              <a:buChar char="•"/>
            </a:pPr>
            <a:r>
              <a:rPr lang="en-GB" sz="1200" dirty="0"/>
              <a:t>eGFR&lt;30ml/min</a:t>
            </a:r>
          </a:p>
          <a:p>
            <a:pPr marL="742950" lvl="1" indent="-285750">
              <a:buFont typeface="Arial" panose="020B0604020202020204" pitchFamily="34" charset="0"/>
              <a:buChar char="•"/>
            </a:pPr>
            <a:r>
              <a:rPr lang="en-GB" sz="1200" dirty="0"/>
              <a:t>Drug interactions</a:t>
            </a:r>
            <a:endParaRPr lang="en-GB" sz="1200" dirty="0">
              <a:cs typeface="Calibri"/>
            </a:endParaRPr>
          </a:p>
          <a:p>
            <a:pPr marL="742950" lvl="1" indent="-285750">
              <a:buFont typeface="Arial" panose="020B0604020202020204" pitchFamily="34" charset="0"/>
              <a:buChar char="•"/>
            </a:pPr>
            <a:r>
              <a:rPr lang="en-GB" sz="1200" dirty="0"/>
              <a:t>Intolerance </a:t>
            </a:r>
          </a:p>
          <a:p>
            <a:pPr marL="285750" indent="-285750">
              <a:buFont typeface="Arial" panose="020B0604020202020204" pitchFamily="34" charset="0"/>
              <a:buChar char="•"/>
            </a:pPr>
            <a:endParaRPr lang="en-GB" sz="700" dirty="0"/>
          </a:p>
          <a:p>
            <a:r>
              <a:rPr lang="en-GB" sz="1200" dirty="0"/>
              <a:t>**   </a:t>
            </a:r>
            <a:r>
              <a:rPr lang="en-GB" sz="1200" b="1" dirty="0"/>
              <a:t>If statin not tolerated</a:t>
            </a:r>
            <a:r>
              <a:rPr lang="en-GB" sz="1200" dirty="0"/>
              <a:t>, follow statin intolerance pathway and consider ezetimibe 10mg daily +/- </a:t>
            </a:r>
            <a:r>
              <a:rPr lang="en-GB" sz="1200" dirty="0">
                <a:hlinkClick r:id="rId3"/>
              </a:rPr>
              <a:t>bempedoic acid</a:t>
            </a:r>
            <a:r>
              <a:rPr lang="en-GB" sz="1200" dirty="0"/>
              <a:t> 180mg daily.  If non HDL-C remains &gt; 2.5mmol/L despite other lipid lowering therapies consider injectable therapies.</a:t>
            </a:r>
          </a:p>
          <a:p>
            <a:endParaRPr lang="en-GB" sz="700" dirty="0"/>
          </a:p>
          <a:p>
            <a:r>
              <a:rPr lang="en-GB" sz="1200" b="1" dirty="0"/>
              <a:t>*** </a:t>
            </a:r>
            <a:r>
              <a:rPr lang="en-GB" sz="1200" dirty="0"/>
              <a:t>  See </a:t>
            </a:r>
            <a:r>
              <a:rPr lang="en-GB" sz="1200" dirty="0">
                <a:hlinkClick r:id="rId4" action="ppaction://hlinksldjump"/>
              </a:rPr>
              <a:t>statin intensity table</a:t>
            </a:r>
            <a:endParaRPr lang="en-GB" sz="1200" dirty="0"/>
          </a:p>
          <a:p>
            <a:endParaRPr lang="en-GB" sz="1200" dirty="0">
              <a:cs typeface="Calibri"/>
            </a:endParaRPr>
          </a:p>
          <a:p>
            <a:r>
              <a:rPr lang="en-GB" sz="1200" b="1" dirty="0">
                <a:cs typeface="Calibri"/>
              </a:rPr>
              <a:t>**** </a:t>
            </a:r>
            <a:r>
              <a:rPr lang="en-GB" sz="1200" dirty="0">
                <a:cs typeface="Calibri"/>
              </a:rPr>
              <a:t>  Current NICE Guidance recommends a 40% reduction in non- HDL cholesterol</a:t>
            </a:r>
          </a:p>
        </p:txBody>
      </p:sp>
      <p:cxnSp>
        <p:nvCxnSpPr>
          <p:cNvPr id="44" name="Straight Arrow Connector 43">
            <a:extLst>
              <a:ext uri="{FF2B5EF4-FFF2-40B4-BE49-F238E27FC236}">
                <a16:creationId xmlns:a16="http://schemas.microsoft.com/office/drawing/2014/main" id="{6CBFAD11-4783-40B5-BE21-F8E97E2CC7FC}"/>
              </a:ext>
            </a:extLst>
          </p:cNvPr>
          <p:cNvCxnSpPr>
            <a:cxnSpLocks/>
          </p:cNvCxnSpPr>
          <p:nvPr/>
        </p:nvCxnSpPr>
        <p:spPr>
          <a:xfrm>
            <a:off x="6172825" y="2425287"/>
            <a:ext cx="0" cy="165518"/>
          </a:xfrm>
          <a:prstGeom prst="straightConnector1">
            <a:avLst/>
          </a:prstGeom>
          <a:ln w="15875">
            <a:solidFill>
              <a:srgbClr val="15375D"/>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45" name="Table 10">
            <a:extLst>
              <a:ext uri="{FF2B5EF4-FFF2-40B4-BE49-F238E27FC236}">
                <a16:creationId xmlns:a16="http://schemas.microsoft.com/office/drawing/2014/main" id="{9676B1B5-4B11-4443-86BD-1644232C35F5}"/>
              </a:ext>
            </a:extLst>
          </p:cNvPr>
          <p:cNvGraphicFramePr>
            <a:graphicFrameLocks noGrp="1"/>
          </p:cNvGraphicFramePr>
          <p:nvPr/>
        </p:nvGraphicFramePr>
        <p:xfrm>
          <a:off x="8720631" y="1150657"/>
          <a:ext cx="3089428" cy="2119428"/>
        </p:xfrm>
        <a:graphic>
          <a:graphicData uri="http://schemas.openxmlformats.org/drawingml/2006/table">
            <a:tbl>
              <a:tblPr firstRow="1" bandRow="1">
                <a:tableStyleId>{F2DE63D5-997A-4646-A377-4702673A728D}</a:tableStyleId>
              </a:tblPr>
              <a:tblGrid>
                <a:gridCol w="1544714">
                  <a:extLst>
                    <a:ext uri="{9D8B030D-6E8A-4147-A177-3AD203B41FA5}">
                      <a16:colId xmlns:a16="http://schemas.microsoft.com/office/drawing/2014/main" val="1105765195"/>
                    </a:ext>
                  </a:extLst>
                </a:gridCol>
                <a:gridCol w="1544714">
                  <a:extLst>
                    <a:ext uri="{9D8B030D-6E8A-4147-A177-3AD203B41FA5}">
                      <a16:colId xmlns:a16="http://schemas.microsoft.com/office/drawing/2014/main" val="3311044001"/>
                    </a:ext>
                  </a:extLst>
                </a:gridCol>
              </a:tblGrid>
              <a:tr h="1193491">
                <a:tc gridSpan="2">
                  <a:txBody>
                    <a:bodyPr/>
                    <a:lstStyle/>
                    <a:p>
                      <a:r>
                        <a:rPr lang="en-GB" sz="1400" dirty="0"/>
                        <a:t>Optimal High Intensity Statin for secondary prevention</a:t>
                      </a:r>
                    </a:p>
                    <a:p>
                      <a:r>
                        <a:rPr lang="en-GB" sz="1400" b="0" dirty="0"/>
                        <a:t>(High intensity statins are substantially more effective at preventing cardiovascular events than low/medium intensity statins)</a:t>
                      </a:r>
                    </a:p>
                  </a:txBody>
                  <a:tcPr/>
                </a:tc>
                <a:tc hMerge="1">
                  <a:txBody>
                    <a:bodyPr/>
                    <a:lstStyle/>
                    <a:p>
                      <a:endParaRPr lang="en-US"/>
                    </a:p>
                  </a:txBody>
                  <a:tcPr/>
                </a:tc>
                <a:extLst>
                  <a:ext uri="{0D108BD9-81ED-4DB2-BD59-A6C34878D82A}">
                    <a16:rowId xmlns:a16="http://schemas.microsoft.com/office/drawing/2014/main" val="2934766036"/>
                  </a:ext>
                </a:extLst>
              </a:tr>
              <a:tr h="373914">
                <a:tc>
                  <a:txBody>
                    <a:bodyPr/>
                    <a:lstStyle/>
                    <a:p>
                      <a:r>
                        <a:rPr lang="en-GB" sz="1400" dirty="0"/>
                        <a:t>Atorvastatin</a:t>
                      </a:r>
                    </a:p>
                  </a:txBody>
                  <a:tcPr/>
                </a:tc>
                <a:tc>
                  <a:txBody>
                    <a:bodyPr/>
                    <a:lstStyle/>
                    <a:p>
                      <a:r>
                        <a:rPr lang="en-GB" sz="1400" dirty="0"/>
                        <a:t>80mg</a:t>
                      </a:r>
                    </a:p>
                  </a:txBody>
                  <a:tcPr/>
                </a:tc>
                <a:extLst>
                  <a:ext uri="{0D108BD9-81ED-4DB2-BD59-A6C34878D82A}">
                    <a16:rowId xmlns:a16="http://schemas.microsoft.com/office/drawing/2014/main" val="2191367353"/>
                  </a:ext>
                </a:extLst>
              </a:tr>
              <a:tr h="373914">
                <a:tc>
                  <a:txBody>
                    <a:bodyPr/>
                    <a:lstStyle/>
                    <a:p>
                      <a:r>
                        <a:rPr lang="en-GB" sz="1400" dirty="0"/>
                        <a:t>Rosuvastatin</a:t>
                      </a:r>
                    </a:p>
                  </a:txBody>
                  <a:tcPr/>
                </a:tc>
                <a:tc>
                  <a:txBody>
                    <a:bodyPr/>
                    <a:lstStyle/>
                    <a:p>
                      <a:r>
                        <a:rPr lang="en-GB" sz="1400" dirty="0"/>
                        <a:t>20mg</a:t>
                      </a:r>
                      <a:endParaRPr lang="en-US" sz="1400" dirty="0"/>
                    </a:p>
                  </a:txBody>
                  <a:tcPr/>
                </a:tc>
                <a:extLst>
                  <a:ext uri="{0D108BD9-81ED-4DB2-BD59-A6C34878D82A}">
                    <a16:rowId xmlns:a16="http://schemas.microsoft.com/office/drawing/2014/main" val="1864570398"/>
                  </a:ext>
                </a:extLst>
              </a:tr>
            </a:tbl>
          </a:graphicData>
        </a:graphic>
      </p:graphicFrame>
      <p:cxnSp>
        <p:nvCxnSpPr>
          <p:cNvPr id="4" name="Straight Connector 3">
            <a:extLst>
              <a:ext uri="{FF2B5EF4-FFF2-40B4-BE49-F238E27FC236}">
                <a16:creationId xmlns:a16="http://schemas.microsoft.com/office/drawing/2014/main" id="{43F3AA83-81D7-4862-9784-816FFB061A60}"/>
              </a:ext>
            </a:extLst>
          </p:cNvPr>
          <p:cNvCxnSpPr/>
          <p:nvPr/>
        </p:nvCxnSpPr>
        <p:spPr>
          <a:xfrm>
            <a:off x="4211824" y="5033536"/>
            <a:ext cx="0" cy="265121"/>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E6E56645-2108-45BC-8EC4-76942798FE13}"/>
              </a:ext>
            </a:extLst>
          </p:cNvPr>
          <p:cNvCxnSpPr>
            <a:cxnSpLocks/>
          </p:cNvCxnSpPr>
          <p:nvPr/>
        </p:nvCxnSpPr>
        <p:spPr>
          <a:xfrm>
            <a:off x="3769694" y="5159797"/>
            <a:ext cx="0" cy="106182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5" name="Straight Arrow Connector 34">
            <a:extLst>
              <a:ext uri="{FF2B5EF4-FFF2-40B4-BE49-F238E27FC236}">
                <a16:creationId xmlns:a16="http://schemas.microsoft.com/office/drawing/2014/main" id="{34B3AD3D-1857-4D17-89D7-ECC6E316BCCA}"/>
              </a:ext>
            </a:extLst>
          </p:cNvPr>
          <p:cNvCxnSpPr>
            <a:cxnSpLocks/>
          </p:cNvCxnSpPr>
          <p:nvPr/>
        </p:nvCxnSpPr>
        <p:spPr>
          <a:xfrm>
            <a:off x="6432519" y="6036960"/>
            <a:ext cx="0" cy="18466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1" name="Straight Arrow Connector 40">
            <a:extLst>
              <a:ext uri="{FF2B5EF4-FFF2-40B4-BE49-F238E27FC236}">
                <a16:creationId xmlns:a16="http://schemas.microsoft.com/office/drawing/2014/main" id="{9148375E-200D-4957-908F-19467671D9F7}"/>
              </a:ext>
            </a:extLst>
          </p:cNvPr>
          <p:cNvCxnSpPr>
            <a:cxnSpLocks/>
          </p:cNvCxnSpPr>
          <p:nvPr/>
        </p:nvCxnSpPr>
        <p:spPr>
          <a:xfrm>
            <a:off x="6172825" y="3823787"/>
            <a:ext cx="0" cy="45884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8" name="Straight Arrow Connector 47">
            <a:extLst>
              <a:ext uri="{FF2B5EF4-FFF2-40B4-BE49-F238E27FC236}">
                <a16:creationId xmlns:a16="http://schemas.microsoft.com/office/drawing/2014/main" id="{B5F57427-8A87-47D8-BBA7-0605AC029E51}"/>
              </a:ext>
            </a:extLst>
          </p:cNvPr>
          <p:cNvCxnSpPr/>
          <p:nvPr/>
        </p:nvCxnSpPr>
        <p:spPr>
          <a:xfrm>
            <a:off x="4352946" y="4867120"/>
            <a:ext cx="396478"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75" name="Straight Arrow Connector 74">
            <a:extLst>
              <a:ext uri="{FF2B5EF4-FFF2-40B4-BE49-F238E27FC236}">
                <a16:creationId xmlns:a16="http://schemas.microsoft.com/office/drawing/2014/main" id="{199183B0-7474-43CB-8C6D-7EFB2A29FBC2}"/>
              </a:ext>
            </a:extLst>
          </p:cNvPr>
          <p:cNvCxnSpPr/>
          <p:nvPr/>
        </p:nvCxnSpPr>
        <p:spPr>
          <a:xfrm>
            <a:off x="3769694" y="3823787"/>
            <a:ext cx="0" cy="32241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08325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A67F5B2-A4C7-4849-8A14-B20F104F8C42}"/>
              </a:ext>
            </a:extLst>
          </p:cNvPr>
          <p:cNvSpPr>
            <a:spLocks noGrp="1"/>
          </p:cNvSpPr>
          <p:nvPr>
            <p:ph type="title"/>
          </p:nvPr>
        </p:nvSpPr>
        <p:spPr>
          <a:xfrm>
            <a:off x="478386" y="423233"/>
            <a:ext cx="8492681" cy="827010"/>
          </a:xfrm>
        </p:spPr>
        <p:txBody>
          <a:bodyPr>
            <a:noAutofit/>
          </a:bodyPr>
          <a:lstStyle/>
          <a:p>
            <a:r>
              <a:rPr lang="en-GB" dirty="0">
                <a:solidFill>
                  <a:schemeClr val="accent1"/>
                </a:solidFill>
              </a:rPr>
              <a:t>Statin Intensity Table – NICE recommends Atorvastatin and Rosuvastatin as First Line</a:t>
            </a:r>
          </a:p>
        </p:txBody>
      </p:sp>
      <p:graphicFrame>
        <p:nvGraphicFramePr>
          <p:cNvPr id="7" name="Table 6">
            <a:extLst>
              <a:ext uri="{FF2B5EF4-FFF2-40B4-BE49-F238E27FC236}">
                <a16:creationId xmlns:a16="http://schemas.microsoft.com/office/drawing/2014/main" id="{6693E9A2-E080-42E8-9033-7509C6D77988}"/>
              </a:ext>
            </a:extLst>
          </p:cNvPr>
          <p:cNvGraphicFramePr>
            <a:graphicFrameLocks noGrp="1"/>
          </p:cNvGraphicFramePr>
          <p:nvPr/>
        </p:nvGraphicFramePr>
        <p:xfrm>
          <a:off x="501895" y="1817012"/>
          <a:ext cx="7026665" cy="4446257"/>
        </p:xfrm>
        <a:graphic>
          <a:graphicData uri="http://schemas.openxmlformats.org/drawingml/2006/table">
            <a:tbl>
              <a:tblPr firstRow="1" bandRow="1">
                <a:tableStyleId>{2D5ABB26-0587-4C30-8999-92F81FD0307C}</a:tableStyleId>
              </a:tblPr>
              <a:tblGrid>
                <a:gridCol w="2215655">
                  <a:extLst>
                    <a:ext uri="{9D8B030D-6E8A-4147-A177-3AD203B41FA5}">
                      <a16:colId xmlns:a16="http://schemas.microsoft.com/office/drawing/2014/main" val="1142763030"/>
                    </a:ext>
                  </a:extLst>
                </a:gridCol>
                <a:gridCol w="962202">
                  <a:extLst>
                    <a:ext uri="{9D8B030D-6E8A-4147-A177-3AD203B41FA5}">
                      <a16:colId xmlns:a16="http://schemas.microsoft.com/office/drawing/2014/main" val="237703771"/>
                    </a:ext>
                  </a:extLst>
                </a:gridCol>
                <a:gridCol w="962202">
                  <a:extLst>
                    <a:ext uri="{9D8B030D-6E8A-4147-A177-3AD203B41FA5}">
                      <a16:colId xmlns:a16="http://schemas.microsoft.com/office/drawing/2014/main" val="1329029727"/>
                    </a:ext>
                  </a:extLst>
                </a:gridCol>
                <a:gridCol w="962202">
                  <a:extLst>
                    <a:ext uri="{9D8B030D-6E8A-4147-A177-3AD203B41FA5}">
                      <a16:colId xmlns:a16="http://schemas.microsoft.com/office/drawing/2014/main" val="616431733"/>
                    </a:ext>
                  </a:extLst>
                </a:gridCol>
                <a:gridCol w="962202">
                  <a:extLst>
                    <a:ext uri="{9D8B030D-6E8A-4147-A177-3AD203B41FA5}">
                      <a16:colId xmlns:a16="http://schemas.microsoft.com/office/drawing/2014/main" val="2386344218"/>
                    </a:ext>
                  </a:extLst>
                </a:gridCol>
                <a:gridCol w="962202">
                  <a:extLst>
                    <a:ext uri="{9D8B030D-6E8A-4147-A177-3AD203B41FA5}">
                      <a16:colId xmlns:a16="http://schemas.microsoft.com/office/drawing/2014/main" val="1083892225"/>
                    </a:ext>
                  </a:extLst>
                </a:gridCol>
              </a:tblGrid>
              <a:tr h="550489">
                <a:tc gridSpan="6">
                  <a:txBody>
                    <a:bodyPr/>
                    <a:lstStyle/>
                    <a:p>
                      <a:pPr algn="ctr"/>
                      <a:r>
                        <a:rPr lang="en-GB" sz="1400"/>
                        <a:t>Approximate Reduction in LDL-C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sz="1000"/>
                    </a:p>
                  </a:txBody>
                  <a:tcPr/>
                </a:tc>
                <a:tc hMerge="1">
                  <a:txBody>
                    <a:bodyPr/>
                    <a:lstStyle/>
                    <a:p>
                      <a:endParaRPr lang="en-GB" sz="1000"/>
                    </a:p>
                  </a:txBody>
                  <a:tcPr/>
                </a:tc>
                <a:tc hMerge="1">
                  <a:txBody>
                    <a:bodyPr/>
                    <a:lstStyle/>
                    <a:p>
                      <a:endParaRPr lang="en-GB" sz="1000"/>
                    </a:p>
                  </a:txBody>
                  <a:tcPr/>
                </a:tc>
                <a:tc hMerge="1">
                  <a:txBody>
                    <a:bodyPr/>
                    <a:lstStyle/>
                    <a:p>
                      <a:endParaRPr lang="en-GB" sz="1000"/>
                    </a:p>
                  </a:txBody>
                  <a:tcPr/>
                </a:tc>
                <a:tc hMerge="1">
                  <a:txBody>
                    <a:bodyPr/>
                    <a:lstStyle/>
                    <a:p>
                      <a:endParaRPr lang="en-GB" sz="1000"/>
                    </a:p>
                  </a:txBody>
                  <a:tcPr/>
                </a:tc>
                <a:extLst>
                  <a:ext uri="{0D108BD9-81ED-4DB2-BD59-A6C34878D82A}">
                    <a16:rowId xmlns:a16="http://schemas.microsoft.com/office/drawing/2014/main" val="447143448"/>
                  </a:ext>
                </a:extLst>
              </a:tr>
              <a:tr h="550489">
                <a:tc>
                  <a:txBody>
                    <a:bodyPr/>
                    <a:lstStyle/>
                    <a:p>
                      <a:r>
                        <a:rPr lang="en-GB" sz="1400"/>
                        <a:t>Statin dose mg/day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r>
                        <a:rPr lang="en-GB" sz="1400"/>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r>
                        <a:rPr lang="en-GB" sz="1400"/>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r>
                        <a:rPr lang="en-GB" sz="1400"/>
                        <a:t>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r>
                        <a:rPr lang="en-GB" sz="1400"/>
                        <a:t>40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r>
                        <a:rPr lang="en-GB" sz="1400"/>
                        <a:t>80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extLst>
                  <a:ext uri="{0D108BD9-81ED-4DB2-BD59-A6C34878D82A}">
                    <a16:rowId xmlns:a16="http://schemas.microsoft.com/office/drawing/2014/main" val="1208765205"/>
                  </a:ext>
                </a:extLst>
              </a:tr>
              <a:tr h="550489">
                <a:tc>
                  <a:txBody>
                    <a:bodyPr/>
                    <a:lstStyle/>
                    <a:p>
                      <a:r>
                        <a:rPr lang="en-GB" sz="1400"/>
                        <a:t>Fluvastatin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endParaRPr lang="en-GB" sz="1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400"/>
                        <a:t>21%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GB" sz="1400"/>
                        <a:t>27%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GB" sz="1400"/>
                        <a:t>33%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6910A"/>
                    </a:solidFill>
                  </a:tcPr>
                </a:tc>
                <a:extLst>
                  <a:ext uri="{0D108BD9-81ED-4DB2-BD59-A6C34878D82A}">
                    <a16:rowId xmlns:a16="http://schemas.microsoft.com/office/drawing/2014/main" val="946176904"/>
                  </a:ext>
                </a:extLst>
              </a:tr>
              <a:tr h="550489">
                <a:tc>
                  <a:txBody>
                    <a:bodyPr/>
                    <a:lstStyle/>
                    <a:p>
                      <a:r>
                        <a:rPr lang="en-GB" sz="1400"/>
                        <a:t>Pravastatin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endParaRPr lang="en-GB" sz="1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400"/>
                        <a:t>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GB" sz="1400"/>
                        <a:t>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GB" sz="1400"/>
                        <a:t>29%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endParaRPr lang="en-GB" sz="1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20968429"/>
                  </a:ext>
                </a:extLst>
              </a:tr>
              <a:tr h="550489">
                <a:tc>
                  <a:txBody>
                    <a:bodyPr/>
                    <a:lstStyle/>
                    <a:p>
                      <a:r>
                        <a:rPr lang="en-GB" sz="1400"/>
                        <a:t>Simvastatin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endParaRPr lang="en-GB" sz="1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400"/>
                        <a:t>27%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GB" sz="1400"/>
                        <a:t>32%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6910A"/>
                    </a:solidFill>
                  </a:tcPr>
                </a:tc>
                <a:tc>
                  <a:txBody>
                    <a:bodyPr/>
                    <a:lstStyle/>
                    <a:p>
                      <a:pPr algn="ctr"/>
                      <a:r>
                        <a:rPr lang="en-GB" sz="1400"/>
                        <a:t>37%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6910A"/>
                    </a:solidFill>
                  </a:tcPr>
                </a:tc>
                <a:tc>
                  <a:txBody>
                    <a:bodyPr/>
                    <a:lstStyle/>
                    <a:p>
                      <a:pPr algn="ctr"/>
                      <a:r>
                        <a:rPr lang="en-GB" sz="1400">
                          <a:solidFill>
                            <a:schemeClr val="bg1"/>
                          </a:solidFill>
                        </a:rPr>
                        <a:t>42%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3763246657"/>
                  </a:ext>
                </a:extLst>
              </a:tr>
              <a:tr h="550489">
                <a:tc>
                  <a:txBody>
                    <a:bodyPr/>
                    <a:lstStyle/>
                    <a:p>
                      <a:r>
                        <a:rPr lang="en-GB" sz="1400"/>
                        <a:t>Atorvastatin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endParaRPr lang="en-GB" sz="1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400"/>
                        <a:t>37%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6910A"/>
                    </a:solidFill>
                  </a:tcPr>
                </a:tc>
                <a:tc>
                  <a:txBody>
                    <a:bodyPr/>
                    <a:lstStyle/>
                    <a:p>
                      <a:pPr algn="ctr"/>
                      <a:r>
                        <a:rPr lang="en-GB" sz="1400">
                          <a:solidFill>
                            <a:schemeClr val="bg1"/>
                          </a:solidFill>
                        </a:rPr>
                        <a:t>43%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r>
                        <a:rPr lang="en-GB" sz="1400">
                          <a:solidFill>
                            <a:schemeClr val="bg1"/>
                          </a:solidFill>
                        </a:rPr>
                        <a:t>49%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r>
                        <a:rPr lang="en-GB" sz="1400">
                          <a:solidFill>
                            <a:schemeClr val="bg1"/>
                          </a:solidFill>
                        </a:rPr>
                        <a:t>55%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extLst>
                  <a:ext uri="{0D108BD9-81ED-4DB2-BD59-A6C34878D82A}">
                    <a16:rowId xmlns:a16="http://schemas.microsoft.com/office/drawing/2014/main" val="624895471"/>
                  </a:ext>
                </a:extLst>
              </a:tr>
              <a:tr h="550489">
                <a:tc>
                  <a:txBody>
                    <a:bodyPr/>
                    <a:lstStyle/>
                    <a:p>
                      <a:r>
                        <a:rPr lang="en-GB" sz="1400"/>
                        <a:t>Rosuvastatin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r>
                        <a:rPr lang="en-GB" sz="1400"/>
                        <a:t>38%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6910A"/>
                    </a:solidFill>
                  </a:tcPr>
                </a:tc>
                <a:tc>
                  <a:txBody>
                    <a:bodyPr/>
                    <a:lstStyle/>
                    <a:p>
                      <a:pPr algn="ctr"/>
                      <a:r>
                        <a:rPr lang="en-GB" sz="1400">
                          <a:solidFill>
                            <a:schemeClr val="bg1"/>
                          </a:solidFill>
                        </a:rPr>
                        <a:t>43%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r>
                        <a:rPr lang="en-GB" sz="1400">
                          <a:solidFill>
                            <a:schemeClr val="bg1"/>
                          </a:solidFill>
                        </a:rPr>
                        <a:t>48%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r>
                        <a:rPr lang="en-GB" sz="1400">
                          <a:solidFill>
                            <a:schemeClr val="bg1"/>
                          </a:solidFill>
                        </a:rPr>
                        <a:t>53%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GB" sz="140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84681420"/>
                  </a:ext>
                </a:extLst>
              </a:tr>
              <a:tr h="592834">
                <a:tc>
                  <a:txBody>
                    <a:bodyPr/>
                    <a:lstStyle/>
                    <a:p>
                      <a:r>
                        <a:rPr lang="en-GB" sz="1400"/>
                        <a:t>Atorvastatin + Ezetimibe 10mg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endParaRPr lang="en-GB" sz="1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400">
                          <a:solidFill>
                            <a:schemeClr val="bg1"/>
                          </a:solidFill>
                        </a:rPr>
                        <a:t>52%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r>
                        <a:rPr lang="en-GB" sz="1400">
                          <a:solidFill>
                            <a:schemeClr val="bg1"/>
                          </a:solidFill>
                        </a:rPr>
                        <a:t>54%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r>
                        <a:rPr lang="en-GB" sz="1400">
                          <a:solidFill>
                            <a:schemeClr val="bg1"/>
                          </a:solidFill>
                        </a:rPr>
                        <a:t>57%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r>
                        <a:rPr lang="en-GB" sz="1400">
                          <a:solidFill>
                            <a:schemeClr val="bg1"/>
                          </a:solidFill>
                        </a:rPr>
                        <a:t>61%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extLst>
                  <a:ext uri="{0D108BD9-81ED-4DB2-BD59-A6C34878D82A}">
                    <a16:rowId xmlns:a16="http://schemas.microsoft.com/office/drawing/2014/main" val="2301769983"/>
                  </a:ext>
                </a:extLst>
              </a:tr>
            </a:tbl>
          </a:graphicData>
        </a:graphic>
      </p:graphicFrame>
      <p:grpSp>
        <p:nvGrpSpPr>
          <p:cNvPr id="8" name="Group 7">
            <a:extLst>
              <a:ext uri="{FF2B5EF4-FFF2-40B4-BE49-F238E27FC236}">
                <a16:creationId xmlns:a16="http://schemas.microsoft.com/office/drawing/2014/main" id="{A0F83D8B-72F4-4860-A202-E962E95C6F6E}"/>
              </a:ext>
            </a:extLst>
          </p:cNvPr>
          <p:cNvGrpSpPr/>
          <p:nvPr/>
        </p:nvGrpSpPr>
        <p:grpSpPr>
          <a:xfrm>
            <a:off x="7680960" y="3155362"/>
            <a:ext cx="4511040" cy="2511457"/>
            <a:chOff x="7487216" y="4171041"/>
            <a:chExt cx="3802710" cy="2511457"/>
          </a:xfrm>
        </p:grpSpPr>
        <p:sp>
          <p:nvSpPr>
            <p:cNvPr id="13" name="TextBox 12">
              <a:extLst>
                <a:ext uri="{FF2B5EF4-FFF2-40B4-BE49-F238E27FC236}">
                  <a16:creationId xmlns:a16="http://schemas.microsoft.com/office/drawing/2014/main" id="{F3B59C52-1D81-4CC0-AE67-D983314E831D}"/>
                </a:ext>
              </a:extLst>
            </p:cNvPr>
            <p:cNvSpPr txBox="1"/>
            <p:nvPr/>
          </p:nvSpPr>
          <p:spPr>
            <a:xfrm>
              <a:off x="7850774" y="4171041"/>
              <a:ext cx="3439152" cy="2511457"/>
            </a:xfrm>
            <a:prstGeom prst="rect">
              <a:avLst/>
            </a:prstGeom>
            <a:noFill/>
          </p:spPr>
          <p:txBody>
            <a:bodyPr wrap="square" rtlCol="0">
              <a:spAutoFit/>
            </a:bodyPr>
            <a:lstStyle/>
            <a:p>
              <a:pPr>
                <a:lnSpc>
                  <a:spcPct val="200000"/>
                </a:lnSpc>
              </a:pPr>
              <a:r>
                <a:rPr lang="en-GB" sz="1000" b="1"/>
                <a:t>Low/moderate intensity statins </a:t>
              </a:r>
              <a:r>
                <a:rPr lang="en-GB" sz="1000"/>
                <a:t>will produce an LDL-C reduction of 20-30%</a:t>
              </a:r>
            </a:p>
            <a:p>
              <a:pPr>
                <a:lnSpc>
                  <a:spcPct val="200000"/>
                </a:lnSpc>
              </a:pPr>
              <a:r>
                <a:rPr lang="en-GB" sz="1000" b="1"/>
                <a:t>Medium intensity statins </a:t>
              </a:r>
              <a:r>
                <a:rPr lang="en-GB" sz="1000"/>
                <a:t>will produce an LDL-C reduction of 31-40%</a:t>
              </a:r>
            </a:p>
            <a:p>
              <a:pPr>
                <a:lnSpc>
                  <a:spcPct val="200000"/>
                </a:lnSpc>
              </a:pPr>
              <a:r>
                <a:rPr lang="en-GB" sz="1000" b="1"/>
                <a:t>High intensity statins </a:t>
              </a:r>
              <a:r>
                <a:rPr lang="en-GB" sz="1000"/>
                <a:t>will produce an LDL-C reduction above 40%</a:t>
              </a:r>
            </a:p>
            <a:p>
              <a:pPr>
                <a:lnSpc>
                  <a:spcPct val="200000"/>
                </a:lnSpc>
              </a:pPr>
              <a:r>
                <a:rPr lang="en-GB" sz="1000" b="1"/>
                <a:t>Simvastatin 80mg </a:t>
              </a:r>
              <a:r>
                <a:rPr lang="en-GB" sz="1000"/>
                <a:t>is not recommended due to risk of muscle toxicity</a:t>
              </a:r>
            </a:p>
          </p:txBody>
        </p:sp>
        <p:sp>
          <p:nvSpPr>
            <p:cNvPr id="14" name="Rectangle 13">
              <a:extLst>
                <a:ext uri="{FF2B5EF4-FFF2-40B4-BE49-F238E27FC236}">
                  <a16:creationId xmlns:a16="http://schemas.microsoft.com/office/drawing/2014/main" id="{3B426E71-FD9B-4FFA-BCEF-1F4083046585}"/>
                </a:ext>
              </a:extLst>
            </p:cNvPr>
            <p:cNvSpPr/>
            <p:nvPr/>
          </p:nvSpPr>
          <p:spPr>
            <a:xfrm>
              <a:off x="7487216" y="4319332"/>
              <a:ext cx="280656" cy="199968"/>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sp>
          <p:nvSpPr>
            <p:cNvPr id="15" name="Rectangle 14">
              <a:extLst>
                <a:ext uri="{FF2B5EF4-FFF2-40B4-BE49-F238E27FC236}">
                  <a16:creationId xmlns:a16="http://schemas.microsoft.com/office/drawing/2014/main" id="{5761DA83-EBA7-4DF6-96E4-8375C3CFC2A0}"/>
                </a:ext>
              </a:extLst>
            </p:cNvPr>
            <p:cNvSpPr/>
            <p:nvPr/>
          </p:nvSpPr>
          <p:spPr>
            <a:xfrm>
              <a:off x="7487216" y="4601393"/>
              <a:ext cx="280656" cy="199968"/>
            </a:xfrm>
            <a:prstGeom prst="rect">
              <a:avLst/>
            </a:prstGeom>
            <a:solidFill>
              <a:srgbClr val="F691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sp>
          <p:nvSpPr>
            <p:cNvPr id="16" name="Rectangle 15">
              <a:extLst>
                <a:ext uri="{FF2B5EF4-FFF2-40B4-BE49-F238E27FC236}">
                  <a16:creationId xmlns:a16="http://schemas.microsoft.com/office/drawing/2014/main" id="{CD9E2F11-4BA5-489E-8AC4-C56A59B63A7A}"/>
                </a:ext>
              </a:extLst>
            </p:cNvPr>
            <p:cNvSpPr/>
            <p:nvPr/>
          </p:nvSpPr>
          <p:spPr>
            <a:xfrm>
              <a:off x="7487216" y="4915815"/>
              <a:ext cx="280656" cy="199968"/>
            </a:xfrm>
            <a:prstGeom prst="rect">
              <a:avLst/>
            </a:prstGeom>
            <a:solidFill>
              <a:srgbClr val="3F85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sp>
          <p:nvSpPr>
            <p:cNvPr id="17" name="Rectangle 16">
              <a:extLst>
                <a:ext uri="{FF2B5EF4-FFF2-40B4-BE49-F238E27FC236}">
                  <a16:creationId xmlns:a16="http://schemas.microsoft.com/office/drawing/2014/main" id="{0BFA789E-B6BA-4DE1-A968-5273E32D1B52}"/>
                </a:ext>
              </a:extLst>
            </p:cNvPr>
            <p:cNvSpPr/>
            <p:nvPr/>
          </p:nvSpPr>
          <p:spPr>
            <a:xfrm>
              <a:off x="7487216" y="5197174"/>
              <a:ext cx="280656" cy="19996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grpSp>
    </p:spTree>
    <p:extLst>
      <p:ext uri="{BB962C8B-B14F-4D97-AF65-F5344CB8AC3E}">
        <p14:creationId xmlns:p14="http://schemas.microsoft.com/office/powerpoint/2010/main" val="649780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A67F5B2-A4C7-4849-8A14-B20F104F8C42}"/>
              </a:ext>
            </a:extLst>
          </p:cNvPr>
          <p:cNvSpPr>
            <a:spLocks noGrp="1"/>
          </p:cNvSpPr>
          <p:nvPr>
            <p:ph type="title"/>
          </p:nvPr>
        </p:nvSpPr>
        <p:spPr>
          <a:xfrm>
            <a:off x="647198" y="485616"/>
            <a:ext cx="8492681" cy="827010"/>
          </a:xfrm>
        </p:spPr>
        <p:txBody>
          <a:bodyPr>
            <a:noAutofit/>
          </a:bodyPr>
          <a:lstStyle/>
          <a:p>
            <a:r>
              <a:rPr lang="en-GB">
                <a:solidFill>
                  <a:schemeClr val="accent1"/>
                </a:solidFill>
              </a:rPr>
              <a:t>Shared Decision-Making Resources</a:t>
            </a:r>
          </a:p>
        </p:txBody>
      </p:sp>
      <p:sp>
        <p:nvSpPr>
          <p:cNvPr id="9" name="TextBox 8">
            <a:extLst>
              <a:ext uri="{FF2B5EF4-FFF2-40B4-BE49-F238E27FC236}">
                <a16:creationId xmlns:a16="http://schemas.microsoft.com/office/drawing/2014/main" id="{5D5F2CE2-6443-498B-B05D-4FA04C196D17}"/>
              </a:ext>
            </a:extLst>
          </p:cNvPr>
          <p:cNvSpPr txBox="1"/>
          <p:nvPr/>
        </p:nvSpPr>
        <p:spPr>
          <a:xfrm>
            <a:off x="647198" y="6262301"/>
            <a:ext cx="9824095" cy="215444"/>
          </a:xfrm>
          <a:prstGeom prst="rect">
            <a:avLst/>
          </a:prstGeom>
          <a:noFill/>
        </p:spPr>
        <p:txBody>
          <a:bodyPr wrap="square" lIns="91440" tIns="45720" rIns="91440" bIns="45720" rtlCol="0" anchor="t">
            <a:spAutoFit/>
          </a:bodyPr>
          <a:lstStyle/>
          <a:p>
            <a:r>
              <a:rPr lang="en-GB" sz="800">
                <a:cs typeface="Calibri"/>
                <a:hlinkClick r:id="rId2"/>
              </a:rPr>
              <a:t>Collins et al 2016 Lancet Systematic Review</a:t>
            </a:r>
            <a:r>
              <a:rPr lang="en-GB" sz="800">
                <a:cs typeface="Calibri"/>
              </a:rPr>
              <a:t> </a:t>
            </a:r>
            <a:r>
              <a:rPr lang="en-GB" sz="800">
                <a:latin typeface="Calibri Light"/>
                <a:cs typeface="Calibri Light"/>
              </a:rPr>
              <a:t>Lancet 2016; 388: 2532–61</a:t>
            </a:r>
            <a:endParaRPr lang="en-GB" sz="800">
              <a:cs typeface="Calibri"/>
            </a:endParaRPr>
          </a:p>
        </p:txBody>
      </p:sp>
      <p:graphicFrame>
        <p:nvGraphicFramePr>
          <p:cNvPr id="10" name="Table 4">
            <a:extLst>
              <a:ext uri="{FF2B5EF4-FFF2-40B4-BE49-F238E27FC236}">
                <a16:creationId xmlns:a16="http://schemas.microsoft.com/office/drawing/2014/main" id="{D39DAF1F-3B57-45BD-96CF-D46CD9BF52C1}"/>
              </a:ext>
            </a:extLst>
          </p:cNvPr>
          <p:cNvGraphicFramePr>
            <a:graphicFrameLocks noGrp="1"/>
          </p:cNvGraphicFramePr>
          <p:nvPr/>
        </p:nvGraphicFramePr>
        <p:xfrm>
          <a:off x="6389916" y="1580016"/>
          <a:ext cx="4632645" cy="1828800"/>
        </p:xfrm>
        <a:graphic>
          <a:graphicData uri="http://schemas.openxmlformats.org/drawingml/2006/table">
            <a:tbl>
              <a:tblPr firstRow="1" bandRow="1">
                <a:tableStyleId>{5C22544A-7EE6-4342-B048-85BDC9FD1C3A}</a:tableStyleId>
              </a:tblPr>
              <a:tblGrid>
                <a:gridCol w="3509470">
                  <a:extLst>
                    <a:ext uri="{9D8B030D-6E8A-4147-A177-3AD203B41FA5}">
                      <a16:colId xmlns:a16="http://schemas.microsoft.com/office/drawing/2014/main" val="1743671830"/>
                    </a:ext>
                  </a:extLst>
                </a:gridCol>
                <a:gridCol w="1123175">
                  <a:extLst>
                    <a:ext uri="{9D8B030D-6E8A-4147-A177-3AD203B41FA5}">
                      <a16:colId xmlns:a16="http://schemas.microsoft.com/office/drawing/2014/main" val="1421580283"/>
                    </a:ext>
                  </a:extLst>
                </a:gridCol>
              </a:tblGrid>
              <a:tr h="594593">
                <a:tc>
                  <a:txBody>
                    <a:bodyPr/>
                    <a:lstStyle/>
                    <a:p>
                      <a:r>
                        <a:rPr lang="en-GB" sz="1600"/>
                        <a:t>Adverse events per 10,000 people taking statin for 5 years</a:t>
                      </a:r>
                    </a:p>
                  </a:txBody>
                  <a:tcPr>
                    <a:solidFill>
                      <a:srgbClr val="15375D"/>
                    </a:solidFill>
                  </a:tcPr>
                </a:tc>
                <a:tc>
                  <a:txBody>
                    <a:bodyPr/>
                    <a:lstStyle/>
                    <a:p>
                      <a:pPr algn="l"/>
                      <a:r>
                        <a:rPr lang="en-GB" sz="1600"/>
                        <a:t>Adverse events</a:t>
                      </a:r>
                    </a:p>
                    <a:p>
                      <a:pPr algn="l"/>
                      <a:endParaRPr lang="en-GB" sz="1600"/>
                    </a:p>
                  </a:txBody>
                  <a:tcPr>
                    <a:solidFill>
                      <a:srgbClr val="15375D"/>
                    </a:solidFill>
                  </a:tcPr>
                </a:tc>
                <a:extLst>
                  <a:ext uri="{0D108BD9-81ED-4DB2-BD59-A6C34878D82A}">
                    <a16:rowId xmlns:a16="http://schemas.microsoft.com/office/drawing/2014/main" val="4058449761"/>
                  </a:ext>
                </a:extLst>
              </a:tr>
              <a:tr h="244326">
                <a:tc>
                  <a:txBody>
                    <a:bodyPr/>
                    <a:lstStyle/>
                    <a:p>
                      <a:r>
                        <a:rPr lang="en-GB" sz="1600"/>
                        <a:t>Myopathy</a:t>
                      </a:r>
                    </a:p>
                  </a:txBody>
                  <a:tcPr/>
                </a:tc>
                <a:tc>
                  <a:txBody>
                    <a:bodyPr/>
                    <a:lstStyle/>
                    <a:p>
                      <a:pPr algn="l"/>
                      <a:r>
                        <a:rPr lang="en-GB" sz="1600"/>
                        <a:t>5</a:t>
                      </a:r>
                    </a:p>
                  </a:txBody>
                  <a:tcPr/>
                </a:tc>
                <a:extLst>
                  <a:ext uri="{0D108BD9-81ED-4DB2-BD59-A6C34878D82A}">
                    <a16:rowId xmlns:a16="http://schemas.microsoft.com/office/drawing/2014/main" val="1035478284"/>
                  </a:ext>
                </a:extLst>
              </a:tr>
              <a:tr h="244326">
                <a:tc>
                  <a:txBody>
                    <a:bodyPr/>
                    <a:lstStyle/>
                    <a:p>
                      <a:r>
                        <a:rPr lang="en-GB" sz="1600"/>
                        <a:t>Haemorrhagic Strokes</a:t>
                      </a:r>
                    </a:p>
                  </a:txBody>
                  <a:tcPr/>
                </a:tc>
                <a:tc>
                  <a:txBody>
                    <a:bodyPr/>
                    <a:lstStyle/>
                    <a:p>
                      <a:pPr algn="l"/>
                      <a:r>
                        <a:rPr lang="en-GB" sz="1600"/>
                        <a:t>5-10</a:t>
                      </a:r>
                    </a:p>
                  </a:txBody>
                  <a:tcPr/>
                </a:tc>
                <a:extLst>
                  <a:ext uri="{0D108BD9-81ED-4DB2-BD59-A6C34878D82A}">
                    <a16:rowId xmlns:a16="http://schemas.microsoft.com/office/drawing/2014/main" val="1349680459"/>
                  </a:ext>
                </a:extLst>
              </a:tr>
              <a:tr h="244326">
                <a:tc>
                  <a:txBody>
                    <a:bodyPr/>
                    <a:lstStyle/>
                    <a:p>
                      <a:r>
                        <a:rPr lang="en-GB" sz="1600"/>
                        <a:t>Diabetes Cases</a:t>
                      </a:r>
                    </a:p>
                  </a:txBody>
                  <a:tcPr/>
                </a:tc>
                <a:tc>
                  <a:txBody>
                    <a:bodyPr/>
                    <a:lstStyle/>
                    <a:p>
                      <a:pPr algn="l"/>
                      <a:r>
                        <a:rPr lang="en-GB" sz="1600"/>
                        <a:t>50-100</a:t>
                      </a:r>
                    </a:p>
                  </a:txBody>
                  <a:tcPr/>
                </a:tc>
                <a:extLst>
                  <a:ext uri="{0D108BD9-81ED-4DB2-BD59-A6C34878D82A}">
                    <a16:rowId xmlns:a16="http://schemas.microsoft.com/office/drawing/2014/main" val="855115054"/>
                  </a:ext>
                </a:extLst>
              </a:tr>
            </a:tbl>
          </a:graphicData>
        </a:graphic>
      </p:graphicFrame>
      <p:graphicFrame>
        <p:nvGraphicFramePr>
          <p:cNvPr id="11" name="Table 10">
            <a:extLst>
              <a:ext uri="{FF2B5EF4-FFF2-40B4-BE49-F238E27FC236}">
                <a16:creationId xmlns:a16="http://schemas.microsoft.com/office/drawing/2014/main" id="{0304272C-3A2B-43A2-B27A-AC85884D62D3}"/>
              </a:ext>
            </a:extLst>
          </p:cNvPr>
          <p:cNvGraphicFramePr>
            <a:graphicFrameLocks noGrp="1"/>
          </p:cNvGraphicFramePr>
          <p:nvPr/>
        </p:nvGraphicFramePr>
        <p:xfrm>
          <a:off x="792339" y="1580016"/>
          <a:ext cx="5009747" cy="2275044"/>
        </p:xfrm>
        <a:graphic>
          <a:graphicData uri="http://schemas.openxmlformats.org/drawingml/2006/table">
            <a:tbl>
              <a:tblPr firstRow="1" bandRow="1">
                <a:tableStyleId>{5C22544A-7EE6-4342-B048-85BDC9FD1C3A}</a:tableStyleId>
              </a:tblPr>
              <a:tblGrid>
                <a:gridCol w="4124781">
                  <a:extLst>
                    <a:ext uri="{9D8B030D-6E8A-4147-A177-3AD203B41FA5}">
                      <a16:colId xmlns:a16="http://schemas.microsoft.com/office/drawing/2014/main" val="1743671830"/>
                    </a:ext>
                  </a:extLst>
                </a:gridCol>
                <a:gridCol w="884966">
                  <a:extLst>
                    <a:ext uri="{9D8B030D-6E8A-4147-A177-3AD203B41FA5}">
                      <a16:colId xmlns:a16="http://schemas.microsoft.com/office/drawing/2014/main" val="1421580283"/>
                    </a:ext>
                  </a:extLst>
                </a:gridCol>
              </a:tblGrid>
              <a:tr h="629124">
                <a:tc>
                  <a:txBody>
                    <a:bodyPr/>
                    <a:lstStyle/>
                    <a:p>
                      <a:r>
                        <a:rPr lang="en-GB" sz="1600"/>
                        <a:t>Benefits per 10,000 people taking statin for 5 years</a:t>
                      </a:r>
                    </a:p>
                  </a:txBody>
                  <a:tcPr>
                    <a:solidFill>
                      <a:srgbClr val="15375D"/>
                    </a:solidFill>
                  </a:tcPr>
                </a:tc>
                <a:tc>
                  <a:txBody>
                    <a:bodyPr/>
                    <a:lstStyle/>
                    <a:p>
                      <a:pPr algn="l"/>
                      <a:r>
                        <a:rPr lang="en-GB" sz="1600"/>
                        <a:t>Events avoided</a:t>
                      </a:r>
                    </a:p>
                    <a:p>
                      <a:pPr algn="l"/>
                      <a:endParaRPr lang="en-GB" sz="1600"/>
                    </a:p>
                  </a:txBody>
                  <a:tcPr>
                    <a:solidFill>
                      <a:srgbClr val="15375D"/>
                    </a:solidFill>
                  </a:tcPr>
                </a:tc>
                <a:extLst>
                  <a:ext uri="{0D108BD9-81ED-4DB2-BD59-A6C34878D82A}">
                    <a16:rowId xmlns:a16="http://schemas.microsoft.com/office/drawing/2014/main" val="4058449761"/>
                  </a:ext>
                </a:extLst>
              </a:tr>
              <a:tr h="629124">
                <a:tc>
                  <a:txBody>
                    <a:bodyPr/>
                    <a:lstStyle/>
                    <a:p>
                      <a:r>
                        <a:rPr lang="en-GB" sz="1600"/>
                        <a:t>Avoidance of major CVD events in patients with pre-existing CVD &amp; a 2mmol/l reduction in LDL</a:t>
                      </a:r>
                    </a:p>
                  </a:txBody>
                  <a:tcPr/>
                </a:tc>
                <a:tc>
                  <a:txBody>
                    <a:bodyPr/>
                    <a:lstStyle/>
                    <a:p>
                      <a:pPr algn="l"/>
                      <a:r>
                        <a:rPr lang="en-GB" sz="1600"/>
                        <a:t>1,000</a:t>
                      </a:r>
                    </a:p>
                  </a:txBody>
                  <a:tcPr/>
                </a:tc>
                <a:extLst>
                  <a:ext uri="{0D108BD9-81ED-4DB2-BD59-A6C34878D82A}">
                    <a16:rowId xmlns:a16="http://schemas.microsoft.com/office/drawing/2014/main" val="474214326"/>
                  </a:ext>
                </a:extLst>
              </a:tr>
              <a:tr h="629124">
                <a:tc>
                  <a:txBody>
                    <a:bodyPr/>
                    <a:lstStyle/>
                    <a:p>
                      <a:r>
                        <a:rPr lang="en-GB" sz="1600"/>
                        <a:t>Avoidance of major CVD events in patients with no pre-existing CVD &amp; a 2mmol/l reduction in LDL</a:t>
                      </a:r>
                    </a:p>
                  </a:txBody>
                  <a:tcPr/>
                </a:tc>
                <a:tc>
                  <a:txBody>
                    <a:bodyPr/>
                    <a:lstStyle/>
                    <a:p>
                      <a:pPr algn="l"/>
                      <a:r>
                        <a:rPr lang="en-GB" sz="1600"/>
                        <a:t>500</a:t>
                      </a:r>
                    </a:p>
                  </a:txBody>
                  <a:tcPr/>
                </a:tc>
                <a:extLst>
                  <a:ext uri="{0D108BD9-81ED-4DB2-BD59-A6C34878D82A}">
                    <a16:rowId xmlns:a16="http://schemas.microsoft.com/office/drawing/2014/main" val="1349680459"/>
                  </a:ext>
                </a:extLst>
              </a:tr>
            </a:tbl>
          </a:graphicData>
        </a:graphic>
      </p:graphicFrame>
      <p:sp>
        <p:nvSpPr>
          <p:cNvPr id="12" name="TextBox 11">
            <a:extLst>
              <a:ext uri="{FF2B5EF4-FFF2-40B4-BE49-F238E27FC236}">
                <a16:creationId xmlns:a16="http://schemas.microsoft.com/office/drawing/2014/main" id="{8C2F9C4C-F5F1-4D67-A12D-CC7B46F75C49}"/>
              </a:ext>
            </a:extLst>
          </p:cNvPr>
          <p:cNvSpPr txBox="1"/>
          <p:nvPr/>
        </p:nvSpPr>
        <p:spPr>
          <a:xfrm>
            <a:off x="792340" y="4166111"/>
            <a:ext cx="5009747" cy="181588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600" b="1">
                <a:latin typeface="Calibri Light" panose="020F0302020204030204" pitchFamily="34" charset="0"/>
                <a:cs typeface="Calibri Light" panose="020F0302020204030204" pitchFamily="34" charset="0"/>
              </a:rPr>
              <a:t>Shared decision-making resources:</a:t>
            </a:r>
            <a:endParaRPr lang="en-US" sz="1600" b="1">
              <a:latin typeface="Calibri Light" panose="020F0302020204030204" pitchFamily="34" charset="0"/>
              <a:cs typeface="Calibri Light" panose="020F0302020204030204" pitchFamily="34" charset="0"/>
            </a:endParaRPr>
          </a:p>
          <a:p>
            <a:endParaRPr lang="en-GB" sz="1600" b="1">
              <a:latin typeface="Calibri Light" panose="020F0302020204030204" pitchFamily="34" charset="0"/>
              <a:cs typeface="Calibri Light" panose="020F0302020204030204" pitchFamily="34" charset="0"/>
            </a:endParaRPr>
          </a:p>
          <a:p>
            <a:pPr marL="285750" indent="-285750">
              <a:buFont typeface="Arial" panose="020B0604020202020204" pitchFamily="34" charset="0"/>
              <a:buChar char="•"/>
            </a:pPr>
            <a:r>
              <a:rPr lang="en-GB" sz="1600">
                <a:latin typeface="Calibri Light" panose="020F0302020204030204" pitchFamily="34" charset="0"/>
                <a:cs typeface="Calibri Light" panose="020F0302020204030204" pitchFamily="34" charset="0"/>
                <a:hlinkClick r:id="rId3"/>
              </a:rPr>
              <a:t>BHF information on statins</a:t>
            </a:r>
            <a:endParaRPr lang="en-GB" sz="1600">
              <a:latin typeface="Calibri Light" panose="020F0302020204030204" pitchFamily="34" charset="0"/>
              <a:ea typeface="+mn-lt"/>
              <a:cs typeface="Calibri Light" panose="020F0302020204030204" pitchFamily="34" charset="0"/>
            </a:endParaRPr>
          </a:p>
          <a:p>
            <a:endParaRPr lang="en-GB" sz="1600">
              <a:latin typeface="Calibri Light" panose="020F0302020204030204" pitchFamily="34" charset="0"/>
              <a:cs typeface="Calibri Light" panose="020F0302020204030204" pitchFamily="34" charset="0"/>
            </a:endParaRPr>
          </a:p>
          <a:p>
            <a:pPr marL="285750" indent="-285750">
              <a:buFont typeface="Arial" panose="020B0604020202020204" pitchFamily="34" charset="0"/>
              <a:buChar char="•"/>
            </a:pPr>
            <a:r>
              <a:rPr lang="en-GB" sz="1600">
                <a:latin typeface="Calibri Light" panose="020F0302020204030204" pitchFamily="34" charset="0"/>
                <a:cs typeface="Calibri Light" panose="020F0302020204030204" pitchFamily="34" charset="0"/>
                <a:hlinkClick r:id="rId4"/>
              </a:rPr>
              <a:t>Heart UK: Information on statins</a:t>
            </a:r>
            <a:endParaRPr lang="en-GB" sz="1600">
              <a:latin typeface="Calibri Light" panose="020F0302020204030204" pitchFamily="34" charset="0"/>
              <a:cs typeface="Calibri Light" panose="020F0302020204030204" pitchFamily="34" charset="0"/>
            </a:endParaRPr>
          </a:p>
          <a:p>
            <a:endParaRPr lang="en-GB" sz="1600">
              <a:solidFill>
                <a:srgbClr val="0563C1"/>
              </a:solidFill>
              <a:latin typeface="Calibri Light" panose="020F0302020204030204" pitchFamily="34" charset="0"/>
              <a:ea typeface="+mn-lt"/>
              <a:cs typeface="Calibri Light" panose="020F0302020204030204" pitchFamily="34" charset="0"/>
            </a:endParaRPr>
          </a:p>
          <a:p>
            <a:pPr marL="285750" indent="-285750">
              <a:buFont typeface="Arial" panose="020B0604020202020204" pitchFamily="34" charset="0"/>
              <a:buChar char="•"/>
            </a:pPr>
            <a:r>
              <a:rPr lang="en-GB" sz="1600" u="sng">
                <a:latin typeface="Calibri Light" panose="020F0302020204030204" pitchFamily="34" charset="0"/>
                <a:ea typeface="+mn-lt"/>
                <a:cs typeface="Calibri Light" panose="020F0302020204030204" pitchFamily="34" charset="0"/>
                <a:hlinkClick r:id="rId5"/>
              </a:rPr>
              <a:t>NICE shared decision-making guide</a:t>
            </a:r>
            <a:r>
              <a:rPr lang="en-GB" sz="1600">
                <a:latin typeface="Calibri Light" panose="020F0302020204030204" pitchFamily="34" charset="0"/>
                <a:cs typeface="Calibri Light" panose="020F0302020204030204" pitchFamily="34" charset="0"/>
              </a:rPr>
              <a:t>​</a:t>
            </a:r>
          </a:p>
        </p:txBody>
      </p:sp>
    </p:spTree>
    <p:extLst>
      <p:ext uri="{BB962C8B-B14F-4D97-AF65-F5344CB8AC3E}">
        <p14:creationId xmlns:p14="http://schemas.microsoft.com/office/powerpoint/2010/main" val="807274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0EE2B-65DB-49B7-B38F-C03CD90BD7C7}"/>
              </a:ext>
            </a:extLst>
          </p:cNvPr>
          <p:cNvSpPr>
            <a:spLocks noGrp="1"/>
          </p:cNvSpPr>
          <p:nvPr>
            <p:ph type="title"/>
          </p:nvPr>
        </p:nvSpPr>
        <p:spPr/>
        <p:txBody>
          <a:bodyPr/>
          <a:lstStyle/>
          <a:p>
            <a:r>
              <a:rPr lang="en-GB" dirty="0">
                <a:solidFill>
                  <a:srgbClr val="0070C0"/>
                </a:solidFill>
              </a:rPr>
              <a:t>Optimising Primary Prevention </a:t>
            </a:r>
          </a:p>
        </p:txBody>
      </p:sp>
      <p:sp>
        <p:nvSpPr>
          <p:cNvPr id="3" name="Content Placeholder 2">
            <a:extLst>
              <a:ext uri="{FF2B5EF4-FFF2-40B4-BE49-F238E27FC236}">
                <a16:creationId xmlns:a16="http://schemas.microsoft.com/office/drawing/2014/main" id="{115F48E3-9AF8-4CAC-B4ED-6B438C18A5A3}"/>
              </a:ext>
            </a:extLst>
          </p:cNvPr>
          <p:cNvSpPr>
            <a:spLocks noGrp="1"/>
          </p:cNvSpPr>
          <p:nvPr>
            <p:ph idx="1"/>
          </p:nvPr>
        </p:nvSpPr>
        <p:spPr/>
        <p:txBody>
          <a:bodyPr>
            <a:normAutofit/>
          </a:bodyPr>
          <a:lstStyle/>
          <a:p>
            <a:r>
              <a:rPr lang="en-GB" dirty="0"/>
              <a:t>Incentivised in the DES and IIF (£)</a:t>
            </a:r>
          </a:p>
          <a:p>
            <a:r>
              <a:rPr lang="en-GB" dirty="0"/>
              <a:t>DES: Offer statin treatment to patients with a QRISK2&amp;3 score &gt;= 10%, where clinically appropriate, and in line with NICE guideline CG181</a:t>
            </a:r>
          </a:p>
          <a:p>
            <a:r>
              <a:rPr lang="en-GB" dirty="0"/>
              <a:t>IIF: CVD-03: Percentage of patients aged between 25 and 84 years of age inclusive and with a CVD risk score (QRISK2 or 3) greater than 20 percent, who are currently treated with statins</a:t>
            </a:r>
          </a:p>
          <a:p>
            <a:endParaRPr lang="en-GB" dirty="0"/>
          </a:p>
          <a:p>
            <a:r>
              <a:rPr lang="en-GB" dirty="0"/>
              <a:t>How to do it?</a:t>
            </a:r>
          </a:p>
          <a:p>
            <a:pPr lvl="1"/>
            <a:endParaRPr lang="en-GB" dirty="0"/>
          </a:p>
          <a:p>
            <a:pPr lvl="1"/>
            <a:endParaRPr lang="en-GB" dirty="0"/>
          </a:p>
        </p:txBody>
      </p:sp>
    </p:spTree>
    <p:extLst>
      <p:ext uri="{BB962C8B-B14F-4D97-AF65-F5344CB8AC3E}">
        <p14:creationId xmlns:p14="http://schemas.microsoft.com/office/powerpoint/2010/main" val="204694645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728</TotalTime>
  <Words>3357</Words>
  <Application>Microsoft Office PowerPoint</Application>
  <PresentationFormat>Widescreen</PresentationFormat>
  <Paragraphs>415</Paragraphs>
  <Slides>17</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Arial,Sans-Serif</vt:lpstr>
      <vt:lpstr>Calibri</vt:lpstr>
      <vt:lpstr>Calibri Light</vt:lpstr>
      <vt:lpstr>Effra</vt:lpstr>
      <vt:lpstr>Office Theme</vt:lpstr>
      <vt:lpstr>PowerPoint Presentation</vt:lpstr>
      <vt:lpstr>PowerPoint Presentation</vt:lpstr>
      <vt:lpstr>PowerPoint Presentation</vt:lpstr>
      <vt:lpstr>SEL CCG –where are we now? </vt:lpstr>
      <vt:lpstr>PowerPoint Presentation</vt:lpstr>
      <vt:lpstr>Optimisation Pathway for Secondary Prevention</vt:lpstr>
      <vt:lpstr>Statin Intensity Table – NICE recommends Atorvastatin and Rosuvastatin as First Line</vt:lpstr>
      <vt:lpstr>Shared Decision-Making Resources</vt:lpstr>
      <vt:lpstr>Optimising Primary Prevention </vt:lpstr>
      <vt:lpstr>PowerPoint Presentation</vt:lpstr>
      <vt:lpstr>SEL CCG – Test beds – where are we now? </vt:lpstr>
      <vt:lpstr>Shared Decision-Making Resources</vt:lpstr>
      <vt:lpstr>PowerPoint Presentation</vt:lpstr>
      <vt:lpstr>Optimisation Pathway for Primary Prevention</vt:lpstr>
      <vt:lpstr>Digital Resources to Support Self-Management: Cholesterol</vt:lpstr>
      <vt:lpstr>UCLP resources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Howatson</dc:creator>
  <cp:lastModifiedBy>Mizen, Sophie</cp:lastModifiedBy>
  <cp:revision>13</cp:revision>
  <dcterms:created xsi:type="dcterms:W3CDTF">2021-08-02T09:38:31Z</dcterms:created>
  <dcterms:modified xsi:type="dcterms:W3CDTF">2022-04-07T08:04:42Z</dcterms:modified>
</cp:coreProperties>
</file>