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ADB_20C37B4C.xml" ContentType="application/vnd.ms-powerpoint.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6859" r:id="rId3"/>
    <p:sldId id="6905" r:id="rId4"/>
    <p:sldId id="6880" r:id="rId5"/>
    <p:sldId id="6873" r:id="rId6"/>
    <p:sldId id="6830" r:id="rId7"/>
    <p:sldId id="6906" r:id="rId8"/>
    <p:sldId id="6878" r:id="rId9"/>
    <p:sldId id="6879" r:id="rId10"/>
    <p:sldId id="6875" r:id="rId11"/>
    <p:sldId id="6884" r:id="rId12"/>
    <p:sldId id="6903" r:id="rId13"/>
    <p:sldId id="6902" r:id="rId14"/>
    <p:sldId id="6899" r:id="rId15"/>
    <p:sldId id="6900" r:id="rId16"/>
    <p:sldId id="6877" r:id="rId17"/>
    <p:sldId id="6866" r:id="rId18"/>
    <p:sldId id="6848" r:id="rId19"/>
    <p:sldId id="6850" r:id="rId20"/>
    <p:sldId id="6851" r:id="rId21"/>
    <p:sldId id="6870" r:id="rId22"/>
    <p:sldId id="6872" r:id="rId23"/>
    <p:sldId id="6883" r:id="rId24"/>
    <p:sldId id="6871" r:id="rId25"/>
    <p:sldId id="6852" r:id="rId26"/>
    <p:sldId id="6881" r:id="rId27"/>
    <p:sldId id="69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ivew" id="{46AB5771-391D-44FD-B1A5-63E2197B8BDD}">
          <p14:sldIdLst>
            <p14:sldId id="6859"/>
            <p14:sldId id="6905"/>
            <p14:sldId id="6880"/>
          </p14:sldIdLst>
        </p14:section>
        <p14:section name="PC Automation 101" id="{9B6CA40C-1394-41F2-9348-68F63CC943D9}">
          <p14:sldIdLst>
            <p14:sldId id="6873"/>
            <p14:sldId id="6830"/>
            <p14:sldId id="6906"/>
            <p14:sldId id="6878"/>
            <p14:sldId id="6879"/>
            <p14:sldId id="6875"/>
            <p14:sldId id="6884"/>
            <p14:sldId id="6903"/>
            <p14:sldId id="6902"/>
            <p14:sldId id="6899"/>
            <p14:sldId id="6900"/>
            <p14:sldId id="6877"/>
          </p14:sldIdLst>
        </p14:section>
        <p14:section name="Grants Programme Overview" id="{AC8DEEEF-2BDC-40E3-9790-0056FE8AD586}">
          <p14:sldIdLst>
            <p14:sldId id="6866"/>
            <p14:sldId id="6848"/>
            <p14:sldId id="6850"/>
            <p14:sldId id="6851"/>
            <p14:sldId id="6870"/>
            <p14:sldId id="6872"/>
            <p14:sldId id="6883"/>
            <p14:sldId id="6871"/>
            <p14:sldId id="6852"/>
            <p14:sldId id="6881"/>
            <p14:sldId id="690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507C34-1730-F116-7954-2BFEF58ABBFA}" name="Duignan, Denis" initials="DD" userId="S::k1786829@kcl.ac.uk::27781395-a7b9-459f-8a14-3b4e1b2b45a6" providerId="AD"/>
  <p188:author id="{56CB704C-2B0F-2432-7A20-F287CA335241}" name="Bowcock, Ashley" initials="BA" userId="S::k1810388@kcl.ac.uk::a31dc8da-b963-4383-b9f1-588a8fdc2361" providerId="AD"/>
  <p188:author id="{41A257EB-532C-4A34-6B4A-8C99E48230C7}" name="Mumby, Oliver" initials="MO" userId="S::k2142977@kcl.ac.uk::8e3fd6d0-314e-4891-a008-be24576f8eb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113" autoAdjust="0"/>
  </p:normalViewPr>
  <p:slideViewPr>
    <p:cSldViewPr snapToGrid="0">
      <p:cViewPr varScale="1">
        <p:scale>
          <a:sx n="65" d="100"/>
          <a:sy n="65"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Light" pitchFamily="2" charset="77"/>
                <a:ea typeface="+mn-ea"/>
                <a:cs typeface="Poppins Light" pitchFamily="2" charset="77"/>
              </a:defRPr>
            </a:pPr>
            <a:r>
              <a:rPr lang="en-GB" dirty="0"/>
              <a:t>Appt</a:t>
            </a:r>
            <a:r>
              <a:rPr lang="en-GB" baseline="0" dirty="0"/>
              <a:t>’s booking rates vs deprivation</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Poppins Light" pitchFamily="2" charset="77"/>
              <a:ea typeface="+mn-ea"/>
              <a:cs typeface="Poppins Light" pitchFamily="2" charset="77"/>
            </a:defRPr>
          </a:pPr>
          <a:endParaRPr lang="en-US"/>
        </a:p>
      </c:txPr>
    </c:title>
    <c:autoTitleDeleted val="0"/>
    <c:plotArea>
      <c:layout/>
      <c:barChart>
        <c:barDir val="col"/>
        <c:grouping val="clustered"/>
        <c:varyColors val="0"/>
        <c:ser>
          <c:idx val="1"/>
          <c:order val="0"/>
          <c:tx>
            <c:strRef>
              <c:f>'R0 Booking'!$A$8</c:f>
              <c:strCache>
                <c:ptCount val="1"/>
                <c:pt idx="0">
                  <c:v>Not Booking</c:v>
                </c:pt>
              </c:strCache>
            </c:strRef>
          </c:tx>
          <c:spPr>
            <a:solidFill>
              <a:schemeClr val="accent6">
                <a:lumMod val="40000"/>
                <a:lumOff val="60000"/>
              </a:schemeClr>
            </a:solidFill>
            <a:ln>
              <a:noFill/>
            </a:ln>
            <a:effectLst/>
          </c:spPr>
          <c:invertIfNegative val="0"/>
          <c:cat>
            <c:numRef>
              <c:f>'R0 Booking'!$B$2:$K$2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'R0 Booking'!$B$8:$K$8</c:f>
              <c:numCache>
                <c:formatCode>General</c:formatCode>
                <c:ptCount val="10"/>
                <c:pt idx="0">
                  <c:v>24</c:v>
                </c:pt>
                <c:pt idx="1">
                  <c:v>371</c:v>
                </c:pt>
                <c:pt idx="2">
                  <c:v>205</c:v>
                </c:pt>
                <c:pt idx="3">
                  <c:v>49</c:v>
                </c:pt>
                <c:pt idx="4">
                  <c:v>70</c:v>
                </c:pt>
                <c:pt idx="5">
                  <c:v>41</c:v>
                </c:pt>
                <c:pt idx="6">
                  <c:v>11</c:v>
                </c:pt>
                <c:pt idx="7">
                  <c:v>4</c:v>
                </c:pt>
                <c:pt idx="8">
                  <c:v>5</c:v>
                </c:pt>
              </c:numCache>
            </c:numRef>
          </c:val>
          <c:extLst>
            <c:ext xmlns:c16="http://schemas.microsoft.com/office/drawing/2014/chart" uri="{C3380CC4-5D6E-409C-BE32-E72D297353CC}">
              <c16:uniqueId val="{00000000-F5ED-B442-98C2-774C4D3D6B67}"/>
            </c:ext>
          </c:extLst>
        </c:ser>
        <c:ser>
          <c:idx val="0"/>
          <c:order val="2"/>
          <c:tx>
            <c:strRef>
              <c:f>'R0 Booking'!$A$9</c:f>
              <c:strCache>
                <c:ptCount val="1"/>
                <c:pt idx="0">
                  <c:v>Booking</c:v>
                </c:pt>
              </c:strCache>
            </c:strRef>
          </c:tx>
          <c:spPr>
            <a:solidFill>
              <a:schemeClr val="accent1"/>
            </a:solidFill>
            <a:ln>
              <a:noFill/>
            </a:ln>
            <a:effectLst/>
          </c:spPr>
          <c:invertIfNegative val="0"/>
          <c:cat>
            <c:numRef>
              <c:f>'R0 Booking'!$B$2:$K$2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'R0 Booking'!$B$9:$K$9</c:f>
              <c:numCache>
                <c:formatCode>General</c:formatCode>
                <c:ptCount val="10"/>
                <c:pt idx="0">
                  <c:v>29</c:v>
                </c:pt>
                <c:pt idx="1">
                  <c:v>332</c:v>
                </c:pt>
                <c:pt idx="2">
                  <c:v>193</c:v>
                </c:pt>
                <c:pt idx="3">
                  <c:v>65</c:v>
                </c:pt>
                <c:pt idx="4">
                  <c:v>64</c:v>
                </c:pt>
                <c:pt idx="5">
                  <c:v>32</c:v>
                </c:pt>
                <c:pt idx="6">
                  <c:v>9</c:v>
                </c:pt>
                <c:pt idx="7">
                  <c:v>1</c:v>
                </c:pt>
                <c:pt idx="8">
                  <c:v>2</c:v>
                </c:pt>
                <c:pt idx="9">
                  <c:v>2</c:v>
                </c:pt>
              </c:numCache>
            </c:numRef>
          </c:val>
          <c:extLst>
            <c:ext xmlns:c16="http://schemas.microsoft.com/office/drawing/2014/chart" uri="{C3380CC4-5D6E-409C-BE32-E72D297353CC}">
              <c16:uniqueId val="{00000001-F5ED-B442-98C2-774C4D3D6B67}"/>
            </c:ext>
          </c:extLst>
        </c:ser>
        <c:dLbls>
          <c:showLegendKey val="0"/>
          <c:showVal val="0"/>
          <c:showCatName val="0"/>
          <c:showSerName val="0"/>
          <c:showPercent val="0"/>
          <c:showBubbleSize val="0"/>
        </c:dLbls>
        <c:gapWidth val="150"/>
        <c:axId val="1868934143"/>
        <c:axId val="1869799199"/>
      </c:barChart>
      <c:lineChart>
        <c:grouping val="standard"/>
        <c:varyColors val="0"/>
        <c:ser>
          <c:idx val="2"/>
          <c:order val="1"/>
          <c:tx>
            <c:strRef>
              <c:f>'R0 Booking'!$A$10</c:f>
              <c:strCache>
                <c:ptCount val="1"/>
                <c:pt idx="0">
                  <c:v>Booking Rate</c:v>
                </c:pt>
              </c:strCache>
            </c:strRef>
          </c:tx>
          <c:spPr>
            <a:ln w="28575" cap="rnd">
              <a:solidFill>
                <a:schemeClr val="accent2"/>
              </a:solidFill>
              <a:round/>
            </a:ln>
            <a:effectLst/>
          </c:spPr>
          <c:marker>
            <c:symbol val="none"/>
          </c:marker>
          <c:cat>
            <c:numRef>
              <c:f>'R0 Booking'!$B$2:$K$2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'R0 Booking'!$B$10:$K$10</c:f>
              <c:numCache>
                <c:formatCode>0.0%</c:formatCode>
                <c:ptCount val="10"/>
                <c:pt idx="0">
                  <c:v>0.54716981132075471</c:v>
                </c:pt>
                <c:pt idx="1">
                  <c:v>0.47226173541963018</c:v>
                </c:pt>
                <c:pt idx="2">
                  <c:v>0.48492462311557788</c:v>
                </c:pt>
                <c:pt idx="3">
                  <c:v>0.57017543859649122</c:v>
                </c:pt>
                <c:pt idx="4">
                  <c:v>0.47761194029850745</c:v>
                </c:pt>
                <c:pt idx="5">
                  <c:v>0.43835616438356162</c:v>
                </c:pt>
                <c:pt idx="6">
                  <c:v>0.45</c:v>
                </c:pt>
                <c:pt idx="7">
                  <c:v>0.2</c:v>
                </c:pt>
                <c:pt idx="8">
                  <c:v>0.2857142857142857</c:v>
                </c:pt>
                <c:pt idx="9">
                  <c:v>1</c:v>
                </c:pt>
              </c:numCache>
            </c:numRef>
          </c:val>
          <c:smooth val="0"/>
          <c:extLst>
            <c:ext xmlns:c16="http://schemas.microsoft.com/office/drawing/2014/chart" uri="{C3380CC4-5D6E-409C-BE32-E72D297353CC}">
              <c16:uniqueId val="{00000002-F5ED-B442-98C2-774C4D3D6B67}"/>
            </c:ext>
          </c:extLst>
        </c:ser>
        <c:dLbls>
          <c:showLegendKey val="0"/>
          <c:showVal val="0"/>
          <c:showCatName val="0"/>
          <c:showSerName val="0"/>
          <c:showPercent val="0"/>
          <c:showBubbleSize val="0"/>
        </c:dLbls>
        <c:marker val="1"/>
        <c:smooth val="0"/>
        <c:axId val="1794011631"/>
        <c:axId val="1838857135"/>
      </c:lineChart>
      <c:catAx>
        <c:axId val="18689341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Light" pitchFamily="2" charset="77"/>
                    <a:ea typeface="+mn-ea"/>
                    <a:cs typeface="Poppins Light" pitchFamily="2" charset="77"/>
                  </a:defRPr>
                </a:pPr>
                <a:r>
                  <a:rPr lang="en-GB" dirty="0" err="1"/>
                  <a:t>Indicies</a:t>
                </a:r>
                <a:r>
                  <a:rPr lang="en-GB" dirty="0"/>
                  <a:t> of</a:t>
                </a:r>
                <a:r>
                  <a:rPr lang="en-GB" baseline="0" dirty="0"/>
                  <a:t> multiple deprivation</a:t>
                </a:r>
                <a:endParaRPr lang="en-GB"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oppins Light" pitchFamily="2" charset="77"/>
                  <a:ea typeface="+mn-ea"/>
                  <a:cs typeface="Poppins Light" pitchFamily="2" charset="77"/>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Light" pitchFamily="2" charset="77"/>
                <a:ea typeface="+mn-ea"/>
                <a:cs typeface="Poppins Light" pitchFamily="2" charset="77"/>
              </a:defRPr>
            </a:pPr>
            <a:endParaRPr lang="en-US"/>
          </a:p>
        </c:txPr>
        <c:crossAx val="1869799199"/>
        <c:crosses val="autoZero"/>
        <c:auto val="1"/>
        <c:lblAlgn val="ctr"/>
        <c:lblOffset val="100"/>
        <c:noMultiLvlLbl val="0"/>
      </c:catAx>
      <c:valAx>
        <c:axId val="1869799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Light" pitchFamily="2" charset="77"/>
                    <a:ea typeface="+mn-ea"/>
                    <a:cs typeface="Poppins Light" pitchFamily="2" charset="77"/>
                  </a:defRPr>
                </a:pPr>
                <a:r>
                  <a:rPr lang="en-GB" dirty="0"/>
                  <a:t>Number of patients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Light" pitchFamily="2" charset="77"/>
                  <a:ea typeface="+mn-ea"/>
                  <a:cs typeface="Poppins Light" pitchFamily="2" charset="77"/>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Light" pitchFamily="2" charset="77"/>
                <a:ea typeface="+mn-ea"/>
                <a:cs typeface="Poppins Light" pitchFamily="2" charset="77"/>
              </a:defRPr>
            </a:pPr>
            <a:endParaRPr lang="en-US"/>
          </a:p>
        </c:txPr>
        <c:crossAx val="1868934143"/>
        <c:crosses val="autoZero"/>
        <c:crossBetween val="between"/>
      </c:valAx>
      <c:valAx>
        <c:axId val="1838857135"/>
        <c:scaling>
          <c:orientation val="minMax"/>
          <c:max val="1"/>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Light" pitchFamily="2" charset="77"/>
                    <a:ea typeface="+mn-ea"/>
                    <a:cs typeface="Poppins Light" pitchFamily="2" charset="77"/>
                  </a:defRPr>
                </a:pPr>
                <a:r>
                  <a:rPr lang="en-GB" dirty="0"/>
                  <a:t>Booking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oppins Light" pitchFamily="2" charset="77"/>
                  <a:ea typeface="+mn-ea"/>
                  <a:cs typeface="Poppins Light" pitchFamily="2" charset="77"/>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Light" pitchFamily="2" charset="77"/>
                <a:ea typeface="+mn-ea"/>
                <a:cs typeface="Poppins Light" pitchFamily="2" charset="77"/>
              </a:defRPr>
            </a:pPr>
            <a:endParaRPr lang="en-US"/>
          </a:p>
        </c:txPr>
        <c:crossAx val="1794011631"/>
        <c:crosses val="max"/>
        <c:crossBetween val="between"/>
      </c:valAx>
      <c:catAx>
        <c:axId val="1794011631"/>
        <c:scaling>
          <c:orientation val="minMax"/>
        </c:scaling>
        <c:delete val="1"/>
        <c:axPos val="b"/>
        <c:numFmt formatCode="General" sourceLinked="1"/>
        <c:majorTickMark val="out"/>
        <c:minorTickMark val="none"/>
        <c:tickLblPos val="nextTo"/>
        <c:crossAx val="18388571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oppins Light" pitchFamily="2" charset="77"/>
              <a:ea typeface="+mn-ea"/>
              <a:cs typeface="Poppins Light"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Poppins Light" pitchFamily="2" charset="77"/>
          <a:cs typeface="Poppins Light" pitchFamily="2" charset="77"/>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ADB_20C37B4C.xml><?xml version="1.0" encoding="utf-8"?>
<p188:cmLst xmlns:a="http://schemas.openxmlformats.org/drawingml/2006/main" xmlns:r="http://schemas.openxmlformats.org/officeDocument/2006/relationships" xmlns:p188="http://schemas.microsoft.com/office/powerpoint/2018/8/main">
  <p188:cm id="{F65C216C-AB70-457E-B9A1-DD7B47C96267}" authorId="{C7507C34-1730-F116-7954-2BFEF58ABBFA}" created="2022-05-15T17:55:07.031">
    <pc:sldMkLst xmlns:pc="http://schemas.microsoft.com/office/powerpoint/2013/main/command">
      <pc:docMk/>
      <pc:sldMk cId="549681996" sldId="6875"/>
    </pc:sldMkLst>
    <p188:txBody>
      <a:bodyPr/>
      <a:lstStyle/>
      <a:p>
        <a:r>
          <a:rPr lang="en-GB"/>
          <a:t>is there a infographic we could do to segment the market by use case?</a:t>
        </a:r>
      </a:p>
    </p188:txBody>
  </p188:cm>
</p188: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3EE0C-F08A-4B5B-8840-5EA744AFC5B3}" type="doc">
      <dgm:prSet loTypeId="urn:microsoft.com/office/officeart/2011/layout/CircleProcess" loCatId="process" qsTypeId="urn:microsoft.com/office/officeart/2005/8/quickstyle/simple1" qsCatId="simple" csTypeId="urn:microsoft.com/office/officeart/2005/8/colors/accent1_4" csCatId="accent1" phldr="1"/>
      <dgm:spPr/>
      <dgm:t>
        <a:bodyPr/>
        <a:lstStyle/>
        <a:p>
          <a:endParaRPr lang="en-GB"/>
        </a:p>
      </dgm:t>
    </dgm:pt>
    <dgm:pt modelId="{45FFBE62-3B1D-46C3-AF80-2AFC943E4391}">
      <dgm:prSet phldrT="[Text]" custT="1"/>
      <dgm:spPr/>
      <dgm:t>
        <a:bodyPr/>
        <a:lstStyle/>
        <a:p>
          <a:r>
            <a:rPr lang="en-GB" sz="1200" dirty="0"/>
            <a:t>Notification of Upcoming Opportunity</a:t>
          </a:r>
        </a:p>
      </dgm:t>
    </dgm:pt>
    <dgm:pt modelId="{5B83CAA2-2D32-4A35-A046-0B0D6C991316}" type="parTrans" cxnId="{40737AC1-A5DD-49B1-AD54-E050AD422316}">
      <dgm:prSet/>
      <dgm:spPr/>
      <dgm:t>
        <a:bodyPr/>
        <a:lstStyle/>
        <a:p>
          <a:endParaRPr lang="en-GB" sz="1200"/>
        </a:p>
      </dgm:t>
    </dgm:pt>
    <dgm:pt modelId="{86174766-2E2F-4318-8FFB-3B8280E609B2}" type="sibTrans" cxnId="{40737AC1-A5DD-49B1-AD54-E050AD422316}">
      <dgm:prSet/>
      <dgm:spPr/>
      <dgm:t>
        <a:bodyPr/>
        <a:lstStyle/>
        <a:p>
          <a:endParaRPr lang="en-GB" sz="1200"/>
        </a:p>
      </dgm:t>
    </dgm:pt>
    <dgm:pt modelId="{00F0088F-79BC-4E9C-B106-1AF5FA6F47E4}">
      <dgm:prSet phldrT="[Text]" custT="1"/>
      <dgm:spPr/>
      <dgm:t>
        <a:bodyPr/>
        <a:lstStyle/>
        <a:p>
          <a:r>
            <a:rPr lang="en-GB" sz="1200" dirty="0"/>
            <a:t>Automation Grants Webinar </a:t>
          </a:r>
        </a:p>
      </dgm:t>
    </dgm:pt>
    <dgm:pt modelId="{F9CFE010-D112-44C6-A30B-E59C5F3EA7A6}" type="parTrans" cxnId="{FDDAB793-30C0-4B0D-BF00-3DCEB1898ED8}">
      <dgm:prSet/>
      <dgm:spPr/>
      <dgm:t>
        <a:bodyPr/>
        <a:lstStyle/>
        <a:p>
          <a:endParaRPr lang="en-GB" sz="1200"/>
        </a:p>
      </dgm:t>
    </dgm:pt>
    <dgm:pt modelId="{D77F623A-9676-4477-A959-2C5277306399}" type="sibTrans" cxnId="{FDDAB793-30C0-4B0D-BF00-3DCEB1898ED8}">
      <dgm:prSet/>
      <dgm:spPr/>
      <dgm:t>
        <a:bodyPr/>
        <a:lstStyle/>
        <a:p>
          <a:endParaRPr lang="en-GB" sz="1200"/>
        </a:p>
      </dgm:t>
    </dgm:pt>
    <dgm:pt modelId="{DF43627A-7BC7-4561-93F7-9C3A9D960D40}">
      <dgm:prSet phldrT="[Text]" custT="1"/>
      <dgm:spPr/>
      <dgm:t>
        <a:bodyPr/>
        <a:lstStyle/>
        <a:p>
          <a:r>
            <a:rPr lang="en-GB" sz="1200" dirty="0"/>
            <a:t>Application Window Opens</a:t>
          </a:r>
        </a:p>
      </dgm:t>
    </dgm:pt>
    <dgm:pt modelId="{401E31ED-233F-47B6-BB15-0F568FCFBFC3}" type="parTrans" cxnId="{E0E1EE0D-6A29-4420-B97D-DC53EBBCEF00}">
      <dgm:prSet/>
      <dgm:spPr/>
      <dgm:t>
        <a:bodyPr/>
        <a:lstStyle/>
        <a:p>
          <a:endParaRPr lang="en-GB" sz="1200"/>
        </a:p>
      </dgm:t>
    </dgm:pt>
    <dgm:pt modelId="{5D72216D-05D2-441A-BEA6-45374A335066}" type="sibTrans" cxnId="{E0E1EE0D-6A29-4420-B97D-DC53EBBCEF00}">
      <dgm:prSet/>
      <dgm:spPr/>
      <dgm:t>
        <a:bodyPr/>
        <a:lstStyle/>
        <a:p>
          <a:endParaRPr lang="en-GB" sz="1200"/>
        </a:p>
      </dgm:t>
    </dgm:pt>
    <dgm:pt modelId="{6314AB9A-B4EA-4D23-B083-D3BBDC779933}">
      <dgm:prSet custT="1"/>
      <dgm:spPr/>
      <dgm:t>
        <a:bodyPr/>
        <a:lstStyle/>
        <a:p>
          <a:r>
            <a:rPr lang="en-GB" sz="1200" dirty="0"/>
            <a:t>Application Window Closes</a:t>
          </a:r>
        </a:p>
      </dgm:t>
    </dgm:pt>
    <dgm:pt modelId="{689AFADA-201D-4B56-9793-D6757FF8A6EF}" type="parTrans" cxnId="{DBDD4915-0832-4291-AABB-26A480304294}">
      <dgm:prSet/>
      <dgm:spPr/>
      <dgm:t>
        <a:bodyPr/>
        <a:lstStyle/>
        <a:p>
          <a:endParaRPr lang="en-GB" sz="1200"/>
        </a:p>
      </dgm:t>
    </dgm:pt>
    <dgm:pt modelId="{6D2B554A-3895-4224-96D1-FE541629DF93}" type="sibTrans" cxnId="{DBDD4915-0832-4291-AABB-26A480304294}">
      <dgm:prSet/>
      <dgm:spPr/>
      <dgm:t>
        <a:bodyPr/>
        <a:lstStyle/>
        <a:p>
          <a:endParaRPr lang="en-GB" sz="1200"/>
        </a:p>
      </dgm:t>
    </dgm:pt>
    <dgm:pt modelId="{4E7F4C86-9658-4E88-A2EF-E8A17E157495}">
      <dgm:prSet custT="1"/>
      <dgm:spPr/>
      <dgm:t>
        <a:bodyPr/>
        <a:lstStyle/>
        <a:p>
          <a:r>
            <a:rPr lang="en-GB" sz="1200" dirty="0"/>
            <a:t>Successful Grants Announced</a:t>
          </a:r>
        </a:p>
      </dgm:t>
    </dgm:pt>
    <dgm:pt modelId="{34F7842D-1621-46F8-B30D-2EC6EEBB1E89}" type="parTrans" cxnId="{82EE1449-FC4E-4F37-9ADB-94D1E16F69B1}">
      <dgm:prSet/>
      <dgm:spPr/>
      <dgm:t>
        <a:bodyPr/>
        <a:lstStyle/>
        <a:p>
          <a:endParaRPr lang="en-GB" sz="1200"/>
        </a:p>
      </dgm:t>
    </dgm:pt>
    <dgm:pt modelId="{B3DDD50D-7AC3-4156-8D46-4C127C80A507}" type="sibTrans" cxnId="{82EE1449-FC4E-4F37-9ADB-94D1E16F69B1}">
      <dgm:prSet/>
      <dgm:spPr/>
      <dgm:t>
        <a:bodyPr/>
        <a:lstStyle/>
        <a:p>
          <a:endParaRPr lang="en-GB" sz="1200"/>
        </a:p>
      </dgm:t>
    </dgm:pt>
    <dgm:pt modelId="{D716D6D3-5E5C-45ED-9E7C-6B9E93B19FF7}">
      <dgm:prSet custT="1"/>
      <dgm:spPr/>
      <dgm:t>
        <a:bodyPr/>
        <a:lstStyle/>
        <a:p>
          <a:r>
            <a:rPr lang="en-GB" sz="1200" dirty="0"/>
            <a:t>Pre-project Activities Undertaken</a:t>
          </a:r>
        </a:p>
      </dgm:t>
    </dgm:pt>
    <dgm:pt modelId="{31DA98C9-3DCB-48C8-9E47-DBCD80610081}" type="parTrans" cxnId="{B80158F1-7794-4FE7-AD1A-C80DA732EF7E}">
      <dgm:prSet/>
      <dgm:spPr/>
      <dgm:t>
        <a:bodyPr/>
        <a:lstStyle/>
        <a:p>
          <a:endParaRPr lang="en-GB" sz="1200"/>
        </a:p>
      </dgm:t>
    </dgm:pt>
    <dgm:pt modelId="{4A920CC8-74B5-4C98-A526-E6EC570B418E}" type="sibTrans" cxnId="{B80158F1-7794-4FE7-AD1A-C80DA732EF7E}">
      <dgm:prSet/>
      <dgm:spPr/>
      <dgm:t>
        <a:bodyPr/>
        <a:lstStyle/>
        <a:p>
          <a:endParaRPr lang="en-GB" sz="1200"/>
        </a:p>
      </dgm:t>
    </dgm:pt>
    <dgm:pt modelId="{92C752C5-D7FE-4395-93F5-F605412B3452}">
      <dgm:prSet custT="1"/>
      <dgm:spPr/>
      <dgm:t>
        <a:bodyPr/>
        <a:lstStyle/>
        <a:p>
          <a:r>
            <a:rPr lang="en-GB" sz="1200" dirty="0"/>
            <a:t>Funding Awarded</a:t>
          </a:r>
        </a:p>
      </dgm:t>
    </dgm:pt>
    <dgm:pt modelId="{BA89BFA7-6537-40B4-B9CB-DE492E0D50E3}" type="parTrans" cxnId="{44B06742-6219-4C4D-A8AD-76012337641C}">
      <dgm:prSet/>
      <dgm:spPr/>
      <dgm:t>
        <a:bodyPr/>
        <a:lstStyle/>
        <a:p>
          <a:endParaRPr lang="en-GB" sz="1200"/>
        </a:p>
      </dgm:t>
    </dgm:pt>
    <dgm:pt modelId="{256AC314-8756-4846-A04F-2A8A309EDBAC}" type="sibTrans" cxnId="{44B06742-6219-4C4D-A8AD-76012337641C}">
      <dgm:prSet/>
      <dgm:spPr/>
      <dgm:t>
        <a:bodyPr/>
        <a:lstStyle/>
        <a:p>
          <a:endParaRPr lang="en-GB" sz="1200"/>
        </a:p>
      </dgm:t>
    </dgm:pt>
    <dgm:pt modelId="{3611608B-2C30-4E0D-8E40-0E366ACAB6DB}">
      <dgm:prSet custT="1"/>
      <dgm:spPr/>
      <dgm:t>
        <a:bodyPr/>
        <a:lstStyle/>
        <a:p>
          <a:r>
            <a:rPr lang="en-GB" sz="1200" dirty="0"/>
            <a:t>Pilots Delivered</a:t>
          </a:r>
        </a:p>
      </dgm:t>
    </dgm:pt>
    <dgm:pt modelId="{EBAB5429-1B48-477C-A93D-4C66A9AB512F}" type="parTrans" cxnId="{6020CAA8-E41A-492D-B57F-BBCBE4DE0572}">
      <dgm:prSet/>
      <dgm:spPr/>
      <dgm:t>
        <a:bodyPr/>
        <a:lstStyle/>
        <a:p>
          <a:endParaRPr lang="en-GB" sz="1200"/>
        </a:p>
      </dgm:t>
    </dgm:pt>
    <dgm:pt modelId="{35837823-B5DD-4BA1-A14D-386DEB24EBA6}" type="sibTrans" cxnId="{6020CAA8-E41A-492D-B57F-BBCBE4DE0572}">
      <dgm:prSet/>
      <dgm:spPr/>
      <dgm:t>
        <a:bodyPr/>
        <a:lstStyle/>
        <a:p>
          <a:endParaRPr lang="en-GB" sz="1200"/>
        </a:p>
      </dgm:t>
    </dgm:pt>
    <dgm:pt modelId="{20053E19-A90B-4EFD-86BE-5AB6D88D4533}">
      <dgm:prSet custT="1"/>
      <dgm:spPr/>
      <dgm:t>
        <a:bodyPr/>
        <a:lstStyle/>
        <a:p>
          <a:r>
            <a:rPr lang="en-GB" sz="1400" dirty="0"/>
            <a:t>Final Report</a:t>
          </a:r>
        </a:p>
      </dgm:t>
    </dgm:pt>
    <dgm:pt modelId="{A1406502-722D-463E-B2EA-EAF34AE08E27}" type="parTrans" cxnId="{B1E07B60-44A9-4B6C-ABF4-6271C71B1792}">
      <dgm:prSet/>
      <dgm:spPr/>
      <dgm:t>
        <a:bodyPr/>
        <a:lstStyle/>
        <a:p>
          <a:endParaRPr lang="en-GB"/>
        </a:p>
      </dgm:t>
    </dgm:pt>
    <dgm:pt modelId="{6F5E32AB-1F4C-40F5-8916-FC98A82AC0B2}" type="sibTrans" cxnId="{B1E07B60-44A9-4B6C-ABF4-6271C71B1792}">
      <dgm:prSet/>
      <dgm:spPr/>
      <dgm:t>
        <a:bodyPr/>
        <a:lstStyle/>
        <a:p>
          <a:endParaRPr lang="en-GB"/>
        </a:p>
      </dgm:t>
    </dgm:pt>
    <dgm:pt modelId="{793D54A9-CDEF-467C-B6DC-7779C5024041}" type="pres">
      <dgm:prSet presAssocID="{BA83EE0C-F08A-4B5B-8840-5EA744AFC5B3}" presName="Name0" presStyleCnt="0">
        <dgm:presLayoutVars>
          <dgm:chMax val="11"/>
          <dgm:chPref val="11"/>
          <dgm:dir/>
          <dgm:resizeHandles/>
        </dgm:presLayoutVars>
      </dgm:prSet>
      <dgm:spPr/>
    </dgm:pt>
    <dgm:pt modelId="{108CAF9A-6BD5-4BDA-BD70-31317ECC03F9}" type="pres">
      <dgm:prSet presAssocID="{20053E19-A90B-4EFD-86BE-5AB6D88D4533}" presName="Accent9" presStyleCnt="0"/>
      <dgm:spPr/>
    </dgm:pt>
    <dgm:pt modelId="{70CBA6D9-4737-4178-A027-9258EF97D984}" type="pres">
      <dgm:prSet presAssocID="{20053E19-A90B-4EFD-86BE-5AB6D88D4533}" presName="Accent" presStyleLbl="node1" presStyleIdx="0" presStyleCnt="9"/>
      <dgm:spPr/>
    </dgm:pt>
    <dgm:pt modelId="{0A6B2018-13FF-4837-B197-19F003C1B9EA}" type="pres">
      <dgm:prSet presAssocID="{20053E19-A90B-4EFD-86BE-5AB6D88D4533}" presName="ParentBackground9" presStyleCnt="0"/>
      <dgm:spPr/>
    </dgm:pt>
    <dgm:pt modelId="{3BD05474-F880-4A4E-A6F7-DDCF38AFC863}" type="pres">
      <dgm:prSet presAssocID="{20053E19-A90B-4EFD-86BE-5AB6D88D4533}" presName="ParentBackground" presStyleLbl="fgAcc1" presStyleIdx="0" presStyleCnt="9"/>
      <dgm:spPr/>
    </dgm:pt>
    <dgm:pt modelId="{B9F82D83-E7B4-4DB1-B532-3131121AD00F}" type="pres">
      <dgm:prSet presAssocID="{20053E19-A90B-4EFD-86BE-5AB6D88D4533}" presName="Parent9" presStyleLbl="revTx" presStyleIdx="0" presStyleCnt="0">
        <dgm:presLayoutVars>
          <dgm:chMax val="1"/>
          <dgm:chPref val="1"/>
          <dgm:bulletEnabled val="1"/>
        </dgm:presLayoutVars>
      </dgm:prSet>
      <dgm:spPr/>
    </dgm:pt>
    <dgm:pt modelId="{AC30F071-6EFA-4224-BFA7-5A896996E7C4}" type="pres">
      <dgm:prSet presAssocID="{3611608B-2C30-4E0D-8E40-0E366ACAB6DB}" presName="Accent8" presStyleCnt="0"/>
      <dgm:spPr/>
    </dgm:pt>
    <dgm:pt modelId="{FD0A1513-01FC-496D-AC03-29A3DA56F825}" type="pres">
      <dgm:prSet presAssocID="{3611608B-2C30-4E0D-8E40-0E366ACAB6DB}" presName="Accent" presStyleLbl="node1" presStyleIdx="1" presStyleCnt="9"/>
      <dgm:spPr/>
    </dgm:pt>
    <dgm:pt modelId="{3751489C-1FD1-46DE-8827-FA4113967256}" type="pres">
      <dgm:prSet presAssocID="{3611608B-2C30-4E0D-8E40-0E366ACAB6DB}" presName="ParentBackground8" presStyleCnt="0"/>
      <dgm:spPr/>
    </dgm:pt>
    <dgm:pt modelId="{AAA74947-1E21-4D64-999A-E338169E4844}" type="pres">
      <dgm:prSet presAssocID="{3611608B-2C30-4E0D-8E40-0E366ACAB6DB}" presName="ParentBackground" presStyleLbl="fgAcc1" presStyleIdx="1" presStyleCnt="9"/>
      <dgm:spPr/>
    </dgm:pt>
    <dgm:pt modelId="{7749AC51-8F22-4940-B51E-D67020F0AFEA}" type="pres">
      <dgm:prSet presAssocID="{3611608B-2C30-4E0D-8E40-0E366ACAB6DB}" presName="Parent8" presStyleLbl="revTx" presStyleIdx="0" presStyleCnt="0">
        <dgm:presLayoutVars>
          <dgm:chMax val="1"/>
          <dgm:chPref val="1"/>
          <dgm:bulletEnabled val="1"/>
        </dgm:presLayoutVars>
      </dgm:prSet>
      <dgm:spPr/>
    </dgm:pt>
    <dgm:pt modelId="{6BE5802E-2238-4673-BFE9-0B35A56FE9A6}" type="pres">
      <dgm:prSet presAssocID="{92C752C5-D7FE-4395-93F5-F605412B3452}" presName="Accent7" presStyleCnt="0"/>
      <dgm:spPr/>
    </dgm:pt>
    <dgm:pt modelId="{D07E5AB7-49C3-4BE9-8C98-5E6D99885B65}" type="pres">
      <dgm:prSet presAssocID="{92C752C5-D7FE-4395-93F5-F605412B3452}" presName="Accent" presStyleLbl="node1" presStyleIdx="2" presStyleCnt="9"/>
      <dgm:spPr/>
    </dgm:pt>
    <dgm:pt modelId="{0E0F4CC5-F43A-4ACE-A97F-73FFB7C54D82}" type="pres">
      <dgm:prSet presAssocID="{92C752C5-D7FE-4395-93F5-F605412B3452}" presName="ParentBackground7" presStyleCnt="0"/>
      <dgm:spPr/>
    </dgm:pt>
    <dgm:pt modelId="{5BDD7605-3065-4B3F-80B9-E1F6C8A711E5}" type="pres">
      <dgm:prSet presAssocID="{92C752C5-D7FE-4395-93F5-F605412B3452}" presName="ParentBackground" presStyleLbl="fgAcc1" presStyleIdx="2" presStyleCnt="9"/>
      <dgm:spPr/>
    </dgm:pt>
    <dgm:pt modelId="{A3EAE2A6-9D86-467C-BECD-7E2519C8E64C}" type="pres">
      <dgm:prSet presAssocID="{92C752C5-D7FE-4395-93F5-F605412B3452}" presName="Parent7" presStyleLbl="revTx" presStyleIdx="0" presStyleCnt="0">
        <dgm:presLayoutVars>
          <dgm:chMax val="1"/>
          <dgm:chPref val="1"/>
          <dgm:bulletEnabled val="1"/>
        </dgm:presLayoutVars>
      </dgm:prSet>
      <dgm:spPr/>
    </dgm:pt>
    <dgm:pt modelId="{65616C47-7EC0-47E3-97B3-B983D0550C88}" type="pres">
      <dgm:prSet presAssocID="{D716D6D3-5E5C-45ED-9E7C-6B9E93B19FF7}" presName="Accent6" presStyleCnt="0"/>
      <dgm:spPr/>
    </dgm:pt>
    <dgm:pt modelId="{FD2A8070-C5D7-40BA-AA1A-3563C91C6899}" type="pres">
      <dgm:prSet presAssocID="{D716D6D3-5E5C-45ED-9E7C-6B9E93B19FF7}" presName="Accent" presStyleLbl="node1" presStyleIdx="3" presStyleCnt="9"/>
      <dgm:spPr/>
    </dgm:pt>
    <dgm:pt modelId="{0AA5FA84-679A-4D65-B0F2-8DA0E8809DC0}" type="pres">
      <dgm:prSet presAssocID="{D716D6D3-5E5C-45ED-9E7C-6B9E93B19FF7}" presName="ParentBackground6" presStyleCnt="0"/>
      <dgm:spPr/>
    </dgm:pt>
    <dgm:pt modelId="{51803BD8-8504-43CF-AA2A-BB3AEABACB70}" type="pres">
      <dgm:prSet presAssocID="{D716D6D3-5E5C-45ED-9E7C-6B9E93B19FF7}" presName="ParentBackground" presStyleLbl="fgAcc1" presStyleIdx="3" presStyleCnt="9"/>
      <dgm:spPr/>
    </dgm:pt>
    <dgm:pt modelId="{F672F1D5-0636-465F-941B-9AD063447566}" type="pres">
      <dgm:prSet presAssocID="{D716D6D3-5E5C-45ED-9E7C-6B9E93B19FF7}" presName="Parent6" presStyleLbl="revTx" presStyleIdx="0" presStyleCnt="0">
        <dgm:presLayoutVars>
          <dgm:chMax val="1"/>
          <dgm:chPref val="1"/>
          <dgm:bulletEnabled val="1"/>
        </dgm:presLayoutVars>
      </dgm:prSet>
      <dgm:spPr/>
    </dgm:pt>
    <dgm:pt modelId="{C9A68A01-1195-4A8E-9511-FEE1F228D887}" type="pres">
      <dgm:prSet presAssocID="{4E7F4C86-9658-4E88-A2EF-E8A17E157495}" presName="Accent5" presStyleCnt="0"/>
      <dgm:spPr/>
    </dgm:pt>
    <dgm:pt modelId="{CA19C2A3-6D47-4308-A1F1-C7222DD30521}" type="pres">
      <dgm:prSet presAssocID="{4E7F4C86-9658-4E88-A2EF-E8A17E157495}" presName="Accent" presStyleLbl="node1" presStyleIdx="4" presStyleCnt="9"/>
      <dgm:spPr/>
    </dgm:pt>
    <dgm:pt modelId="{21A6BC29-00C8-4F6D-8396-5FFCD34F84B2}" type="pres">
      <dgm:prSet presAssocID="{4E7F4C86-9658-4E88-A2EF-E8A17E157495}" presName="ParentBackground5" presStyleCnt="0"/>
      <dgm:spPr/>
    </dgm:pt>
    <dgm:pt modelId="{E42BC538-90F5-428A-873F-6E063E4D05BF}" type="pres">
      <dgm:prSet presAssocID="{4E7F4C86-9658-4E88-A2EF-E8A17E157495}" presName="ParentBackground" presStyleLbl="fgAcc1" presStyleIdx="4" presStyleCnt="9"/>
      <dgm:spPr/>
    </dgm:pt>
    <dgm:pt modelId="{23DE6100-1C60-4851-9EB7-D76278237BBE}" type="pres">
      <dgm:prSet presAssocID="{4E7F4C86-9658-4E88-A2EF-E8A17E157495}" presName="Parent5" presStyleLbl="revTx" presStyleIdx="0" presStyleCnt="0">
        <dgm:presLayoutVars>
          <dgm:chMax val="1"/>
          <dgm:chPref val="1"/>
          <dgm:bulletEnabled val="1"/>
        </dgm:presLayoutVars>
      </dgm:prSet>
      <dgm:spPr/>
    </dgm:pt>
    <dgm:pt modelId="{FA9D3EA5-1294-4F16-9DC6-E6882FF0AA45}" type="pres">
      <dgm:prSet presAssocID="{6314AB9A-B4EA-4D23-B083-D3BBDC779933}" presName="Accent4" presStyleCnt="0"/>
      <dgm:spPr/>
    </dgm:pt>
    <dgm:pt modelId="{BF1CD818-48E4-45EE-A848-DA21F2C5CA47}" type="pres">
      <dgm:prSet presAssocID="{6314AB9A-B4EA-4D23-B083-D3BBDC779933}" presName="Accent" presStyleLbl="node1" presStyleIdx="5" presStyleCnt="9"/>
      <dgm:spPr/>
    </dgm:pt>
    <dgm:pt modelId="{5664EEBC-5185-4B74-8C6A-885BF2E11F9F}" type="pres">
      <dgm:prSet presAssocID="{6314AB9A-B4EA-4D23-B083-D3BBDC779933}" presName="ParentBackground4" presStyleCnt="0"/>
      <dgm:spPr/>
    </dgm:pt>
    <dgm:pt modelId="{0ACDE151-4987-41EC-BE76-F90D9864AE55}" type="pres">
      <dgm:prSet presAssocID="{6314AB9A-B4EA-4D23-B083-D3BBDC779933}" presName="ParentBackground" presStyleLbl="fgAcc1" presStyleIdx="5" presStyleCnt="9"/>
      <dgm:spPr/>
    </dgm:pt>
    <dgm:pt modelId="{5DAEE176-874A-49B3-93A7-273AAD6E7FA2}" type="pres">
      <dgm:prSet presAssocID="{6314AB9A-B4EA-4D23-B083-D3BBDC779933}" presName="Parent4" presStyleLbl="revTx" presStyleIdx="0" presStyleCnt="0">
        <dgm:presLayoutVars>
          <dgm:chMax val="1"/>
          <dgm:chPref val="1"/>
          <dgm:bulletEnabled val="1"/>
        </dgm:presLayoutVars>
      </dgm:prSet>
      <dgm:spPr/>
    </dgm:pt>
    <dgm:pt modelId="{97C94B7B-391B-4803-9EA6-55D7A4D2283D}" type="pres">
      <dgm:prSet presAssocID="{DF43627A-7BC7-4561-93F7-9C3A9D960D40}" presName="Accent3" presStyleCnt="0"/>
      <dgm:spPr/>
    </dgm:pt>
    <dgm:pt modelId="{8A09C5E3-7F8E-47E9-8D79-35AFFDA40B63}" type="pres">
      <dgm:prSet presAssocID="{DF43627A-7BC7-4561-93F7-9C3A9D960D40}" presName="Accent" presStyleLbl="node1" presStyleIdx="6" presStyleCnt="9"/>
      <dgm:spPr/>
    </dgm:pt>
    <dgm:pt modelId="{094840F5-433A-4448-B8B7-004457A99D95}" type="pres">
      <dgm:prSet presAssocID="{DF43627A-7BC7-4561-93F7-9C3A9D960D40}" presName="ParentBackground3" presStyleCnt="0"/>
      <dgm:spPr/>
    </dgm:pt>
    <dgm:pt modelId="{E527553F-DCD8-48F5-997E-58FA0A2389A7}" type="pres">
      <dgm:prSet presAssocID="{DF43627A-7BC7-4561-93F7-9C3A9D960D40}" presName="ParentBackground" presStyleLbl="fgAcc1" presStyleIdx="6" presStyleCnt="9"/>
      <dgm:spPr/>
    </dgm:pt>
    <dgm:pt modelId="{C66A1D62-5F8F-430C-8A0F-824125C033AC}" type="pres">
      <dgm:prSet presAssocID="{DF43627A-7BC7-4561-93F7-9C3A9D960D40}" presName="Parent3" presStyleLbl="revTx" presStyleIdx="0" presStyleCnt="0">
        <dgm:presLayoutVars>
          <dgm:chMax val="1"/>
          <dgm:chPref val="1"/>
          <dgm:bulletEnabled val="1"/>
        </dgm:presLayoutVars>
      </dgm:prSet>
      <dgm:spPr/>
    </dgm:pt>
    <dgm:pt modelId="{0BD6A0D9-83AD-4CF3-8F66-DE17CE81A120}" type="pres">
      <dgm:prSet presAssocID="{00F0088F-79BC-4E9C-B106-1AF5FA6F47E4}" presName="Accent2" presStyleCnt="0"/>
      <dgm:spPr/>
    </dgm:pt>
    <dgm:pt modelId="{D77BFD81-8E10-486C-BD9C-8CEEF55EFAD1}" type="pres">
      <dgm:prSet presAssocID="{00F0088F-79BC-4E9C-B106-1AF5FA6F47E4}" presName="Accent" presStyleLbl="node1" presStyleIdx="7" presStyleCnt="9"/>
      <dgm:spPr/>
    </dgm:pt>
    <dgm:pt modelId="{A6641FB7-B380-4EBA-9AA9-D6121F65222F}" type="pres">
      <dgm:prSet presAssocID="{00F0088F-79BC-4E9C-B106-1AF5FA6F47E4}" presName="ParentBackground2" presStyleCnt="0"/>
      <dgm:spPr/>
    </dgm:pt>
    <dgm:pt modelId="{DDBA1057-7061-46F8-885E-17E4B8E94536}" type="pres">
      <dgm:prSet presAssocID="{00F0088F-79BC-4E9C-B106-1AF5FA6F47E4}" presName="ParentBackground" presStyleLbl="fgAcc1" presStyleIdx="7" presStyleCnt="9"/>
      <dgm:spPr/>
    </dgm:pt>
    <dgm:pt modelId="{2F41BF56-8DA1-41AA-B576-74D28224B85B}" type="pres">
      <dgm:prSet presAssocID="{00F0088F-79BC-4E9C-B106-1AF5FA6F47E4}" presName="Parent2" presStyleLbl="revTx" presStyleIdx="0" presStyleCnt="0">
        <dgm:presLayoutVars>
          <dgm:chMax val="1"/>
          <dgm:chPref val="1"/>
          <dgm:bulletEnabled val="1"/>
        </dgm:presLayoutVars>
      </dgm:prSet>
      <dgm:spPr/>
    </dgm:pt>
    <dgm:pt modelId="{EE7F9CC0-52A4-415E-897F-B1FF501BF0BC}" type="pres">
      <dgm:prSet presAssocID="{45FFBE62-3B1D-46C3-AF80-2AFC943E4391}" presName="Accent1" presStyleCnt="0"/>
      <dgm:spPr/>
    </dgm:pt>
    <dgm:pt modelId="{F025F335-F42C-4FA6-8E56-660B3AE2F7EE}" type="pres">
      <dgm:prSet presAssocID="{45FFBE62-3B1D-46C3-AF80-2AFC943E4391}" presName="Accent" presStyleLbl="node1" presStyleIdx="8" presStyleCnt="9"/>
      <dgm:spPr/>
    </dgm:pt>
    <dgm:pt modelId="{60EC1C9A-D8C5-44E2-BA69-87D583A12FF7}" type="pres">
      <dgm:prSet presAssocID="{45FFBE62-3B1D-46C3-AF80-2AFC943E4391}" presName="ParentBackground1" presStyleCnt="0"/>
      <dgm:spPr/>
    </dgm:pt>
    <dgm:pt modelId="{004657E1-3CB4-42DF-BBB5-69CD51E4DC20}" type="pres">
      <dgm:prSet presAssocID="{45FFBE62-3B1D-46C3-AF80-2AFC943E4391}" presName="ParentBackground" presStyleLbl="fgAcc1" presStyleIdx="8" presStyleCnt="9"/>
      <dgm:spPr/>
    </dgm:pt>
    <dgm:pt modelId="{F2C5EDBA-3BB2-47FE-9AFF-EEE5F87B7347}" type="pres">
      <dgm:prSet presAssocID="{45FFBE62-3B1D-46C3-AF80-2AFC943E4391}" presName="Parent1" presStyleLbl="revTx" presStyleIdx="0" presStyleCnt="0">
        <dgm:presLayoutVars>
          <dgm:chMax val="1"/>
          <dgm:chPref val="1"/>
          <dgm:bulletEnabled val="1"/>
        </dgm:presLayoutVars>
      </dgm:prSet>
      <dgm:spPr/>
    </dgm:pt>
  </dgm:ptLst>
  <dgm:cxnLst>
    <dgm:cxn modelId="{E0E1EE0D-6A29-4420-B97D-DC53EBBCEF00}" srcId="{BA83EE0C-F08A-4B5B-8840-5EA744AFC5B3}" destId="{DF43627A-7BC7-4561-93F7-9C3A9D960D40}" srcOrd="2" destOrd="0" parTransId="{401E31ED-233F-47B6-BB15-0F568FCFBFC3}" sibTransId="{5D72216D-05D2-441A-BEA6-45374A335066}"/>
    <dgm:cxn modelId="{5F402D11-BA5E-4700-BF3A-6379AB673DC2}" type="presOf" srcId="{4E7F4C86-9658-4E88-A2EF-E8A17E157495}" destId="{E42BC538-90F5-428A-873F-6E063E4D05BF}" srcOrd="0" destOrd="0" presId="urn:microsoft.com/office/officeart/2011/layout/CircleProcess"/>
    <dgm:cxn modelId="{7CE82814-E284-4583-8BB3-542CB8C612EE}" type="presOf" srcId="{92C752C5-D7FE-4395-93F5-F605412B3452}" destId="{5BDD7605-3065-4B3F-80B9-E1F6C8A711E5}" srcOrd="0" destOrd="0" presId="urn:microsoft.com/office/officeart/2011/layout/CircleProcess"/>
    <dgm:cxn modelId="{DBDD4915-0832-4291-AABB-26A480304294}" srcId="{BA83EE0C-F08A-4B5B-8840-5EA744AFC5B3}" destId="{6314AB9A-B4EA-4D23-B083-D3BBDC779933}" srcOrd="3" destOrd="0" parTransId="{689AFADA-201D-4B56-9793-D6757FF8A6EF}" sibTransId="{6D2B554A-3895-4224-96D1-FE541629DF93}"/>
    <dgm:cxn modelId="{9022FD35-4E52-47FE-9C23-E65B0089A8DF}" type="presOf" srcId="{3611608B-2C30-4E0D-8E40-0E366ACAB6DB}" destId="{7749AC51-8F22-4940-B51E-D67020F0AFEA}" srcOrd="1" destOrd="0" presId="urn:microsoft.com/office/officeart/2011/layout/CircleProcess"/>
    <dgm:cxn modelId="{14A4F138-C795-4587-BCF1-DEAE004E7BD0}" type="presOf" srcId="{BA83EE0C-F08A-4B5B-8840-5EA744AFC5B3}" destId="{793D54A9-CDEF-467C-B6DC-7779C5024041}" srcOrd="0" destOrd="0" presId="urn:microsoft.com/office/officeart/2011/layout/CircleProcess"/>
    <dgm:cxn modelId="{B1E07B60-44A9-4B6C-ABF4-6271C71B1792}" srcId="{BA83EE0C-F08A-4B5B-8840-5EA744AFC5B3}" destId="{20053E19-A90B-4EFD-86BE-5AB6D88D4533}" srcOrd="8" destOrd="0" parTransId="{A1406502-722D-463E-B2EA-EAF34AE08E27}" sibTransId="{6F5E32AB-1F4C-40F5-8916-FC98A82AC0B2}"/>
    <dgm:cxn modelId="{C5E6DA41-C688-4B76-A711-2676B04C47DA}" type="presOf" srcId="{00F0088F-79BC-4E9C-B106-1AF5FA6F47E4}" destId="{2F41BF56-8DA1-41AA-B576-74D28224B85B}" srcOrd="1" destOrd="0" presId="urn:microsoft.com/office/officeart/2011/layout/CircleProcess"/>
    <dgm:cxn modelId="{44B06742-6219-4C4D-A8AD-76012337641C}" srcId="{BA83EE0C-F08A-4B5B-8840-5EA744AFC5B3}" destId="{92C752C5-D7FE-4395-93F5-F605412B3452}" srcOrd="6" destOrd="0" parTransId="{BA89BFA7-6537-40B4-B9CB-DE492E0D50E3}" sibTransId="{256AC314-8756-4846-A04F-2A8A309EDBAC}"/>
    <dgm:cxn modelId="{9B34D742-6C2A-4679-B080-BADF0786984C}" type="presOf" srcId="{DF43627A-7BC7-4561-93F7-9C3A9D960D40}" destId="{C66A1D62-5F8F-430C-8A0F-824125C033AC}" srcOrd="1" destOrd="0" presId="urn:microsoft.com/office/officeart/2011/layout/CircleProcess"/>
    <dgm:cxn modelId="{3DFEED65-D648-4896-B870-E62937893FF6}" type="presOf" srcId="{6314AB9A-B4EA-4D23-B083-D3BBDC779933}" destId="{0ACDE151-4987-41EC-BE76-F90D9864AE55}" srcOrd="0" destOrd="0" presId="urn:microsoft.com/office/officeart/2011/layout/CircleProcess"/>
    <dgm:cxn modelId="{82EE1449-FC4E-4F37-9ADB-94D1E16F69B1}" srcId="{BA83EE0C-F08A-4B5B-8840-5EA744AFC5B3}" destId="{4E7F4C86-9658-4E88-A2EF-E8A17E157495}" srcOrd="4" destOrd="0" parTransId="{34F7842D-1621-46F8-B30D-2EC6EEBB1E89}" sibTransId="{B3DDD50D-7AC3-4156-8D46-4C127C80A507}"/>
    <dgm:cxn modelId="{ADC83E4A-F0EB-489F-B67C-98DCD3A22D5B}" type="presOf" srcId="{D716D6D3-5E5C-45ED-9E7C-6B9E93B19FF7}" destId="{51803BD8-8504-43CF-AA2A-BB3AEABACB70}" srcOrd="0" destOrd="0" presId="urn:microsoft.com/office/officeart/2011/layout/CircleProcess"/>
    <dgm:cxn modelId="{3979B974-592A-43EC-AC6B-7BB555BA75CE}" type="presOf" srcId="{20053E19-A90B-4EFD-86BE-5AB6D88D4533}" destId="{3BD05474-F880-4A4E-A6F7-DDCF38AFC863}" srcOrd="0" destOrd="0" presId="urn:microsoft.com/office/officeart/2011/layout/CircleProcess"/>
    <dgm:cxn modelId="{C70BBA57-57E6-421C-9FC0-B09F10507B7D}" type="presOf" srcId="{6314AB9A-B4EA-4D23-B083-D3BBDC779933}" destId="{5DAEE176-874A-49B3-93A7-273AAD6E7FA2}" srcOrd="1" destOrd="0" presId="urn:microsoft.com/office/officeart/2011/layout/CircleProcess"/>
    <dgm:cxn modelId="{FB620E7F-5777-4764-8037-9B470086F99B}" type="presOf" srcId="{4E7F4C86-9658-4E88-A2EF-E8A17E157495}" destId="{23DE6100-1C60-4851-9EB7-D76278237BBE}" srcOrd="1" destOrd="0" presId="urn:microsoft.com/office/officeart/2011/layout/CircleProcess"/>
    <dgm:cxn modelId="{E7089580-4545-4AA4-8577-EDFC1445DCDF}" type="presOf" srcId="{45FFBE62-3B1D-46C3-AF80-2AFC943E4391}" destId="{004657E1-3CB4-42DF-BBB5-69CD51E4DC20}" srcOrd="0" destOrd="0" presId="urn:microsoft.com/office/officeart/2011/layout/CircleProcess"/>
    <dgm:cxn modelId="{FDDAB793-30C0-4B0D-BF00-3DCEB1898ED8}" srcId="{BA83EE0C-F08A-4B5B-8840-5EA744AFC5B3}" destId="{00F0088F-79BC-4E9C-B106-1AF5FA6F47E4}" srcOrd="1" destOrd="0" parTransId="{F9CFE010-D112-44C6-A30B-E59C5F3EA7A6}" sibTransId="{D77F623A-9676-4477-A959-2C5277306399}"/>
    <dgm:cxn modelId="{66532694-89B5-4976-A16E-1B3FA4AF14EA}" type="presOf" srcId="{20053E19-A90B-4EFD-86BE-5AB6D88D4533}" destId="{B9F82D83-E7B4-4DB1-B532-3131121AD00F}" srcOrd="1" destOrd="0" presId="urn:microsoft.com/office/officeart/2011/layout/CircleProcess"/>
    <dgm:cxn modelId="{6020CAA8-E41A-492D-B57F-BBCBE4DE0572}" srcId="{BA83EE0C-F08A-4B5B-8840-5EA744AFC5B3}" destId="{3611608B-2C30-4E0D-8E40-0E366ACAB6DB}" srcOrd="7" destOrd="0" parTransId="{EBAB5429-1B48-477C-A93D-4C66A9AB512F}" sibTransId="{35837823-B5DD-4BA1-A14D-386DEB24EBA6}"/>
    <dgm:cxn modelId="{C2DDC7BF-A66D-4F2F-A06F-803A05087678}" type="presOf" srcId="{45FFBE62-3B1D-46C3-AF80-2AFC943E4391}" destId="{F2C5EDBA-3BB2-47FE-9AFF-EEE5F87B7347}" srcOrd="1" destOrd="0" presId="urn:microsoft.com/office/officeart/2011/layout/CircleProcess"/>
    <dgm:cxn modelId="{40737AC1-A5DD-49B1-AD54-E050AD422316}" srcId="{BA83EE0C-F08A-4B5B-8840-5EA744AFC5B3}" destId="{45FFBE62-3B1D-46C3-AF80-2AFC943E4391}" srcOrd="0" destOrd="0" parTransId="{5B83CAA2-2D32-4A35-A046-0B0D6C991316}" sibTransId="{86174766-2E2F-4318-8FFB-3B8280E609B2}"/>
    <dgm:cxn modelId="{19F6A3D5-9074-493E-B12A-7CA4FF8096F3}" type="presOf" srcId="{DF43627A-7BC7-4561-93F7-9C3A9D960D40}" destId="{E527553F-DCD8-48F5-997E-58FA0A2389A7}" srcOrd="0" destOrd="0" presId="urn:microsoft.com/office/officeart/2011/layout/CircleProcess"/>
    <dgm:cxn modelId="{F1EC76DA-48C6-4CEF-8B5B-784425EDF9E2}" type="presOf" srcId="{3611608B-2C30-4E0D-8E40-0E366ACAB6DB}" destId="{AAA74947-1E21-4D64-999A-E338169E4844}" srcOrd="0" destOrd="0" presId="urn:microsoft.com/office/officeart/2011/layout/CircleProcess"/>
    <dgm:cxn modelId="{628558E0-B982-4D08-BF4F-01CFF26D943E}" type="presOf" srcId="{D716D6D3-5E5C-45ED-9E7C-6B9E93B19FF7}" destId="{F672F1D5-0636-465F-941B-9AD063447566}" srcOrd="1" destOrd="0" presId="urn:microsoft.com/office/officeart/2011/layout/CircleProcess"/>
    <dgm:cxn modelId="{21D772EF-4072-4F36-B8C7-907B53BDF31E}" type="presOf" srcId="{92C752C5-D7FE-4395-93F5-F605412B3452}" destId="{A3EAE2A6-9D86-467C-BECD-7E2519C8E64C}" srcOrd="1" destOrd="0" presId="urn:microsoft.com/office/officeart/2011/layout/CircleProcess"/>
    <dgm:cxn modelId="{B80158F1-7794-4FE7-AD1A-C80DA732EF7E}" srcId="{BA83EE0C-F08A-4B5B-8840-5EA744AFC5B3}" destId="{D716D6D3-5E5C-45ED-9E7C-6B9E93B19FF7}" srcOrd="5" destOrd="0" parTransId="{31DA98C9-3DCB-48C8-9E47-DBCD80610081}" sibTransId="{4A920CC8-74B5-4C98-A526-E6EC570B418E}"/>
    <dgm:cxn modelId="{E9D7F3FA-AAE3-4643-BD7A-A365251325C3}" type="presOf" srcId="{00F0088F-79BC-4E9C-B106-1AF5FA6F47E4}" destId="{DDBA1057-7061-46F8-885E-17E4B8E94536}" srcOrd="0" destOrd="0" presId="urn:microsoft.com/office/officeart/2011/layout/CircleProcess"/>
    <dgm:cxn modelId="{10B7C944-107A-48C5-A183-854761C823DF}" type="presParOf" srcId="{793D54A9-CDEF-467C-B6DC-7779C5024041}" destId="{108CAF9A-6BD5-4BDA-BD70-31317ECC03F9}" srcOrd="0" destOrd="0" presId="urn:microsoft.com/office/officeart/2011/layout/CircleProcess"/>
    <dgm:cxn modelId="{1B575A22-6537-40D3-918F-72F235CF65BC}" type="presParOf" srcId="{108CAF9A-6BD5-4BDA-BD70-31317ECC03F9}" destId="{70CBA6D9-4737-4178-A027-9258EF97D984}" srcOrd="0" destOrd="0" presId="urn:microsoft.com/office/officeart/2011/layout/CircleProcess"/>
    <dgm:cxn modelId="{F7E1FCAC-A075-4069-8632-021B9671FED2}" type="presParOf" srcId="{793D54A9-CDEF-467C-B6DC-7779C5024041}" destId="{0A6B2018-13FF-4837-B197-19F003C1B9EA}" srcOrd="1" destOrd="0" presId="urn:microsoft.com/office/officeart/2011/layout/CircleProcess"/>
    <dgm:cxn modelId="{A96F5FF5-FE39-4409-B035-98EECFDCAE65}" type="presParOf" srcId="{0A6B2018-13FF-4837-B197-19F003C1B9EA}" destId="{3BD05474-F880-4A4E-A6F7-DDCF38AFC863}" srcOrd="0" destOrd="0" presId="urn:microsoft.com/office/officeart/2011/layout/CircleProcess"/>
    <dgm:cxn modelId="{5E139A39-10EB-420B-B899-B4BC42BB7C18}" type="presParOf" srcId="{793D54A9-CDEF-467C-B6DC-7779C5024041}" destId="{B9F82D83-E7B4-4DB1-B532-3131121AD00F}" srcOrd="2" destOrd="0" presId="urn:microsoft.com/office/officeart/2011/layout/CircleProcess"/>
    <dgm:cxn modelId="{6F975CB2-100C-4FFC-9546-6191CFC93170}" type="presParOf" srcId="{793D54A9-CDEF-467C-B6DC-7779C5024041}" destId="{AC30F071-6EFA-4224-BFA7-5A896996E7C4}" srcOrd="3" destOrd="0" presId="urn:microsoft.com/office/officeart/2011/layout/CircleProcess"/>
    <dgm:cxn modelId="{A38AC04B-7C27-422F-93EE-7FCE70DBAAC7}" type="presParOf" srcId="{AC30F071-6EFA-4224-BFA7-5A896996E7C4}" destId="{FD0A1513-01FC-496D-AC03-29A3DA56F825}" srcOrd="0" destOrd="0" presId="urn:microsoft.com/office/officeart/2011/layout/CircleProcess"/>
    <dgm:cxn modelId="{E9A4A425-F16F-48B8-B4B5-5F0C560B82BB}" type="presParOf" srcId="{793D54A9-CDEF-467C-B6DC-7779C5024041}" destId="{3751489C-1FD1-46DE-8827-FA4113967256}" srcOrd="4" destOrd="0" presId="urn:microsoft.com/office/officeart/2011/layout/CircleProcess"/>
    <dgm:cxn modelId="{D18EF08E-B2DE-439D-8B27-667146CF733C}" type="presParOf" srcId="{3751489C-1FD1-46DE-8827-FA4113967256}" destId="{AAA74947-1E21-4D64-999A-E338169E4844}" srcOrd="0" destOrd="0" presId="urn:microsoft.com/office/officeart/2011/layout/CircleProcess"/>
    <dgm:cxn modelId="{A2FA6E6F-2211-49E6-B2A8-62D306A4D07E}" type="presParOf" srcId="{793D54A9-CDEF-467C-B6DC-7779C5024041}" destId="{7749AC51-8F22-4940-B51E-D67020F0AFEA}" srcOrd="5" destOrd="0" presId="urn:microsoft.com/office/officeart/2011/layout/CircleProcess"/>
    <dgm:cxn modelId="{B5F938F8-1F3F-4C9A-882B-9025DA8126A5}" type="presParOf" srcId="{793D54A9-CDEF-467C-B6DC-7779C5024041}" destId="{6BE5802E-2238-4673-BFE9-0B35A56FE9A6}" srcOrd="6" destOrd="0" presId="urn:microsoft.com/office/officeart/2011/layout/CircleProcess"/>
    <dgm:cxn modelId="{83AD5DA6-271C-41C8-A128-0699F3530131}" type="presParOf" srcId="{6BE5802E-2238-4673-BFE9-0B35A56FE9A6}" destId="{D07E5AB7-49C3-4BE9-8C98-5E6D99885B65}" srcOrd="0" destOrd="0" presId="urn:microsoft.com/office/officeart/2011/layout/CircleProcess"/>
    <dgm:cxn modelId="{54BB8114-0869-46AE-8520-3B949DA12A62}" type="presParOf" srcId="{793D54A9-CDEF-467C-B6DC-7779C5024041}" destId="{0E0F4CC5-F43A-4ACE-A97F-73FFB7C54D82}" srcOrd="7" destOrd="0" presId="urn:microsoft.com/office/officeart/2011/layout/CircleProcess"/>
    <dgm:cxn modelId="{0A7C91FC-7E32-4CF8-96B3-755D619CC4FA}" type="presParOf" srcId="{0E0F4CC5-F43A-4ACE-A97F-73FFB7C54D82}" destId="{5BDD7605-3065-4B3F-80B9-E1F6C8A711E5}" srcOrd="0" destOrd="0" presId="urn:microsoft.com/office/officeart/2011/layout/CircleProcess"/>
    <dgm:cxn modelId="{8BA80D23-9BB9-4936-946D-59F535E3CBC2}" type="presParOf" srcId="{793D54A9-CDEF-467C-B6DC-7779C5024041}" destId="{A3EAE2A6-9D86-467C-BECD-7E2519C8E64C}" srcOrd="8" destOrd="0" presId="urn:microsoft.com/office/officeart/2011/layout/CircleProcess"/>
    <dgm:cxn modelId="{743AAC5A-181D-4DE4-8500-13D7AF3A023A}" type="presParOf" srcId="{793D54A9-CDEF-467C-B6DC-7779C5024041}" destId="{65616C47-7EC0-47E3-97B3-B983D0550C88}" srcOrd="9" destOrd="0" presId="urn:microsoft.com/office/officeart/2011/layout/CircleProcess"/>
    <dgm:cxn modelId="{6DDBFB34-098C-4780-B15C-85C73970C7AF}" type="presParOf" srcId="{65616C47-7EC0-47E3-97B3-B983D0550C88}" destId="{FD2A8070-C5D7-40BA-AA1A-3563C91C6899}" srcOrd="0" destOrd="0" presId="urn:microsoft.com/office/officeart/2011/layout/CircleProcess"/>
    <dgm:cxn modelId="{E0D9FDCA-B38D-4D83-9A66-572780617CED}" type="presParOf" srcId="{793D54A9-CDEF-467C-B6DC-7779C5024041}" destId="{0AA5FA84-679A-4D65-B0F2-8DA0E8809DC0}" srcOrd="10" destOrd="0" presId="urn:microsoft.com/office/officeart/2011/layout/CircleProcess"/>
    <dgm:cxn modelId="{B0D39A61-5AFD-41D0-8FE0-E795B81F09EE}" type="presParOf" srcId="{0AA5FA84-679A-4D65-B0F2-8DA0E8809DC0}" destId="{51803BD8-8504-43CF-AA2A-BB3AEABACB70}" srcOrd="0" destOrd="0" presId="urn:microsoft.com/office/officeart/2011/layout/CircleProcess"/>
    <dgm:cxn modelId="{FCF5ED91-D9D7-4B7B-A3CE-84ACCB3258BD}" type="presParOf" srcId="{793D54A9-CDEF-467C-B6DC-7779C5024041}" destId="{F672F1D5-0636-465F-941B-9AD063447566}" srcOrd="11" destOrd="0" presId="urn:microsoft.com/office/officeart/2011/layout/CircleProcess"/>
    <dgm:cxn modelId="{AAF85F2D-55E3-4F5F-84DA-BF0AD3E38730}" type="presParOf" srcId="{793D54A9-CDEF-467C-B6DC-7779C5024041}" destId="{C9A68A01-1195-4A8E-9511-FEE1F228D887}" srcOrd="12" destOrd="0" presId="urn:microsoft.com/office/officeart/2011/layout/CircleProcess"/>
    <dgm:cxn modelId="{46B52849-0603-46BC-B9D4-88D0D6AC7E27}" type="presParOf" srcId="{C9A68A01-1195-4A8E-9511-FEE1F228D887}" destId="{CA19C2A3-6D47-4308-A1F1-C7222DD30521}" srcOrd="0" destOrd="0" presId="urn:microsoft.com/office/officeart/2011/layout/CircleProcess"/>
    <dgm:cxn modelId="{3E8FFC0E-1DF6-428D-BCF6-8707CF391341}" type="presParOf" srcId="{793D54A9-CDEF-467C-B6DC-7779C5024041}" destId="{21A6BC29-00C8-4F6D-8396-5FFCD34F84B2}" srcOrd="13" destOrd="0" presId="urn:microsoft.com/office/officeart/2011/layout/CircleProcess"/>
    <dgm:cxn modelId="{B40D496E-511E-47BA-90E3-97ED79D01164}" type="presParOf" srcId="{21A6BC29-00C8-4F6D-8396-5FFCD34F84B2}" destId="{E42BC538-90F5-428A-873F-6E063E4D05BF}" srcOrd="0" destOrd="0" presId="urn:microsoft.com/office/officeart/2011/layout/CircleProcess"/>
    <dgm:cxn modelId="{3F61D370-076D-428A-B8E2-ADC445D8871A}" type="presParOf" srcId="{793D54A9-CDEF-467C-B6DC-7779C5024041}" destId="{23DE6100-1C60-4851-9EB7-D76278237BBE}" srcOrd="14" destOrd="0" presId="urn:microsoft.com/office/officeart/2011/layout/CircleProcess"/>
    <dgm:cxn modelId="{FB9AD13E-80CB-44B9-AAF4-C04DD2C3E2BA}" type="presParOf" srcId="{793D54A9-CDEF-467C-B6DC-7779C5024041}" destId="{FA9D3EA5-1294-4F16-9DC6-E6882FF0AA45}" srcOrd="15" destOrd="0" presId="urn:microsoft.com/office/officeart/2011/layout/CircleProcess"/>
    <dgm:cxn modelId="{CDFFB2DB-D31A-4574-9AB0-E86F287BEF05}" type="presParOf" srcId="{FA9D3EA5-1294-4F16-9DC6-E6882FF0AA45}" destId="{BF1CD818-48E4-45EE-A848-DA21F2C5CA47}" srcOrd="0" destOrd="0" presId="urn:microsoft.com/office/officeart/2011/layout/CircleProcess"/>
    <dgm:cxn modelId="{CDD8D97F-FB5A-4EC4-BEC6-29FF592ACCC2}" type="presParOf" srcId="{793D54A9-CDEF-467C-B6DC-7779C5024041}" destId="{5664EEBC-5185-4B74-8C6A-885BF2E11F9F}" srcOrd="16" destOrd="0" presId="urn:microsoft.com/office/officeart/2011/layout/CircleProcess"/>
    <dgm:cxn modelId="{536D427B-1E99-48E4-A69D-CA9485915115}" type="presParOf" srcId="{5664EEBC-5185-4B74-8C6A-885BF2E11F9F}" destId="{0ACDE151-4987-41EC-BE76-F90D9864AE55}" srcOrd="0" destOrd="0" presId="urn:microsoft.com/office/officeart/2011/layout/CircleProcess"/>
    <dgm:cxn modelId="{EED31BC4-B3F4-4FC3-BB2B-31E64FA13717}" type="presParOf" srcId="{793D54A9-CDEF-467C-B6DC-7779C5024041}" destId="{5DAEE176-874A-49B3-93A7-273AAD6E7FA2}" srcOrd="17" destOrd="0" presId="urn:microsoft.com/office/officeart/2011/layout/CircleProcess"/>
    <dgm:cxn modelId="{DEC8FF52-A2C2-4035-B730-F461650EBA65}" type="presParOf" srcId="{793D54A9-CDEF-467C-B6DC-7779C5024041}" destId="{97C94B7B-391B-4803-9EA6-55D7A4D2283D}" srcOrd="18" destOrd="0" presId="urn:microsoft.com/office/officeart/2011/layout/CircleProcess"/>
    <dgm:cxn modelId="{DEF63135-6B5E-4897-A13E-48FB73819B64}" type="presParOf" srcId="{97C94B7B-391B-4803-9EA6-55D7A4D2283D}" destId="{8A09C5E3-7F8E-47E9-8D79-35AFFDA40B63}" srcOrd="0" destOrd="0" presId="urn:microsoft.com/office/officeart/2011/layout/CircleProcess"/>
    <dgm:cxn modelId="{C27485CD-1B79-4701-9989-573D7E5D58B8}" type="presParOf" srcId="{793D54A9-CDEF-467C-B6DC-7779C5024041}" destId="{094840F5-433A-4448-B8B7-004457A99D95}" srcOrd="19" destOrd="0" presId="urn:microsoft.com/office/officeart/2011/layout/CircleProcess"/>
    <dgm:cxn modelId="{A06D544B-7C36-4305-8C07-0F44908D8082}" type="presParOf" srcId="{094840F5-433A-4448-B8B7-004457A99D95}" destId="{E527553F-DCD8-48F5-997E-58FA0A2389A7}" srcOrd="0" destOrd="0" presId="urn:microsoft.com/office/officeart/2011/layout/CircleProcess"/>
    <dgm:cxn modelId="{B0AC749C-B446-470F-8657-05E0889AF6E2}" type="presParOf" srcId="{793D54A9-CDEF-467C-B6DC-7779C5024041}" destId="{C66A1D62-5F8F-430C-8A0F-824125C033AC}" srcOrd="20" destOrd="0" presId="urn:microsoft.com/office/officeart/2011/layout/CircleProcess"/>
    <dgm:cxn modelId="{4272A1B5-6969-4C43-926F-64AE1A7D1976}" type="presParOf" srcId="{793D54A9-CDEF-467C-B6DC-7779C5024041}" destId="{0BD6A0D9-83AD-4CF3-8F66-DE17CE81A120}" srcOrd="21" destOrd="0" presId="urn:microsoft.com/office/officeart/2011/layout/CircleProcess"/>
    <dgm:cxn modelId="{5FA2C7CB-EBE6-46F7-9331-12D57FEA6D44}" type="presParOf" srcId="{0BD6A0D9-83AD-4CF3-8F66-DE17CE81A120}" destId="{D77BFD81-8E10-486C-BD9C-8CEEF55EFAD1}" srcOrd="0" destOrd="0" presId="urn:microsoft.com/office/officeart/2011/layout/CircleProcess"/>
    <dgm:cxn modelId="{196B7ACE-FE92-410D-948B-D5E0A000985E}" type="presParOf" srcId="{793D54A9-CDEF-467C-B6DC-7779C5024041}" destId="{A6641FB7-B380-4EBA-9AA9-D6121F65222F}" srcOrd="22" destOrd="0" presId="urn:microsoft.com/office/officeart/2011/layout/CircleProcess"/>
    <dgm:cxn modelId="{DF1F994E-A87F-44F4-8A40-AA8CA2E6E8CD}" type="presParOf" srcId="{A6641FB7-B380-4EBA-9AA9-D6121F65222F}" destId="{DDBA1057-7061-46F8-885E-17E4B8E94536}" srcOrd="0" destOrd="0" presId="urn:microsoft.com/office/officeart/2011/layout/CircleProcess"/>
    <dgm:cxn modelId="{454D64B0-7FC8-4D07-8A0E-E3B471A682CC}" type="presParOf" srcId="{793D54A9-CDEF-467C-B6DC-7779C5024041}" destId="{2F41BF56-8DA1-41AA-B576-74D28224B85B}" srcOrd="23" destOrd="0" presId="urn:microsoft.com/office/officeart/2011/layout/CircleProcess"/>
    <dgm:cxn modelId="{5016DAED-8A84-40C1-B875-4AD1F0258FC4}" type="presParOf" srcId="{793D54A9-CDEF-467C-B6DC-7779C5024041}" destId="{EE7F9CC0-52A4-415E-897F-B1FF501BF0BC}" srcOrd="24" destOrd="0" presId="urn:microsoft.com/office/officeart/2011/layout/CircleProcess"/>
    <dgm:cxn modelId="{A0396ACC-3057-49B1-B87E-C4BC9C47D33A}" type="presParOf" srcId="{EE7F9CC0-52A4-415E-897F-B1FF501BF0BC}" destId="{F025F335-F42C-4FA6-8E56-660B3AE2F7EE}" srcOrd="0" destOrd="0" presId="urn:microsoft.com/office/officeart/2011/layout/CircleProcess"/>
    <dgm:cxn modelId="{A2861EC6-4538-4EF0-BF6C-4D4E3030EA7D}" type="presParOf" srcId="{793D54A9-CDEF-467C-B6DC-7779C5024041}" destId="{60EC1C9A-D8C5-44E2-BA69-87D583A12FF7}" srcOrd="25" destOrd="0" presId="urn:microsoft.com/office/officeart/2011/layout/CircleProcess"/>
    <dgm:cxn modelId="{569E6122-7ED0-4306-939B-0A46A9062391}" type="presParOf" srcId="{60EC1C9A-D8C5-44E2-BA69-87D583A12FF7}" destId="{004657E1-3CB4-42DF-BBB5-69CD51E4DC20}" srcOrd="0" destOrd="0" presId="urn:microsoft.com/office/officeart/2011/layout/CircleProcess"/>
    <dgm:cxn modelId="{36ED7D22-363E-4A44-9435-B1F4920A892C}" type="presParOf" srcId="{793D54A9-CDEF-467C-B6DC-7779C5024041}" destId="{F2C5EDBA-3BB2-47FE-9AFF-EEE5F87B7347}" srcOrd="26"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E9833-9020-48BE-959D-819F8CD3BE5D}" type="doc">
      <dgm:prSet loTypeId="urn:microsoft.com/office/officeart/2005/8/layout/hProcess9" loCatId="process" qsTypeId="urn:microsoft.com/office/officeart/2005/8/quickstyle/simple1" qsCatId="simple" csTypeId="urn:microsoft.com/office/officeart/2005/8/colors/accent1_2" csCatId="accent1" phldr="1"/>
      <dgm:spPr/>
    </dgm:pt>
    <dgm:pt modelId="{AFAB5735-1E41-4E83-98CE-A64E818F4A2C}">
      <dgm:prSet phldrT="[Text]" custT="1"/>
      <dgm:spPr/>
      <dgm:t>
        <a:bodyPr/>
        <a:lstStyle/>
        <a:p>
          <a:r>
            <a:rPr lang="en-GB" sz="1600" dirty="0"/>
            <a:t>Initial Vetting</a:t>
          </a:r>
        </a:p>
      </dgm:t>
    </dgm:pt>
    <dgm:pt modelId="{73F7D25A-CC1D-4C20-8418-6AD00F13AECB}" type="parTrans" cxnId="{F9CA79FF-D9AA-48DA-AFCD-58AC6E6A5566}">
      <dgm:prSet/>
      <dgm:spPr/>
      <dgm:t>
        <a:bodyPr/>
        <a:lstStyle/>
        <a:p>
          <a:endParaRPr lang="en-GB"/>
        </a:p>
      </dgm:t>
    </dgm:pt>
    <dgm:pt modelId="{8FEC342B-6B6E-4A2C-9EC1-3673163E6275}" type="sibTrans" cxnId="{F9CA79FF-D9AA-48DA-AFCD-58AC6E6A5566}">
      <dgm:prSet/>
      <dgm:spPr/>
      <dgm:t>
        <a:bodyPr/>
        <a:lstStyle/>
        <a:p>
          <a:endParaRPr lang="en-GB"/>
        </a:p>
      </dgm:t>
    </dgm:pt>
    <dgm:pt modelId="{B2A10DEF-AF43-4F4C-99B3-FF7822002C97}">
      <dgm:prSet phldrT="[Text]" custT="1"/>
      <dgm:spPr/>
      <dgm:t>
        <a:bodyPr/>
        <a:lstStyle/>
        <a:p>
          <a:r>
            <a:rPr lang="en-GB" sz="1600" dirty="0"/>
            <a:t>Longlisting</a:t>
          </a:r>
        </a:p>
      </dgm:t>
    </dgm:pt>
    <dgm:pt modelId="{5B3133BB-6862-48FE-93EB-9E68D5471A99}" type="parTrans" cxnId="{D6520624-D6DF-4618-908A-1CE384A78947}">
      <dgm:prSet/>
      <dgm:spPr/>
      <dgm:t>
        <a:bodyPr/>
        <a:lstStyle/>
        <a:p>
          <a:endParaRPr lang="en-GB"/>
        </a:p>
      </dgm:t>
    </dgm:pt>
    <dgm:pt modelId="{B6431BC1-5082-47A1-9ED2-A89619710324}" type="sibTrans" cxnId="{D6520624-D6DF-4618-908A-1CE384A78947}">
      <dgm:prSet/>
      <dgm:spPr/>
      <dgm:t>
        <a:bodyPr/>
        <a:lstStyle/>
        <a:p>
          <a:endParaRPr lang="en-GB"/>
        </a:p>
      </dgm:t>
    </dgm:pt>
    <dgm:pt modelId="{4492D790-F587-4274-93AD-34394C715CB2}">
      <dgm:prSet phldrT="[Text]" custT="1"/>
      <dgm:spPr/>
      <dgm:t>
        <a:bodyPr/>
        <a:lstStyle/>
        <a:p>
          <a:r>
            <a:rPr lang="en-GB" sz="1600" dirty="0"/>
            <a:t>Panel Review</a:t>
          </a:r>
        </a:p>
      </dgm:t>
    </dgm:pt>
    <dgm:pt modelId="{67E28401-6FA9-4D00-90B3-01D00F6E0B1D}" type="parTrans" cxnId="{8702E8EF-2433-45CA-9B0D-485C641EF8A2}">
      <dgm:prSet/>
      <dgm:spPr/>
      <dgm:t>
        <a:bodyPr/>
        <a:lstStyle/>
        <a:p>
          <a:endParaRPr lang="en-GB"/>
        </a:p>
      </dgm:t>
    </dgm:pt>
    <dgm:pt modelId="{56AFAA0E-C4CF-4DDD-BD1F-3A3717066304}" type="sibTrans" cxnId="{8702E8EF-2433-45CA-9B0D-485C641EF8A2}">
      <dgm:prSet/>
      <dgm:spPr/>
      <dgm:t>
        <a:bodyPr/>
        <a:lstStyle/>
        <a:p>
          <a:endParaRPr lang="en-GB"/>
        </a:p>
      </dgm:t>
    </dgm:pt>
    <dgm:pt modelId="{89B0FEE3-66B2-42F5-A12F-B67DB92C53EB}" type="pres">
      <dgm:prSet presAssocID="{7B8E9833-9020-48BE-959D-819F8CD3BE5D}" presName="CompostProcess" presStyleCnt="0">
        <dgm:presLayoutVars>
          <dgm:dir/>
          <dgm:resizeHandles val="exact"/>
        </dgm:presLayoutVars>
      </dgm:prSet>
      <dgm:spPr/>
    </dgm:pt>
    <dgm:pt modelId="{810E9483-7AB9-4166-87C3-6CFCDCF3BDEB}" type="pres">
      <dgm:prSet presAssocID="{7B8E9833-9020-48BE-959D-819F8CD3BE5D}" presName="arrow" presStyleLbl="bgShp" presStyleIdx="0" presStyleCnt="1"/>
      <dgm:spPr/>
    </dgm:pt>
    <dgm:pt modelId="{799C88B0-309D-48B4-9BA4-093811DB80E3}" type="pres">
      <dgm:prSet presAssocID="{7B8E9833-9020-48BE-959D-819F8CD3BE5D}" presName="linearProcess" presStyleCnt="0"/>
      <dgm:spPr/>
    </dgm:pt>
    <dgm:pt modelId="{E5859C59-877B-438B-9D99-421C90E19A7F}" type="pres">
      <dgm:prSet presAssocID="{AFAB5735-1E41-4E83-98CE-A64E818F4A2C}" presName="textNode" presStyleLbl="node1" presStyleIdx="0" presStyleCnt="3">
        <dgm:presLayoutVars>
          <dgm:bulletEnabled val="1"/>
        </dgm:presLayoutVars>
      </dgm:prSet>
      <dgm:spPr/>
    </dgm:pt>
    <dgm:pt modelId="{7C5F1CFE-5B8B-43E8-8BF9-101A1DD4380A}" type="pres">
      <dgm:prSet presAssocID="{8FEC342B-6B6E-4A2C-9EC1-3673163E6275}" presName="sibTrans" presStyleCnt="0"/>
      <dgm:spPr/>
    </dgm:pt>
    <dgm:pt modelId="{F682A49C-04AC-46DF-8A16-3814232B49DC}" type="pres">
      <dgm:prSet presAssocID="{B2A10DEF-AF43-4F4C-99B3-FF7822002C97}" presName="textNode" presStyleLbl="node1" presStyleIdx="1" presStyleCnt="3">
        <dgm:presLayoutVars>
          <dgm:bulletEnabled val="1"/>
        </dgm:presLayoutVars>
      </dgm:prSet>
      <dgm:spPr/>
    </dgm:pt>
    <dgm:pt modelId="{7EB05996-EA2A-43C6-99F4-ECE01BFABD68}" type="pres">
      <dgm:prSet presAssocID="{B6431BC1-5082-47A1-9ED2-A89619710324}" presName="sibTrans" presStyleCnt="0"/>
      <dgm:spPr/>
    </dgm:pt>
    <dgm:pt modelId="{8232B9DF-4D50-4512-A867-A4EF6F1FC70A}" type="pres">
      <dgm:prSet presAssocID="{4492D790-F587-4274-93AD-34394C715CB2}" presName="textNode" presStyleLbl="node1" presStyleIdx="2" presStyleCnt="3">
        <dgm:presLayoutVars>
          <dgm:bulletEnabled val="1"/>
        </dgm:presLayoutVars>
      </dgm:prSet>
      <dgm:spPr/>
    </dgm:pt>
  </dgm:ptLst>
  <dgm:cxnLst>
    <dgm:cxn modelId="{A4D3B802-326E-48D4-96F4-843B80DA0B3B}" type="presOf" srcId="{7B8E9833-9020-48BE-959D-819F8CD3BE5D}" destId="{89B0FEE3-66B2-42F5-A12F-B67DB92C53EB}" srcOrd="0" destOrd="0" presId="urn:microsoft.com/office/officeart/2005/8/layout/hProcess9"/>
    <dgm:cxn modelId="{A9860B07-5417-472F-88C5-CEAB239DA80D}" type="presOf" srcId="{4492D790-F587-4274-93AD-34394C715CB2}" destId="{8232B9DF-4D50-4512-A867-A4EF6F1FC70A}" srcOrd="0" destOrd="0" presId="urn:microsoft.com/office/officeart/2005/8/layout/hProcess9"/>
    <dgm:cxn modelId="{9F445509-C430-4C88-89CB-27DE08079714}" type="presOf" srcId="{AFAB5735-1E41-4E83-98CE-A64E818F4A2C}" destId="{E5859C59-877B-438B-9D99-421C90E19A7F}" srcOrd="0" destOrd="0" presId="urn:microsoft.com/office/officeart/2005/8/layout/hProcess9"/>
    <dgm:cxn modelId="{D6520624-D6DF-4618-908A-1CE384A78947}" srcId="{7B8E9833-9020-48BE-959D-819F8CD3BE5D}" destId="{B2A10DEF-AF43-4F4C-99B3-FF7822002C97}" srcOrd="1" destOrd="0" parTransId="{5B3133BB-6862-48FE-93EB-9E68D5471A99}" sibTransId="{B6431BC1-5082-47A1-9ED2-A89619710324}"/>
    <dgm:cxn modelId="{9D32EC95-D6FB-4C2B-897F-A7711487E7DC}" type="presOf" srcId="{B2A10DEF-AF43-4F4C-99B3-FF7822002C97}" destId="{F682A49C-04AC-46DF-8A16-3814232B49DC}" srcOrd="0" destOrd="0" presId="urn:microsoft.com/office/officeart/2005/8/layout/hProcess9"/>
    <dgm:cxn modelId="{8702E8EF-2433-45CA-9B0D-485C641EF8A2}" srcId="{7B8E9833-9020-48BE-959D-819F8CD3BE5D}" destId="{4492D790-F587-4274-93AD-34394C715CB2}" srcOrd="2" destOrd="0" parTransId="{67E28401-6FA9-4D00-90B3-01D00F6E0B1D}" sibTransId="{56AFAA0E-C4CF-4DDD-BD1F-3A3717066304}"/>
    <dgm:cxn modelId="{F9CA79FF-D9AA-48DA-AFCD-58AC6E6A5566}" srcId="{7B8E9833-9020-48BE-959D-819F8CD3BE5D}" destId="{AFAB5735-1E41-4E83-98CE-A64E818F4A2C}" srcOrd="0" destOrd="0" parTransId="{73F7D25A-CC1D-4C20-8418-6AD00F13AECB}" sibTransId="{8FEC342B-6B6E-4A2C-9EC1-3673163E6275}"/>
    <dgm:cxn modelId="{98FFDAB3-125E-4CE9-A103-CAB2A69BE25F}" type="presParOf" srcId="{89B0FEE3-66B2-42F5-A12F-B67DB92C53EB}" destId="{810E9483-7AB9-4166-87C3-6CFCDCF3BDEB}" srcOrd="0" destOrd="0" presId="urn:microsoft.com/office/officeart/2005/8/layout/hProcess9"/>
    <dgm:cxn modelId="{A90A8B13-36DA-42DD-84D6-1B8191E88F32}" type="presParOf" srcId="{89B0FEE3-66B2-42F5-A12F-B67DB92C53EB}" destId="{799C88B0-309D-48B4-9BA4-093811DB80E3}" srcOrd="1" destOrd="0" presId="urn:microsoft.com/office/officeart/2005/8/layout/hProcess9"/>
    <dgm:cxn modelId="{82A4F637-E527-4675-8918-8B729C73F8D8}" type="presParOf" srcId="{799C88B0-309D-48B4-9BA4-093811DB80E3}" destId="{E5859C59-877B-438B-9D99-421C90E19A7F}" srcOrd="0" destOrd="0" presId="urn:microsoft.com/office/officeart/2005/8/layout/hProcess9"/>
    <dgm:cxn modelId="{2F2E656E-47AB-4F48-A048-F38A5CF679D8}" type="presParOf" srcId="{799C88B0-309D-48B4-9BA4-093811DB80E3}" destId="{7C5F1CFE-5B8B-43E8-8BF9-101A1DD4380A}" srcOrd="1" destOrd="0" presId="urn:microsoft.com/office/officeart/2005/8/layout/hProcess9"/>
    <dgm:cxn modelId="{7E56A836-5C81-438F-9D76-5F60836965E0}" type="presParOf" srcId="{799C88B0-309D-48B4-9BA4-093811DB80E3}" destId="{F682A49C-04AC-46DF-8A16-3814232B49DC}" srcOrd="2" destOrd="0" presId="urn:microsoft.com/office/officeart/2005/8/layout/hProcess9"/>
    <dgm:cxn modelId="{66A1C6D8-FD08-46FF-9514-E7F3221F4739}" type="presParOf" srcId="{799C88B0-309D-48B4-9BA4-093811DB80E3}" destId="{7EB05996-EA2A-43C6-99F4-ECE01BFABD68}" srcOrd="3" destOrd="0" presId="urn:microsoft.com/office/officeart/2005/8/layout/hProcess9"/>
    <dgm:cxn modelId="{D1AA486C-9140-4FF0-B425-8F3FFB40780B}" type="presParOf" srcId="{799C88B0-309D-48B4-9BA4-093811DB80E3}" destId="{8232B9DF-4D50-4512-A867-A4EF6F1FC70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9E6C0-BA06-46F1-8D08-824CFAF4688E}" type="doc">
      <dgm:prSet loTypeId="urn:microsoft.com/office/officeart/2005/8/layout/hChevron3" loCatId="process" qsTypeId="urn:microsoft.com/office/officeart/2005/8/quickstyle/simple1" qsCatId="simple" csTypeId="urn:microsoft.com/office/officeart/2005/8/colors/accent3_3" csCatId="accent3" phldr="1"/>
      <dgm:spPr/>
    </dgm:pt>
    <dgm:pt modelId="{ACF186CD-B179-4AFF-A72C-975262C1E3CA}">
      <dgm:prSet phldrT="[Text]" custT="1"/>
      <dgm:spPr/>
      <dgm:t>
        <a:bodyPr/>
        <a:lstStyle/>
        <a:p>
          <a:pPr algn="l"/>
          <a:r>
            <a:rPr lang="en-GB" sz="1600" dirty="0"/>
            <a:t>Delivery</a:t>
          </a:r>
        </a:p>
      </dgm:t>
    </dgm:pt>
    <dgm:pt modelId="{084998FA-2039-4ECE-9218-E55006B76A71}" type="parTrans" cxnId="{1D2CB922-21CE-44E6-A092-D3D366D40E01}">
      <dgm:prSet/>
      <dgm:spPr/>
      <dgm:t>
        <a:bodyPr/>
        <a:lstStyle/>
        <a:p>
          <a:endParaRPr lang="en-GB"/>
        </a:p>
      </dgm:t>
    </dgm:pt>
    <dgm:pt modelId="{9551EB53-B473-4104-B1C4-42D517C2410E}" type="sibTrans" cxnId="{1D2CB922-21CE-44E6-A092-D3D366D40E01}">
      <dgm:prSet/>
      <dgm:spPr/>
      <dgm:t>
        <a:bodyPr/>
        <a:lstStyle/>
        <a:p>
          <a:endParaRPr lang="en-GB"/>
        </a:p>
      </dgm:t>
    </dgm:pt>
    <dgm:pt modelId="{22176727-0F86-4FF9-A79D-69EABE194C94}">
      <dgm:prSet custT="1"/>
      <dgm:spPr/>
      <dgm:t>
        <a:bodyPr/>
        <a:lstStyle/>
        <a:p>
          <a:pPr algn="l"/>
          <a:r>
            <a:rPr lang="en-GB" sz="1600" dirty="0"/>
            <a:t>Pre-Project</a:t>
          </a:r>
        </a:p>
      </dgm:t>
    </dgm:pt>
    <dgm:pt modelId="{467E490F-5427-4AAC-8F56-D68BA0CCDC46}" type="parTrans" cxnId="{FC5FC689-265D-4E5F-8D4C-C8D41A476E22}">
      <dgm:prSet/>
      <dgm:spPr/>
      <dgm:t>
        <a:bodyPr/>
        <a:lstStyle/>
        <a:p>
          <a:endParaRPr lang="en-GB"/>
        </a:p>
      </dgm:t>
    </dgm:pt>
    <dgm:pt modelId="{1915E9F6-5DCA-43A3-B234-570DCC8AC731}" type="sibTrans" cxnId="{FC5FC689-265D-4E5F-8D4C-C8D41A476E22}">
      <dgm:prSet/>
      <dgm:spPr/>
      <dgm:t>
        <a:bodyPr/>
        <a:lstStyle/>
        <a:p>
          <a:endParaRPr lang="en-GB"/>
        </a:p>
      </dgm:t>
    </dgm:pt>
    <dgm:pt modelId="{CD8C0FCB-EEB4-4AB7-AF33-9D9C8E4E45F5}">
      <dgm:prSet custT="1"/>
      <dgm:spPr/>
      <dgm:t>
        <a:bodyPr/>
        <a:lstStyle/>
        <a:p>
          <a:pPr algn="l"/>
          <a:r>
            <a:rPr lang="en-GB" sz="1600" dirty="0"/>
            <a:t>Assessment &amp; Selection</a:t>
          </a:r>
        </a:p>
      </dgm:t>
    </dgm:pt>
    <dgm:pt modelId="{EB7AF461-F128-4B5E-A6AA-F5DBE9FAA18A}" type="parTrans" cxnId="{5B0201BD-DFA1-4498-9E57-4A71ACC1199F}">
      <dgm:prSet/>
      <dgm:spPr/>
      <dgm:t>
        <a:bodyPr/>
        <a:lstStyle/>
        <a:p>
          <a:endParaRPr lang="en-GB"/>
        </a:p>
      </dgm:t>
    </dgm:pt>
    <dgm:pt modelId="{3AA1EE63-2D32-48E7-979E-14E7A12C720E}" type="sibTrans" cxnId="{5B0201BD-DFA1-4498-9E57-4A71ACC1199F}">
      <dgm:prSet/>
      <dgm:spPr/>
      <dgm:t>
        <a:bodyPr/>
        <a:lstStyle/>
        <a:p>
          <a:endParaRPr lang="en-GB"/>
        </a:p>
      </dgm:t>
    </dgm:pt>
    <dgm:pt modelId="{1B2930C6-4D93-4B15-8879-FE01F52B0E61}" type="pres">
      <dgm:prSet presAssocID="{5919E6C0-BA06-46F1-8D08-824CFAF4688E}" presName="Name0" presStyleCnt="0">
        <dgm:presLayoutVars>
          <dgm:dir/>
          <dgm:resizeHandles val="exact"/>
        </dgm:presLayoutVars>
      </dgm:prSet>
      <dgm:spPr/>
    </dgm:pt>
    <dgm:pt modelId="{4A800682-B935-4D9C-A8ED-A466C95C4EF4}" type="pres">
      <dgm:prSet presAssocID="{CD8C0FCB-EEB4-4AB7-AF33-9D9C8E4E45F5}" presName="parTxOnly" presStyleLbl="node1" presStyleIdx="0" presStyleCnt="3" custScaleX="41398">
        <dgm:presLayoutVars>
          <dgm:bulletEnabled val="1"/>
        </dgm:presLayoutVars>
      </dgm:prSet>
      <dgm:spPr/>
    </dgm:pt>
    <dgm:pt modelId="{B7E86E9A-8474-460F-9842-7B4E4C2BDC95}" type="pres">
      <dgm:prSet presAssocID="{3AA1EE63-2D32-48E7-979E-14E7A12C720E}" presName="parSpace" presStyleCnt="0"/>
      <dgm:spPr/>
    </dgm:pt>
    <dgm:pt modelId="{564D4413-1146-4F29-9473-3A14AA9B3410}" type="pres">
      <dgm:prSet presAssocID="{22176727-0F86-4FF9-A79D-69EABE194C94}" presName="parTxOnly" presStyleLbl="node1" presStyleIdx="1" presStyleCnt="3" custScaleX="51100" custLinFactNeighborX="736">
        <dgm:presLayoutVars>
          <dgm:bulletEnabled val="1"/>
        </dgm:presLayoutVars>
      </dgm:prSet>
      <dgm:spPr/>
    </dgm:pt>
    <dgm:pt modelId="{25EA804E-5216-4493-9FC6-E9BA0FF3C682}" type="pres">
      <dgm:prSet presAssocID="{1915E9F6-5DCA-43A3-B234-570DCC8AC731}" presName="parSpace" presStyleCnt="0"/>
      <dgm:spPr/>
    </dgm:pt>
    <dgm:pt modelId="{3B9D7153-DFD5-427E-9002-7BA36717FA47}" type="pres">
      <dgm:prSet presAssocID="{ACF186CD-B179-4AFF-A72C-975262C1E3CA}" presName="parTxOnly" presStyleLbl="node1" presStyleIdx="2" presStyleCnt="3" custScaleX="19302" custScaleY="89457" custLinFactNeighborX="38262" custLinFactNeighborY="-1794">
        <dgm:presLayoutVars>
          <dgm:bulletEnabled val="1"/>
        </dgm:presLayoutVars>
      </dgm:prSet>
      <dgm:spPr/>
    </dgm:pt>
  </dgm:ptLst>
  <dgm:cxnLst>
    <dgm:cxn modelId="{1D2CB922-21CE-44E6-A092-D3D366D40E01}" srcId="{5919E6C0-BA06-46F1-8D08-824CFAF4688E}" destId="{ACF186CD-B179-4AFF-A72C-975262C1E3CA}" srcOrd="2" destOrd="0" parTransId="{084998FA-2039-4ECE-9218-E55006B76A71}" sibTransId="{9551EB53-B473-4104-B1C4-42D517C2410E}"/>
    <dgm:cxn modelId="{DE4CC340-6431-4983-B7C3-11C6D934DAA3}" type="presOf" srcId="{5919E6C0-BA06-46F1-8D08-824CFAF4688E}" destId="{1B2930C6-4D93-4B15-8879-FE01F52B0E61}" srcOrd="0" destOrd="0" presId="urn:microsoft.com/office/officeart/2005/8/layout/hChevron3"/>
    <dgm:cxn modelId="{9CBF4D61-9CF6-4FE7-8677-D817D3A4CA57}" type="presOf" srcId="{22176727-0F86-4FF9-A79D-69EABE194C94}" destId="{564D4413-1146-4F29-9473-3A14AA9B3410}" srcOrd="0" destOrd="0" presId="urn:microsoft.com/office/officeart/2005/8/layout/hChevron3"/>
    <dgm:cxn modelId="{D8C1CE7D-BA61-4E74-9EDB-647AA5FFF5F2}" type="presOf" srcId="{ACF186CD-B179-4AFF-A72C-975262C1E3CA}" destId="{3B9D7153-DFD5-427E-9002-7BA36717FA47}" srcOrd="0" destOrd="0" presId="urn:microsoft.com/office/officeart/2005/8/layout/hChevron3"/>
    <dgm:cxn modelId="{FC5FC689-265D-4E5F-8D4C-C8D41A476E22}" srcId="{5919E6C0-BA06-46F1-8D08-824CFAF4688E}" destId="{22176727-0F86-4FF9-A79D-69EABE194C94}" srcOrd="1" destOrd="0" parTransId="{467E490F-5427-4AAC-8F56-D68BA0CCDC46}" sibTransId="{1915E9F6-5DCA-43A3-B234-570DCC8AC731}"/>
    <dgm:cxn modelId="{5B0201BD-DFA1-4498-9E57-4A71ACC1199F}" srcId="{5919E6C0-BA06-46F1-8D08-824CFAF4688E}" destId="{CD8C0FCB-EEB4-4AB7-AF33-9D9C8E4E45F5}" srcOrd="0" destOrd="0" parTransId="{EB7AF461-F128-4B5E-A6AA-F5DBE9FAA18A}" sibTransId="{3AA1EE63-2D32-48E7-979E-14E7A12C720E}"/>
    <dgm:cxn modelId="{836788E8-4333-4464-AA4D-A99825B0AB30}" type="presOf" srcId="{CD8C0FCB-EEB4-4AB7-AF33-9D9C8E4E45F5}" destId="{4A800682-B935-4D9C-A8ED-A466C95C4EF4}" srcOrd="0" destOrd="0" presId="urn:microsoft.com/office/officeart/2005/8/layout/hChevron3"/>
    <dgm:cxn modelId="{A8C4FFDB-5C6F-453E-ABED-AA17BB5CF23F}" type="presParOf" srcId="{1B2930C6-4D93-4B15-8879-FE01F52B0E61}" destId="{4A800682-B935-4D9C-A8ED-A466C95C4EF4}" srcOrd="0" destOrd="0" presId="urn:microsoft.com/office/officeart/2005/8/layout/hChevron3"/>
    <dgm:cxn modelId="{CA5C9FB1-8256-4230-98B9-2B39F7896344}" type="presParOf" srcId="{1B2930C6-4D93-4B15-8879-FE01F52B0E61}" destId="{B7E86E9A-8474-460F-9842-7B4E4C2BDC95}" srcOrd="1" destOrd="0" presId="urn:microsoft.com/office/officeart/2005/8/layout/hChevron3"/>
    <dgm:cxn modelId="{490C27C2-3A2C-40D4-A370-0E5699389049}" type="presParOf" srcId="{1B2930C6-4D93-4B15-8879-FE01F52B0E61}" destId="{564D4413-1146-4F29-9473-3A14AA9B3410}" srcOrd="2" destOrd="0" presId="urn:microsoft.com/office/officeart/2005/8/layout/hChevron3"/>
    <dgm:cxn modelId="{610478A2-0EAB-4251-A741-7B7A0DB80E17}" type="presParOf" srcId="{1B2930C6-4D93-4B15-8879-FE01F52B0E61}" destId="{25EA804E-5216-4493-9FC6-E9BA0FF3C682}" srcOrd="3" destOrd="0" presId="urn:microsoft.com/office/officeart/2005/8/layout/hChevron3"/>
    <dgm:cxn modelId="{3839DF8B-6F01-4315-B815-96B3B8BDFBE0}" type="presParOf" srcId="{1B2930C6-4D93-4B15-8879-FE01F52B0E61}" destId="{3B9D7153-DFD5-427E-9002-7BA36717FA47}"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9E6C0-BA06-46F1-8D08-824CFAF4688E}" type="doc">
      <dgm:prSet loTypeId="urn:microsoft.com/office/officeart/2005/8/layout/hChevron3" loCatId="process" qsTypeId="urn:microsoft.com/office/officeart/2005/8/quickstyle/simple1" qsCatId="simple" csTypeId="urn:microsoft.com/office/officeart/2005/8/colors/accent2_2" csCatId="accent2" phldr="1"/>
      <dgm:spPr/>
    </dgm:pt>
    <dgm:pt modelId="{ACF186CD-B179-4AFF-A72C-975262C1E3CA}">
      <dgm:prSet phldrT="[Text]" custT="1"/>
      <dgm:spPr/>
      <dgm:t>
        <a:bodyPr/>
        <a:lstStyle/>
        <a:p>
          <a:pPr algn="l"/>
          <a:r>
            <a:rPr lang="en-GB" sz="1200" dirty="0"/>
            <a:t>September</a:t>
          </a:r>
        </a:p>
      </dgm:t>
    </dgm:pt>
    <dgm:pt modelId="{084998FA-2039-4ECE-9218-E55006B76A71}" type="parTrans" cxnId="{1D2CB922-21CE-44E6-A092-D3D366D40E01}">
      <dgm:prSet/>
      <dgm:spPr/>
      <dgm:t>
        <a:bodyPr/>
        <a:lstStyle/>
        <a:p>
          <a:pPr algn="l"/>
          <a:endParaRPr lang="en-GB" sz="1400"/>
        </a:p>
      </dgm:t>
    </dgm:pt>
    <dgm:pt modelId="{9551EB53-B473-4104-B1C4-42D517C2410E}" type="sibTrans" cxnId="{1D2CB922-21CE-44E6-A092-D3D366D40E01}">
      <dgm:prSet/>
      <dgm:spPr/>
      <dgm:t>
        <a:bodyPr/>
        <a:lstStyle/>
        <a:p>
          <a:pPr algn="l"/>
          <a:endParaRPr lang="en-GB" sz="1400"/>
        </a:p>
      </dgm:t>
    </dgm:pt>
    <dgm:pt modelId="{CD8C0FCB-EEB4-4AB7-AF33-9D9C8E4E45F5}">
      <dgm:prSet custT="1"/>
      <dgm:spPr/>
      <dgm:t>
        <a:bodyPr/>
        <a:lstStyle/>
        <a:p>
          <a:pPr algn="l"/>
          <a:r>
            <a:rPr lang="en-GB" sz="1200" dirty="0"/>
            <a:t>August</a:t>
          </a:r>
        </a:p>
      </dgm:t>
    </dgm:pt>
    <dgm:pt modelId="{EB7AF461-F128-4B5E-A6AA-F5DBE9FAA18A}" type="parTrans" cxnId="{5B0201BD-DFA1-4498-9E57-4A71ACC1199F}">
      <dgm:prSet/>
      <dgm:spPr/>
      <dgm:t>
        <a:bodyPr/>
        <a:lstStyle/>
        <a:p>
          <a:pPr algn="l"/>
          <a:endParaRPr lang="en-GB" sz="1400"/>
        </a:p>
      </dgm:t>
    </dgm:pt>
    <dgm:pt modelId="{3AA1EE63-2D32-48E7-979E-14E7A12C720E}" type="sibTrans" cxnId="{5B0201BD-DFA1-4498-9E57-4A71ACC1199F}">
      <dgm:prSet/>
      <dgm:spPr/>
      <dgm:t>
        <a:bodyPr/>
        <a:lstStyle/>
        <a:p>
          <a:pPr algn="l"/>
          <a:endParaRPr lang="en-GB" sz="1400"/>
        </a:p>
      </dgm:t>
    </dgm:pt>
    <dgm:pt modelId="{1B2930C6-4D93-4B15-8879-FE01F52B0E61}" type="pres">
      <dgm:prSet presAssocID="{5919E6C0-BA06-46F1-8D08-824CFAF4688E}" presName="Name0" presStyleCnt="0">
        <dgm:presLayoutVars>
          <dgm:dir/>
          <dgm:resizeHandles val="exact"/>
        </dgm:presLayoutVars>
      </dgm:prSet>
      <dgm:spPr/>
    </dgm:pt>
    <dgm:pt modelId="{4A800682-B935-4D9C-A8ED-A466C95C4EF4}" type="pres">
      <dgm:prSet presAssocID="{CD8C0FCB-EEB4-4AB7-AF33-9D9C8E4E45F5}" presName="parTxOnly" presStyleLbl="node1" presStyleIdx="0" presStyleCnt="2" custScaleX="41398">
        <dgm:presLayoutVars>
          <dgm:bulletEnabled val="1"/>
        </dgm:presLayoutVars>
      </dgm:prSet>
      <dgm:spPr/>
    </dgm:pt>
    <dgm:pt modelId="{B7E86E9A-8474-460F-9842-7B4E4C2BDC95}" type="pres">
      <dgm:prSet presAssocID="{3AA1EE63-2D32-48E7-979E-14E7A12C720E}" presName="parSpace" presStyleCnt="0"/>
      <dgm:spPr/>
    </dgm:pt>
    <dgm:pt modelId="{3B9D7153-DFD5-427E-9002-7BA36717FA47}" type="pres">
      <dgm:prSet presAssocID="{ACF186CD-B179-4AFF-A72C-975262C1E3CA}" presName="parTxOnly" presStyleLbl="node1" presStyleIdx="1" presStyleCnt="2" custScaleX="34927" custScaleY="89457" custLinFactNeighborX="38262" custLinFactNeighborY="-1794">
        <dgm:presLayoutVars>
          <dgm:bulletEnabled val="1"/>
        </dgm:presLayoutVars>
      </dgm:prSet>
      <dgm:spPr/>
    </dgm:pt>
  </dgm:ptLst>
  <dgm:cxnLst>
    <dgm:cxn modelId="{1D2CB922-21CE-44E6-A092-D3D366D40E01}" srcId="{5919E6C0-BA06-46F1-8D08-824CFAF4688E}" destId="{ACF186CD-B179-4AFF-A72C-975262C1E3CA}" srcOrd="1" destOrd="0" parTransId="{084998FA-2039-4ECE-9218-E55006B76A71}" sibTransId="{9551EB53-B473-4104-B1C4-42D517C2410E}"/>
    <dgm:cxn modelId="{DE4CC340-6431-4983-B7C3-11C6D934DAA3}" type="presOf" srcId="{5919E6C0-BA06-46F1-8D08-824CFAF4688E}" destId="{1B2930C6-4D93-4B15-8879-FE01F52B0E61}" srcOrd="0" destOrd="0" presId="urn:microsoft.com/office/officeart/2005/8/layout/hChevron3"/>
    <dgm:cxn modelId="{D8C1CE7D-BA61-4E74-9EDB-647AA5FFF5F2}" type="presOf" srcId="{ACF186CD-B179-4AFF-A72C-975262C1E3CA}" destId="{3B9D7153-DFD5-427E-9002-7BA36717FA47}" srcOrd="0" destOrd="0" presId="urn:microsoft.com/office/officeart/2005/8/layout/hChevron3"/>
    <dgm:cxn modelId="{5B0201BD-DFA1-4498-9E57-4A71ACC1199F}" srcId="{5919E6C0-BA06-46F1-8D08-824CFAF4688E}" destId="{CD8C0FCB-EEB4-4AB7-AF33-9D9C8E4E45F5}" srcOrd="0" destOrd="0" parTransId="{EB7AF461-F128-4B5E-A6AA-F5DBE9FAA18A}" sibTransId="{3AA1EE63-2D32-48E7-979E-14E7A12C720E}"/>
    <dgm:cxn modelId="{836788E8-4333-4464-AA4D-A99825B0AB30}" type="presOf" srcId="{CD8C0FCB-EEB4-4AB7-AF33-9D9C8E4E45F5}" destId="{4A800682-B935-4D9C-A8ED-A466C95C4EF4}" srcOrd="0" destOrd="0" presId="urn:microsoft.com/office/officeart/2005/8/layout/hChevron3"/>
    <dgm:cxn modelId="{A8C4FFDB-5C6F-453E-ABED-AA17BB5CF23F}" type="presParOf" srcId="{1B2930C6-4D93-4B15-8879-FE01F52B0E61}" destId="{4A800682-B935-4D9C-A8ED-A466C95C4EF4}" srcOrd="0" destOrd="0" presId="urn:microsoft.com/office/officeart/2005/8/layout/hChevron3"/>
    <dgm:cxn modelId="{CA5C9FB1-8256-4230-98B9-2B39F7896344}" type="presParOf" srcId="{1B2930C6-4D93-4B15-8879-FE01F52B0E61}" destId="{B7E86E9A-8474-460F-9842-7B4E4C2BDC95}" srcOrd="1" destOrd="0" presId="urn:microsoft.com/office/officeart/2005/8/layout/hChevron3"/>
    <dgm:cxn modelId="{3839DF8B-6F01-4315-B815-96B3B8BDFBE0}" type="presParOf" srcId="{1B2930C6-4D93-4B15-8879-FE01F52B0E61}" destId="{3B9D7153-DFD5-427E-9002-7BA36717FA47}"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BA6D9-4737-4178-A027-9258EF97D984}">
      <dsp:nvSpPr>
        <dsp:cNvPr id="0" name=""/>
        <dsp:cNvSpPr/>
      </dsp:nvSpPr>
      <dsp:spPr>
        <a:xfrm>
          <a:off x="10626892" y="594407"/>
          <a:ext cx="1242414" cy="1242086"/>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05474-F880-4A4E-A6F7-DDCF38AFC863}">
      <dsp:nvSpPr>
        <dsp:cNvPr id="0" name=""/>
        <dsp:cNvSpPr/>
      </dsp:nvSpPr>
      <dsp:spPr>
        <a:xfrm>
          <a:off x="10669167"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Final Report</a:t>
          </a:r>
        </a:p>
      </dsp:txBody>
      <dsp:txXfrm>
        <a:off x="10834744" y="801458"/>
        <a:ext cx="827884" cy="827984"/>
      </dsp:txXfrm>
    </dsp:sp>
    <dsp:sp modelId="{FD0A1513-01FC-496D-AC03-29A3DA56F825}">
      <dsp:nvSpPr>
        <dsp:cNvPr id="0" name=""/>
        <dsp:cNvSpPr/>
      </dsp:nvSpPr>
      <dsp:spPr>
        <a:xfrm rot="2700000">
          <a:off x="9343510" y="594268"/>
          <a:ext cx="1242147" cy="1242147"/>
        </a:xfrm>
        <a:prstGeom prst="teardrop">
          <a:avLst>
            <a:gd name="adj" fmla="val 100000"/>
          </a:avLst>
        </a:prstGeom>
        <a:solidFill>
          <a:schemeClr val="accent1">
            <a:shade val="50000"/>
            <a:hueOff val="89443"/>
            <a:satOff val="-2178"/>
            <a:lumOff val="9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74947-1E21-4D64-999A-E338169E4844}">
      <dsp:nvSpPr>
        <dsp:cNvPr id="0" name=""/>
        <dsp:cNvSpPr/>
      </dsp:nvSpPr>
      <dsp:spPr>
        <a:xfrm>
          <a:off x="9385652"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89443"/>
              <a:satOff val="-2178"/>
              <a:lumOff val="95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Pilots Delivered</a:t>
          </a:r>
        </a:p>
      </dsp:txBody>
      <dsp:txXfrm>
        <a:off x="9551229" y="801458"/>
        <a:ext cx="827884" cy="827984"/>
      </dsp:txXfrm>
    </dsp:sp>
    <dsp:sp modelId="{D07E5AB7-49C3-4BE9-8C98-5E6D99885B65}">
      <dsp:nvSpPr>
        <dsp:cNvPr id="0" name=""/>
        <dsp:cNvSpPr/>
      </dsp:nvSpPr>
      <dsp:spPr>
        <a:xfrm rot="2700000">
          <a:off x="8061169" y="594268"/>
          <a:ext cx="1242147" cy="1242147"/>
        </a:xfrm>
        <a:prstGeom prst="teardrop">
          <a:avLst>
            <a:gd name="adj" fmla="val 100000"/>
          </a:avLst>
        </a:prstGeom>
        <a:solidFill>
          <a:schemeClr val="accent1">
            <a:shade val="50000"/>
            <a:hueOff val="178886"/>
            <a:satOff val="-4356"/>
            <a:lumOff val="19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D7605-3065-4B3F-80B9-E1F6C8A711E5}">
      <dsp:nvSpPr>
        <dsp:cNvPr id="0" name=""/>
        <dsp:cNvSpPr/>
      </dsp:nvSpPr>
      <dsp:spPr>
        <a:xfrm>
          <a:off x="8102137"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178886"/>
              <a:satOff val="-4356"/>
              <a:lumOff val="190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Funding Awarded</a:t>
          </a:r>
        </a:p>
      </dsp:txBody>
      <dsp:txXfrm>
        <a:off x="8267714" y="801458"/>
        <a:ext cx="827884" cy="827984"/>
      </dsp:txXfrm>
    </dsp:sp>
    <dsp:sp modelId="{FD2A8070-C5D7-40BA-AA1A-3563C91C6899}">
      <dsp:nvSpPr>
        <dsp:cNvPr id="0" name=""/>
        <dsp:cNvSpPr/>
      </dsp:nvSpPr>
      <dsp:spPr>
        <a:xfrm rot="2700000">
          <a:off x="6777655" y="594268"/>
          <a:ext cx="1242147" cy="1242147"/>
        </a:xfrm>
        <a:prstGeom prst="teardrop">
          <a:avLst>
            <a:gd name="adj" fmla="val 10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03BD8-8504-43CF-AA2A-BB3AEABACB70}">
      <dsp:nvSpPr>
        <dsp:cNvPr id="0" name=""/>
        <dsp:cNvSpPr/>
      </dsp:nvSpPr>
      <dsp:spPr>
        <a:xfrm>
          <a:off x="6818622"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Pre-project Activities Undertaken</a:t>
          </a:r>
        </a:p>
      </dsp:txBody>
      <dsp:txXfrm>
        <a:off x="6984199" y="801458"/>
        <a:ext cx="827884" cy="827984"/>
      </dsp:txXfrm>
    </dsp:sp>
    <dsp:sp modelId="{CA19C2A3-6D47-4308-A1F1-C7222DD30521}">
      <dsp:nvSpPr>
        <dsp:cNvPr id="0" name=""/>
        <dsp:cNvSpPr/>
      </dsp:nvSpPr>
      <dsp:spPr>
        <a:xfrm rot="2700000">
          <a:off x="5494140" y="594268"/>
          <a:ext cx="1242147" cy="1242147"/>
        </a:xfrm>
        <a:prstGeom prst="teardrop">
          <a:avLst>
            <a:gd name="adj" fmla="val 100000"/>
          </a:avLst>
        </a:prstGeom>
        <a:solidFill>
          <a:schemeClr val="accent1">
            <a:shade val="50000"/>
            <a:hueOff val="357772"/>
            <a:satOff val="-8713"/>
            <a:lumOff val="38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BC538-90F5-428A-873F-6E063E4D05BF}">
      <dsp:nvSpPr>
        <dsp:cNvPr id="0" name=""/>
        <dsp:cNvSpPr/>
      </dsp:nvSpPr>
      <dsp:spPr>
        <a:xfrm>
          <a:off x="5535107"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357772"/>
              <a:satOff val="-8713"/>
              <a:lumOff val="381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Successful Grants Announced</a:t>
          </a:r>
        </a:p>
      </dsp:txBody>
      <dsp:txXfrm>
        <a:off x="5700684" y="801458"/>
        <a:ext cx="827884" cy="827984"/>
      </dsp:txXfrm>
    </dsp:sp>
    <dsp:sp modelId="{BF1CD818-48E4-45EE-A848-DA21F2C5CA47}">
      <dsp:nvSpPr>
        <dsp:cNvPr id="0" name=""/>
        <dsp:cNvSpPr/>
      </dsp:nvSpPr>
      <dsp:spPr>
        <a:xfrm rot="2700000">
          <a:off x="4210625" y="594268"/>
          <a:ext cx="1242147" cy="1242147"/>
        </a:xfrm>
        <a:prstGeom prst="teardrop">
          <a:avLst>
            <a:gd name="adj" fmla="val 100000"/>
          </a:avLst>
        </a:prstGeom>
        <a:solidFill>
          <a:schemeClr val="accent1">
            <a:shade val="50000"/>
            <a:hueOff val="357772"/>
            <a:satOff val="-8713"/>
            <a:lumOff val="38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DE151-4987-41EC-BE76-F90D9864AE55}">
      <dsp:nvSpPr>
        <dsp:cNvPr id="0" name=""/>
        <dsp:cNvSpPr/>
      </dsp:nvSpPr>
      <dsp:spPr>
        <a:xfrm>
          <a:off x="4251592"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357772"/>
              <a:satOff val="-8713"/>
              <a:lumOff val="381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Application Window Closes</a:t>
          </a:r>
        </a:p>
      </dsp:txBody>
      <dsp:txXfrm>
        <a:off x="4417169" y="801458"/>
        <a:ext cx="827884" cy="827984"/>
      </dsp:txXfrm>
    </dsp:sp>
    <dsp:sp modelId="{8A09C5E3-7F8E-47E9-8D79-35AFFDA40B63}">
      <dsp:nvSpPr>
        <dsp:cNvPr id="0" name=""/>
        <dsp:cNvSpPr/>
      </dsp:nvSpPr>
      <dsp:spPr>
        <a:xfrm rot="2700000">
          <a:off x="2927110" y="594268"/>
          <a:ext cx="1242147" cy="1242147"/>
        </a:xfrm>
        <a:prstGeom prst="teardrop">
          <a:avLst>
            <a:gd name="adj" fmla="val 1000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7553F-DCD8-48F5-997E-58FA0A2389A7}">
      <dsp:nvSpPr>
        <dsp:cNvPr id="0" name=""/>
        <dsp:cNvSpPr/>
      </dsp:nvSpPr>
      <dsp:spPr>
        <a:xfrm>
          <a:off x="2968077"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Application Window Opens</a:t>
          </a:r>
        </a:p>
      </dsp:txBody>
      <dsp:txXfrm>
        <a:off x="3133654" y="801458"/>
        <a:ext cx="827884" cy="827984"/>
      </dsp:txXfrm>
    </dsp:sp>
    <dsp:sp modelId="{D77BFD81-8E10-486C-BD9C-8CEEF55EFAD1}">
      <dsp:nvSpPr>
        <dsp:cNvPr id="0" name=""/>
        <dsp:cNvSpPr/>
      </dsp:nvSpPr>
      <dsp:spPr>
        <a:xfrm rot="2700000">
          <a:off x="1643595" y="594268"/>
          <a:ext cx="1242147" cy="1242147"/>
        </a:xfrm>
        <a:prstGeom prst="teardrop">
          <a:avLst>
            <a:gd name="adj" fmla="val 100000"/>
          </a:avLst>
        </a:prstGeom>
        <a:solidFill>
          <a:schemeClr val="accent1">
            <a:shade val="50000"/>
            <a:hueOff val="178886"/>
            <a:satOff val="-4356"/>
            <a:lumOff val="190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A1057-7061-46F8-885E-17E4B8E94536}">
      <dsp:nvSpPr>
        <dsp:cNvPr id="0" name=""/>
        <dsp:cNvSpPr/>
      </dsp:nvSpPr>
      <dsp:spPr>
        <a:xfrm>
          <a:off x="1684562"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178886"/>
              <a:satOff val="-4356"/>
              <a:lumOff val="190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Automation Grants Webinar </a:t>
          </a:r>
        </a:p>
      </dsp:txBody>
      <dsp:txXfrm>
        <a:off x="1850139" y="801458"/>
        <a:ext cx="827884" cy="827984"/>
      </dsp:txXfrm>
    </dsp:sp>
    <dsp:sp modelId="{F025F335-F42C-4FA6-8E56-660B3AE2F7EE}">
      <dsp:nvSpPr>
        <dsp:cNvPr id="0" name=""/>
        <dsp:cNvSpPr/>
      </dsp:nvSpPr>
      <dsp:spPr>
        <a:xfrm rot="2700000">
          <a:off x="360080" y="594268"/>
          <a:ext cx="1242147" cy="1242147"/>
        </a:xfrm>
        <a:prstGeom prst="teardrop">
          <a:avLst>
            <a:gd name="adj" fmla="val 100000"/>
          </a:avLst>
        </a:prstGeom>
        <a:solidFill>
          <a:schemeClr val="accent1">
            <a:shade val="50000"/>
            <a:hueOff val="89443"/>
            <a:satOff val="-2178"/>
            <a:lumOff val="9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657E1-3CB4-42DF-BBB5-69CD51E4DC20}">
      <dsp:nvSpPr>
        <dsp:cNvPr id="0" name=""/>
        <dsp:cNvSpPr/>
      </dsp:nvSpPr>
      <dsp:spPr>
        <a:xfrm>
          <a:off x="401047" y="635817"/>
          <a:ext cx="1159038" cy="1159266"/>
        </a:xfrm>
        <a:prstGeom prst="ellipse">
          <a:avLst/>
        </a:prstGeom>
        <a:solidFill>
          <a:schemeClr val="lt1">
            <a:alpha val="90000"/>
            <a:hueOff val="0"/>
            <a:satOff val="0"/>
            <a:lumOff val="0"/>
            <a:alphaOff val="0"/>
          </a:schemeClr>
        </a:solidFill>
        <a:ln w="12700" cap="flat" cmpd="sng" algn="ctr">
          <a:solidFill>
            <a:schemeClr val="accent1">
              <a:shade val="50000"/>
              <a:hueOff val="89443"/>
              <a:satOff val="-2178"/>
              <a:lumOff val="95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Notification of Upcoming Opportunity</a:t>
          </a:r>
        </a:p>
      </dsp:txBody>
      <dsp:txXfrm>
        <a:off x="566624" y="801458"/>
        <a:ext cx="827884" cy="827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9483-7AB9-4166-87C3-6CFCDCF3BDEB}">
      <dsp:nvSpPr>
        <dsp:cNvPr id="0" name=""/>
        <dsp:cNvSpPr/>
      </dsp:nvSpPr>
      <dsp:spPr>
        <a:xfrm>
          <a:off x="609599" y="0"/>
          <a:ext cx="6908800" cy="17880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859C59-877B-438B-9D99-421C90E19A7F}">
      <dsp:nvSpPr>
        <dsp:cNvPr id="0" name=""/>
        <dsp:cNvSpPr/>
      </dsp:nvSpPr>
      <dsp:spPr>
        <a:xfrm>
          <a:off x="0" y="536401"/>
          <a:ext cx="2438400" cy="7152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Initial Vetting</a:t>
          </a:r>
        </a:p>
      </dsp:txBody>
      <dsp:txXfrm>
        <a:off x="34913" y="571314"/>
        <a:ext cx="2368574" cy="645376"/>
      </dsp:txXfrm>
    </dsp:sp>
    <dsp:sp modelId="{F682A49C-04AC-46DF-8A16-3814232B49DC}">
      <dsp:nvSpPr>
        <dsp:cNvPr id="0" name=""/>
        <dsp:cNvSpPr/>
      </dsp:nvSpPr>
      <dsp:spPr>
        <a:xfrm>
          <a:off x="2844799" y="536401"/>
          <a:ext cx="2438400" cy="7152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Longlisting</a:t>
          </a:r>
        </a:p>
      </dsp:txBody>
      <dsp:txXfrm>
        <a:off x="2879712" y="571314"/>
        <a:ext cx="2368574" cy="645376"/>
      </dsp:txXfrm>
    </dsp:sp>
    <dsp:sp modelId="{8232B9DF-4D50-4512-A867-A4EF6F1FC70A}">
      <dsp:nvSpPr>
        <dsp:cNvPr id="0" name=""/>
        <dsp:cNvSpPr/>
      </dsp:nvSpPr>
      <dsp:spPr>
        <a:xfrm>
          <a:off x="5689600" y="536401"/>
          <a:ext cx="2438400" cy="7152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Panel Review</a:t>
          </a:r>
        </a:p>
      </dsp:txBody>
      <dsp:txXfrm>
        <a:off x="5724513" y="571314"/>
        <a:ext cx="2368574" cy="64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00682-B935-4D9C-A8ED-A466C95C4EF4}">
      <dsp:nvSpPr>
        <dsp:cNvPr id="0" name=""/>
        <dsp:cNvSpPr/>
      </dsp:nvSpPr>
      <dsp:spPr>
        <a:xfrm>
          <a:off x="1629244" y="0"/>
          <a:ext cx="4887539" cy="409267"/>
        </a:xfrm>
        <a:prstGeom prst="homePlat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l" defTabSz="711200">
            <a:lnSpc>
              <a:spcPct val="90000"/>
            </a:lnSpc>
            <a:spcBef>
              <a:spcPct val="0"/>
            </a:spcBef>
            <a:spcAft>
              <a:spcPct val="35000"/>
            </a:spcAft>
            <a:buNone/>
          </a:pPr>
          <a:r>
            <a:rPr lang="en-GB" sz="1600" kern="1200" dirty="0"/>
            <a:t>Assessment &amp; Selection</a:t>
          </a:r>
        </a:p>
      </dsp:txBody>
      <dsp:txXfrm>
        <a:off x="1629244" y="0"/>
        <a:ext cx="4785222" cy="409267"/>
      </dsp:txXfrm>
    </dsp:sp>
    <dsp:sp modelId="{564D4413-1146-4F29-9473-3A14AA9B3410}">
      <dsp:nvSpPr>
        <dsp:cNvPr id="0" name=""/>
        <dsp:cNvSpPr/>
      </dsp:nvSpPr>
      <dsp:spPr>
        <a:xfrm>
          <a:off x="4172918" y="0"/>
          <a:ext cx="6032979" cy="409267"/>
        </a:xfrm>
        <a:prstGeom prst="chevron">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l" defTabSz="711200">
            <a:lnSpc>
              <a:spcPct val="90000"/>
            </a:lnSpc>
            <a:spcBef>
              <a:spcPct val="0"/>
            </a:spcBef>
            <a:spcAft>
              <a:spcPct val="35000"/>
            </a:spcAft>
            <a:buNone/>
          </a:pPr>
          <a:r>
            <a:rPr lang="en-GB" sz="1600" kern="1200" dirty="0"/>
            <a:t>Pre-Project</a:t>
          </a:r>
        </a:p>
      </dsp:txBody>
      <dsp:txXfrm>
        <a:off x="4377552" y="0"/>
        <a:ext cx="5623712" cy="409267"/>
      </dsp:txXfrm>
    </dsp:sp>
    <dsp:sp modelId="{3B9D7153-DFD5-427E-9002-7BA36717FA47}">
      <dsp:nvSpPr>
        <dsp:cNvPr id="0" name=""/>
        <dsp:cNvSpPr/>
      </dsp:nvSpPr>
      <dsp:spPr>
        <a:xfrm>
          <a:off x="8730733" y="0"/>
          <a:ext cx="2278837" cy="409267"/>
        </a:xfrm>
        <a:prstGeom prst="chevron">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l" defTabSz="711200">
            <a:lnSpc>
              <a:spcPct val="90000"/>
            </a:lnSpc>
            <a:spcBef>
              <a:spcPct val="0"/>
            </a:spcBef>
            <a:spcAft>
              <a:spcPct val="35000"/>
            </a:spcAft>
            <a:buNone/>
          </a:pPr>
          <a:r>
            <a:rPr lang="en-GB" sz="1600" kern="1200" dirty="0"/>
            <a:t>Delivery</a:t>
          </a:r>
        </a:p>
      </dsp:txBody>
      <dsp:txXfrm>
        <a:off x="8935367" y="0"/>
        <a:ext cx="1869570" cy="409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00682-B935-4D9C-A8ED-A466C95C4EF4}">
      <dsp:nvSpPr>
        <dsp:cNvPr id="0" name=""/>
        <dsp:cNvSpPr/>
      </dsp:nvSpPr>
      <dsp:spPr>
        <a:xfrm>
          <a:off x="1790443" y="0"/>
          <a:ext cx="3386616" cy="22340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l" defTabSz="533400">
            <a:lnSpc>
              <a:spcPct val="90000"/>
            </a:lnSpc>
            <a:spcBef>
              <a:spcPct val="0"/>
            </a:spcBef>
            <a:spcAft>
              <a:spcPct val="35000"/>
            </a:spcAft>
            <a:buNone/>
          </a:pPr>
          <a:r>
            <a:rPr lang="en-GB" sz="1200" kern="1200" dirty="0"/>
            <a:t>August</a:t>
          </a:r>
        </a:p>
      </dsp:txBody>
      <dsp:txXfrm>
        <a:off x="1790443" y="0"/>
        <a:ext cx="3330765" cy="223406"/>
      </dsp:txXfrm>
    </dsp:sp>
    <dsp:sp modelId="{3B9D7153-DFD5-427E-9002-7BA36717FA47}">
      <dsp:nvSpPr>
        <dsp:cNvPr id="0" name=""/>
        <dsp:cNvSpPr/>
      </dsp:nvSpPr>
      <dsp:spPr>
        <a:xfrm>
          <a:off x="4166948" y="0"/>
          <a:ext cx="2857248" cy="22340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l" defTabSz="533400">
            <a:lnSpc>
              <a:spcPct val="90000"/>
            </a:lnSpc>
            <a:spcBef>
              <a:spcPct val="0"/>
            </a:spcBef>
            <a:spcAft>
              <a:spcPct val="35000"/>
            </a:spcAft>
            <a:buNone/>
          </a:pPr>
          <a:r>
            <a:rPr lang="en-GB" sz="1200" kern="1200" dirty="0"/>
            <a:t>September</a:t>
          </a:r>
        </a:p>
      </dsp:txBody>
      <dsp:txXfrm>
        <a:off x="4278651" y="0"/>
        <a:ext cx="2633842" cy="22340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49E9D-9CAE-4D91-B99E-0E95CA02E9E0}"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11F35-E3CF-4778-8B25-92B24F024D6A}" type="slidenum">
              <a:rPr lang="en-GB" smtClean="0"/>
              <a:t>‹#›</a:t>
            </a:fld>
            <a:endParaRPr lang="en-GB"/>
          </a:p>
        </p:txBody>
      </p:sp>
    </p:spTree>
    <p:extLst>
      <p:ext uri="{BB962C8B-B14F-4D97-AF65-F5344CB8AC3E}">
        <p14:creationId xmlns:p14="http://schemas.microsoft.com/office/powerpoint/2010/main" val="23206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0711F35-E3CF-4778-8B25-92B24F024D6A}" type="slidenum">
              <a:rPr lang="en-GB" smtClean="0"/>
              <a:t>2</a:t>
            </a:fld>
            <a:endParaRPr lang="en-GB"/>
          </a:p>
        </p:txBody>
      </p:sp>
    </p:spTree>
    <p:extLst>
      <p:ext uri="{BB962C8B-B14F-4D97-AF65-F5344CB8AC3E}">
        <p14:creationId xmlns:p14="http://schemas.microsoft.com/office/powerpoint/2010/main" val="57208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19</a:t>
            </a:fld>
            <a:endParaRPr lang="en-GB"/>
          </a:p>
        </p:txBody>
      </p:sp>
    </p:spTree>
    <p:extLst>
      <p:ext uri="{BB962C8B-B14F-4D97-AF65-F5344CB8AC3E}">
        <p14:creationId xmlns:p14="http://schemas.microsoft.com/office/powerpoint/2010/main" val="70661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21</a:t>
            </a:fld>
            <a:endParaRPr lang="en-GB"/>
          </a:p>
        </p:txBody>
      </p:sp>
    </p:spTree>
    <p:extLst>
      <p:ext uri="{BB962C8B-B14F-4D97-AF65-F5344CB8AC3E}">
        <p14:creationId xmlns:p14="http://schemas.microsoft.com/office/powerpoint/2010/main" val="148919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22</a:t>
            </a:fld>
            <a:endParaRPr lang="en-GB"/>
          </a:p>
        </p:txBody>
      </p:sp>
    </p:spTree>
    <p:extLst>
      <p:ext uri="{BB962C8B-B14F-4D97-AF65-F5344CB8AC3E}">
        <p14:creationId xmlns:p14="http://schemas.microsoft.com/office/powerpoint/2010/main" val="418007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need a PID or will the application suffice? I suspect some will need more handholding than others? Could this just be the MOU? </a:t>
            </a:r>
          </a:p>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23</a:t>
            </a:fld>
            <a:endParaRPr lang="en-GB"/>
          </a:p>
        </p:txBody>
      </p:sp>
    </p:spTree>
    <p:extLst>
      <p:ext uri="{BB962C8B-B14F-4D97-AF65-F5344CB8AC3E}">
        <p14:creationId xmlns:p14="http://schemas.microsoft.com/office/powerpoint/2010/main" val="311890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Nod to unknown process for some. </a:t>
            </a:r>
          </a:p>
        </p:txBody>
      </p:sp>
      <p:sp>
        <p:nvSpPr>
          <p:cNvPr id="4" name="Slide Number Placeholder 3"/>
          <p:cNvSpPr>
            <a:spLocks noGrp="1"/>
          </p:cNvSpPr>
          <p:nvPr>
            <p:ph type="sldNum" sz="quarter" idx="5"/>
          </p:nvPr>
        </p:nvSpPr>
        <p:spPr/>
        <p:txBody>
          <a:bodyPr/>
          <a:lstStyle/>
          <a:p>
            <a:fld id="{6B6E7C28-A811-4E46-B505-0836A9F78AB1}" type="slidenum">
              <a:rPr lang="en-GB" smtClean="0"/>
              <a:t>24</a:t>
            </a:fld>
            <a:endParaRPr lang="en-GB"/>
          </a:p>
        </p:txBody>
      </p:sp>
    </p:spTree>
    <p:extLst>
      <p:ext uri="{BB962C8B-B14F-4D97-AF65-F5344CB8AC3E}">
        <p14:creationId xmlns:p14="http://schemas.microsoft.com/office/powerpoint/2010/main" val="286119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Nod to unknown process for some. </a:t>
            </a:r>
          </a:p>
        </p:txBody>
      </p:sp>
      <p:sp>
        <p:nvSpPr>
          <p:cNvPr id="4" name="Slide Number Placeholder 3"/>
          <p:cNvSpPr>
            <a:spLocks noGrp="1"/>
          </p:cNvSpPr>
          <p:nvPr>
            <p:ph type="sldNum" sz="quarter" idx="5"/>
          </p:nvPr>
        </p:nvSpPr>
        <p:spPr/>
        <p:txBody>
          <a:bodyPr/>
          <a:lstStyle/>
          <a:p>
            <a:fld id="{6B6E7C28-A811-4E46-B505-0836A9F78AB1}" type="slidenum">
              <a:rPr lang="en-GB" smtClean="0"/>
              <a:t>26</a:t>
            </a:fld>
            <a:endParaRPr lang="en-GB"/>
          </a:p>
        </p:txBody>
      </p:sp>
    </p:spTree>
    <p:extLst>
      <p:ext uri="{BB962C8B-B14F-4D97-AF65-F5344CB8AC3E}">
        <p14:creationId xmlns:p14="http://schemas.microsoft.com/office/powerpoint/2010/main" val="381806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5</a:t>
            </a:fld>
            <a:endParaRPr lang="en-GB"/>
          </a:p>
        </p:txBody>
      </p:sp>
    </p:spTree>
    <p:extLst>
      <p:ext uri="{BB962C8B-B14F-4D97-AF65-F5344CB8AC3E}">
        <p14:creationId xmlns:p14="http://schemas.microsoft.com/office/powerpoint/2010/main" val="156692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7</a:t>
            </a:fld>
            <a:endParaRPr lang="en-GB"/>
          </a:p>
        </p:txBody>
      </p:sp>
    </p:spTree>
    <p:extLst>
      <p:ext uri="{BB962C8B-B14F-4D97-AF65-F5344CB8AC3E}">
        <p14:creationId xmlns:p14="http://schemas.microsoft.com/office/powerpoint/2010/main" val="244985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8</a:t>
            </a:fld>
            <a:endParaRPr lang="en-GB"/>
          </a:p>
        </p:txBody>
      </p:sp>
    </p:spTree>
    <p:extLst>
      <p:ext uri="{BB962C8B-B14F-4D97-AF65-F5344CB8AC3E}">
        <p14:creationId xmlns:p14="http://schemas.microsoft.com/office/powerpoint/2010/main" val="148325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9</a:t>
            </a:fld>
            <a:endParaRPr lang="en-GB"/>
          </a:p>
        </p:txBody>
      </p:sp>
    </p:spTree>
    <p:extLst>
      <p:ext uri="{BB962C8B-B14F-4D97-AF65-F5344CB8AC3E}">
        <p14:creationId xmlns:p14="http://schemas.microsoft.com/office/powerpoint/2010/main" val="392340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4EB18-DBF8-4FA5-94D5-7C7C48B715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70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15</a:t>
            </a:fld>
            <a:endParaRPr lang="en-GB"/>
          </a:p>
        </p:txBody>
      </p:sp>
    </p:spTree>
    <p:extLst>
      <p:ext uri="{BB962C8B-B14F-4D97-AF65-F5344CB8AC3E}">
        <p14:creationId xmlns:p14="http://schemas.microsoft.com/office/powerpoint/2010/main" val="316746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17</a:t>
            </a:fld>
            <a:endParaRPr lang="en-GB"/>
          </a:p>
        </p:txBody>
      </p:sp>
    </p:spTree>
    <p:extLst>
      <p:ext uri="{BB962C8B-B14F-4D97-AF65-F5344CB8AC3E}">
        <p14:creationId xmlns:p14="http://schemas.microsoft.com/office/powerpoint/2010/main" val="41839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E7C28-A811-4E46-B505-0836A9F78AB1}" type="slidenum">
              <a:rPr lang="en-GB" smtClean="0"/>
              <a:t>18</a:t>
            </a:fld>
            <a:endParaRPr lang="en-GB"/>
          </a:p>
        </p:txBody>
      </p:sp>
    </p:spTree>
    <p:extLst>
      <p:ext uri="{BB962C8B-B14F-4D97-AF65-F5344CB8AC3E}">
        <p14:creationId xmlns:p14="http://schemas.microsoft.com/office/powerpoint/2010/main" val="248658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3830-1DFE-4B7F-8563-0D2D6FD621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E2FCF2-5D6F-4BE0-93B2-BE88E7E7A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40B607-ED01-4D01-820A-BF1A467DAD7C}"/>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5" name="Footer Placeholder 4">
            <a:extLst>
              <a:ext uri="{FF2B5EF4-FFF2-40B4-BE49-F238E27FC236}">
                <a16:creationId xmlns:a16="http://schemas.microsoft.com/office/drawing/2014/main" id="{89BD94CA-E78B-4AF3-9D3D-3439C807B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19D1F-DCCB-4301-9E67-3B1D9E10F91B}"/>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98207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8DEA-510E-47E4-B716-975F2DBBB1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9AA619-3D17-4E7C-B436-52F76DA12B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997DA-CC6E-4B4D-BEFF-E6B1FC45D313}"/>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5" name="Footer Placeholder 4">
            <a:extLst>
              <a:ext uri="{FF2B5EF4-FFF2-40B4-BE49-F238E27FC236}">
                <a16:creationId xmlns:a16="http://schemas.microsoft.com/office/drawing/2014/main" id="{7E7B5B88-FC3D-4D18-B05F-37D7E40B8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CE190-28F1-4976-9F02-4046AD63465C}"/>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159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CEA29-EA49-4240-BCD9-942069AA0F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A0ED22-16F3-49A5-BB77-A8731ABE04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3E0AA1-EAC6-4185-ABF3-400976EA06F1}"/>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5" name="Footer Placeholder 4">
            <a:extLst>
              <a:ext uri="{FF2B5EF4-FFF2-40B4-BE49-F238E27FC236}">
                <a16:creationId xmlns:a16="http://schemas.microsoft.com/office/drawing/2014/main" id="{0E3FCD5C-2A48-4221-9B91-5E427EF970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2691B-09DF-4F7E-972A-1C85E221EC7B}"/>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385030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89"/>
        <p:cNvGrpSpPr/>
        <p:nvPr/>
      </p:nvGrpSpPr>
      <p:grpSpPr>
        <a:xfrm>
          <a:off x="0" y="0"/>
          <a:ext cx="0" cy="0"/>
          <a:chOff x="0" y="0"/>
          <a:chExt cx="0" cy="0"/>
        </a:xfrm>
      </p:grpSpPr>
      <p:pic>
        <p:nvPicPr>
          <p:cNvPr id="290" name="Google Shape;290;p24" descr="A picture containing water, wh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1" name="Google Shape;291;p24"/>
          <p:cNvSpPr/>
          <p:nvPr/>
        </p:nvSpPr>
        <p:spPr>
          <a:xfrm>
            <a:off x="0" y="0"/>
            <a:ext cx="140400" cy="6858000"/>
          </a:xfrm>
          <a:prstGeom prst="rect">
            <a:avLst/>
          </a:prstGeom>
          <a:solidFill>
            <a:srgbClr val="215D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92" name="Google Shape;292;p24"/>
          <p:cNvSpPr txBox="1">
            <a:spLocks noGrp="1"/>
          </p:cNvSpPr>
          <p:nvPr>
            <p:ph type="subTitle" idx="1"/>
          </p:nvPr>
        </p:nvSpPr>
        <p:spPr>
          <a:xfrm>
            <a:off x="538039" y="3380444"/>
            <a:ext cx="9144000" cy="5003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62626"/>
              </a:buClr>
              <a:buSzPts val="1733"/>
              <a:buNone/>
              <a:defRPr sz="1733" b="0" i="0">
                <a:solidFill>
                  <a:srgbClr val="262626"/>
                </a:solidFill>
                <a:latin typeface="Arial"/>
                <a:ea typeface="Arial"/>
                <a:cs typeface="Arial"/>
                <a:sym typeface="Aria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sp>
        <p:nvSpPr>
          <p:cNvPr id="293" name="Google Shape;293;p24"/>
          <p:cNvSpPr txBox="1">
            <a:spLocks noGrp="1"/>
          </p:cNvSpPr>
          <p:nvPr>
            <p:ph type="title"/>
          </p:nvPr>
        </p:nvSpPr>
        <p:spPr>
          <a:xfrm>
            <a:off x="525815" y="2570151"/>
            <a:ext cx="9156224"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112F87"/>
              </a:buClr>
              <a:buSzPts val="2800"/>
              <a:buFont typeface="Arial"/>
              <a:buNone/>
              <a:defRPr sz="4000" b="1" i="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294" name="Google Shape;294;p24"/>
          <p:cNvPicPr preferRelativeResize="0"/>
          <p:nvPr/>
        </p:nvPicPr>
        <p:blipFill rotWithShape="1">
          <a:blip r:embed="rId3">
            <a:alphaModFix/>
          </a:blip>
          <a:srcRect/>
          <a:stretch/>
        </p:blipFill>
        <p:spPr>
          <a:xfrm>
            <a:off x="8735485" y="457414"/>
            <a:ext cx="1603559" cy="448159"/>
          </a:xfrm>
          <a:prstGeom prst="rect">
            <a:avLst/>
          </a:prstGeom>
          <a:noFill/>
          <a:ln>
            <a:noFill/>
          </a:ln>
        </p:spPr>
      </p:pic>
      <p:pic>
        <p:nvPicPr>
          <p:cNvPr id="295" name="Google Shape;295;p24"/>
          <p:cNvPicPr preferRelativeResize="0"/>
          <p:nvPr/>
        </p:nvPicPr>
        <p:blipFill rotWithShape="1">
          <a:blip r:embed="rId4">
            <a:alphaModFix/>
          </a:blip>
          <a:srcRect/>
          <a:stretch/>
        </p:blipFill>
        <p:spPr>
          <a:xfrm>
            <a:off x="10757124" y="461261"/>
            <a:ext cx="974809" cy="392812"/>
          </a:xfrm>
          <a:prstGeom prst="rect">
            <a:avLst/>
          </a:prstGeom>
          <a:noFill/>
          <a:ln>
            <a:noFill/>
          </a:ln>
        </p:spPr>
      </p:pic>
      <p:pic>
        <p:nvPicPr>
          <p:cNvPr id="8" name="Picture 7" descr="Logo&#10;&#10;Description automatically generated with medium confidence">
            <a:extLst>
              <a:ext uri="{FF2B5EF4-FFF2-40B4-BE49-F238E27FC236}">
                <a16:creationId xmlns:a16="http://schemas.microsoft.com/office/drawing/2014/main" id="{D103C284-A977-4CAE-A9D7-206951E45C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6160" y="460565"/>
            <a:ext cx="1235986" cy="369702"/>
          </a:xfrm>
          <a:prstGeom prst="rect">
            <a:avLst/>
          </a:prstGeom>
        </p:spPr>
      </p:pic>
    </p:spTree>
    <p:extLst>
      <p:ext uri="{BB962C8B-B14F-4D97-AF65-F5344CB8AC3E}">
        <p14:creationId xmlns:p14="http://schemas.microsoft.com/office/powerpoint/2010/main" val="1443998168"/>
      </p:ext>
    </p:extLst>
  </p:cSld>
  <p:clrMapOvr>
    <a:masterClrMapping/>
  </p:clrMapOvr>
  <p:extLst>
    <p:ext uri="{DCECCB84-F9BA-43D5-87BE-67443E8EF086}">
      <p15:sldGuideLst xmlns:p15="http://schemas.microsoft.com/office/powerpoint/2012/main">
        <p15:guide id="1" orient="horz" pos="1575">
          <p15:clr>
            <a:srgbClr val="FBAE40"/>
          </p15:clr>
        </p15:guide>
        <p15:guide id="2" pos="295">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395">
          <p15:clr>
            <a:srgbClr val="FBAE40"/>
          </p15:clr>
        </p15:guide>
        <p15:guide id="8" pos="551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FD43-C492-4C96-91DD-ED597493A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2C851B-6A9C-4682-8CE2-0E19CE681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E3504C-4183-4AA6-8741-AE06F88B7585}"/>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5" name="Footer Placeholder 4">
            <a:extLst>
              <a:ext uri="{FF2B5EF4-FFF2-40B4-BE49-F238E27FC236}">
                <a16:creationId xmlns:a16="http://schemas.microsoft.com/office/drawing/2014/main" id="{7A35B382-584E-4327-AD79-1335BD8537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9AC67-0970-4AFE-B73B-10ECEEC758E6}"/>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967027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2CB-397D-4A90-95C4-DC77059AB4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6B292F-7ED7-40B1-B881-4E5245EAD1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71518B-21AA-4E21-9F6D-B3A799DDDEC1}"/>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5" name="Footer Placeholder 4">
            <a:extLst>
              <a:ext uri="{FF2B5EF4-FFF2-40B4-BE49-F238E27FC236}">
                <a16:creationId xmlns:a16="http://schemas.microsoft.com/office/drawing/2014/main" id="{1F4CEFA1-98A0-48A4-AA64-3F1E9770F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DEDBA-8CB3-4C5A-8B20-72EDF09B81FD}"/>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160381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5050-0934-4BCE-AE0F-F2520D3D8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377F05-CDE7-433F-95D8-D091AD2962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BCC60-CDE8-4B52-A0C1-2EBDCF309ABE}"/>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5" name="Footer Placeholder 4">
            <a:extLst>
              <a:ext uri="{FF2B5EF4-FFF2-40B4-BE49-F238E27FC236}">
                <a16:creationId xmlns:a16="http://schemas.microsoft.com/office/drawing/2014/main" id="{F8DADDDC-EAC3-47E0-A177-BC1201306E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D6B51-F29F-463C-8F16-80431F9B7FF3}"/>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216415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E1C0-06A6-4EF3-A42F-42D87FEC6A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18B91A-FD70-49B6-93BF-DFFF79D5CE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0F9476-536D-4123-ABC1-CF1B3775F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EDBFA0-DD25-44D6-882A-A2BE177409A8}"/>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6" name="Footer Placeholder 5">
            <a:extLst>
              <a:ext uri="{FF2B5EF4-FFF2-40B4-BE49-F238E27FC236}">
                <a16:creationId xmlns:a16="http://schemas.microsoft.com/office/drawing/2014/main" id="{2D1B8BD3-655B-439C-BED8-7E74DE664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662381-8231-4B78-92F9-FEE47A69DC20}"/>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297357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1A27-A426-4AFC-A5BE-C3E85E214A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D78DBF-AC52-46CD-86A3-CD2033E05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A38237-AE06-4494-8644-2CA9DF9360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A2E1ED-D804-4ED7-B801-B8B379C10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ABE37-34A2-49BC-B5DC-FEFFB7C7B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752609-0565-462D-93A3-BBED0ECCE3B9}"/>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8" name="Footer Placeholder 7">
            <a:extLst>
              <a:ext uri="{FF2B5EF4-FFF2-40B4-BE49-F238E27FC236}">
                <a16:creationId xmlns:a16="http://schemas.microsoft.com/office/drawing/2014/main" id="{2EBDC298-B41A-4774-A227-5C685FFCA0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B4FA05-D193-4FF2-B558-81E30A2200DE}"/>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58500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FAF6-043A-4353-81A3-4C092D4221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944CBD-262D-4124-AE62-1847F337B7CA}"/>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4" name="Footer Placeholder 3">
            <a:extLst>
              <a:ext uri="{FF2B5EF4-FFF2-40B4-BE49-F238E27FC236}">
                <a16:creationId xmlns:a16="http://schemas.microsoft.com/office/drawing/2014/main" id="{85E12CD6-B91B-486C-9CD7-2DF7B8FF6F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ED05FB-CCCF-4CFF-AF24-616E7A451A89}"/>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210131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1F5AD8-B9E4-48BA-A28A-071AF140C8F0}"/>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3" name="Footer Placeholder 2">
            <a:extLst>
              <a:ext uri="{FF2B5EF4-FFF2-40B4-BE49-F238E27FC236}">
                <a16:creationId xmlns:a16="http://schemas.microsoft.com/office/drawing/2014/main" id="{BACC98BE-B51F-404B-B5B8-7FC7FA8A27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8EB90B-04D9-451E-9547-57300963B824}"/>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197856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C417-2DEE-4976-B669-EE5D98D9BF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911F7-555F-4DD9-80E8-173B8010A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95BE78-8996-41F0-9E9F-DC600B4BB647}"/>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5" name="Footer Placeholder 4">
            <a:extLst>
              <a:ext uri="{FF2B5EF4-FFF2-40B4-BE49-F238E27FC236}">
                <a16:creationId xmlns:a16="http://schemas.microsoft.com/office/drawing/2014/main" id="{2EB923DF-7FDF-43AF-90A9-3682FF8E3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5ACBC-9D38-4C4A-982E-F92FAA7FEDF9}"/>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5220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C297-468D-4709-99F7-A0EBBCC4C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A7CC5A-0FD1-4B7A-AB94-E140A779C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118B2B-8F8E-4DAF-9A95-4985F6F3A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A1300F-175F-4A88-8DF3-724523A81B19}"/>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6" name="Footer Placeholder 5">
            <a:extLst>
              <a:ext uri="{FF2B5EF4-FFF2-40B4-BE49-F238E27FC236}">
                <a16:creationId xmlns:a16="http://schemas.microsoft.com/office/drawing/2014/main" id="{AE3E8959-175B-423F-BBCB-ED5E94301C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063D22-7EE4-45FA-8847-D3792753D8EE}"/>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398138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044D-6E97-4630-AE9C-DE7E623D2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2D4624-C149-4D49-8399-3A5B0C8BE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7ABA5AF-2789-412F-B605-D6E656876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CD0C0-7AC0-4E30-ADF3-27D601D7DA6E}"/>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6" name="Footer Placeholder 5">
            <a:extLst>
              <a:ext uri="{FF2B5EF4-FFF2-40B4-BE49-F238E27FC236}">
                <a16:creationId xmlns:a16="http://schemas.microsoft.com/office/drawing/2014/main" id="{3FBD3AE5-E1A1-4CA5-A67F-319E68FD23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B530F-5EE9-4BF8-BE98-F31A4182B314}"/>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3705285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0A4F-50E4-4505-9674-43D2EAE7E5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E331AD-BA16-4B1A-93D6-448B10D13D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1A88D9-E00A-4C0C-A212-D8A14B2682CD}"/>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5" name="Footer Placeholder 4">
            <a:extLst>
              <a:ext uri="{FF2B5EF4-FFF2-40B4-BE49-F238E27FC236}">
                <a16:creationId xmlns:a16="http://schemas.microsoft.com/office/drawing/2014/main" id="{07113661-C162-42EF-AB03-44ADDB6D63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E99C5D-4170-4122-8D87-B645E8BE3EB1}"/>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342009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C018A0-F4D4-4969-B33F-DE7480C3E5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246792-C1F6-47DF-8866-96C7B543BF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52B2FC-6FCA-49C2-883A-E42222EC1732}"/>
              </a:ext>
            </a:extLst>
          </p:cNvPr>
          <p:cNvSpPr>
            <a:spLocks noGrp="1"/>
          </p:cNvSpPr>
          <p:nvPr>
            <p:ph type="dt" sz="half" idx="10"/>
          </p:nvPr>
        </p:nvSpPr>
        <p:spPr/>
        <p:txBody>
          <a:bodyPr/>
          <a:lstStyle/>
          <a:p>
            <a:fld id="{87D68F1D-08BE-4FF1-A94F-695FFC617AF7}" type="datetimeFigureOut">
              <a:rPr lang="en-GB" smtClean="0"/>
              <a:t>18/05/2022</a:t>
            </a:fld>
            <a:endParaRPr lang="en-GB"/>
          </a:p>
        </p:txBody>
      </p:sp>
      <p:sp>
        <p:nvSpPr>
          <p:cNvPr id="5" name="Footer Placeholder 4">
            <a:extLst>
              <a:ext uri="{FF2B5EF4-FFF2-40B4-BE49-F238E27FC236}">
                <a16:creationId xmlns:a16="http://schemas.microsoft.com/office/drawing/2014/main" id="{F050F69B-C29B-428D-B320-FFBDA1674F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FD6F5-2EC0-4E3A-A9C4-DA92BBBE5B29}"/>
              </a:ext>
            </a:extLst>
          </p:cNvPr>
          <p:cNvSpPr>
            <a:spLocks noGrp="1"/>
          </p:cNvSpPr>
          <p:nvPr>
            <p:ph type="sldNum" sz="quarter" idx="12"/>
          </p:nvPr>
        </p:nvSpPr>
        <p:spPr/>
        <p:txBody>
          <a:bodyPr/>
          <a:lstStyle/>
          <a:p>
            <a:fld id="{639987D8-C7C5-457B-8A5F-F9D15239DF30}" type="slidenum">
              <a:rPr lang="en-GB" smtClean="0"/>
              <a:t>‹#›</a:t>
            </a:fld>
            <a:endParaRPr lang="en-GB"/>
          </a:p>
        </p:txBody>
      </p:sp>
    </p:spTree>
    <p:extLst>
      <p:ext uri="{BB962C8B-B14F-4D97-AF65-F5344CB8AC3E}">
        <p14:creationId xmlns:p14="http://schemas.microsoft.com/office/powerpoint/2010/main" val="2822172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89"/>
        <p:cNvGrpSpPr/>
        <p:nvPr/>
      </p:nvGrpSpPr>
      <p:grpSpPr>
        <a:xfrm>
          <a:off x="0" y="0"/>
          <a:ext cx="0" cy="0"/>
          <a:chOff x="0" y="0"/>
          <a:chExt cx="0" cy="0"/>
        </a:xfrm>
      </p:grpSpPr>
      <p:pic>
        <p:nvPicPr>
          <p:cNvPr id="290" name="Google Shape;290;p24" descr="A picture containing water, wh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91" name="Google Shape;291;p24"/>
          <p:cNvSpPr/>
          <p:nvPr/>
        </p:nvSpPr>
        <p:spPr>
          <a:xfrm>
            <a:off x="0" y="0"/>
            <a:ext cx="140400" cy="6858000"/>
          </a:xfrm>
          <a:prstGeom prst="rect">
            <a:avLst/>
          </a:prstGeom>
          <a:solidFill>
            <a:srgbClr val="215DB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
        <p:nvSpPr>
          <p:cNvPr id="292" name="Google Shape;292;p24"/>
          <p:cNvSpPr txBox="1">
            <a:spLocks noGrp="1"/>
          </p:cNvSpPr>
          <p:nvPr>
            <p:ph type="subTitle" idx="1"/>
          </p:nvPr>
        </p:nvSpPr>
        <p:spPr>
          <a:xfrm>
            <a:off x="538039" y="3380444"/>
            <a:ext cx="9144000" cy="5003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62626"/>
              </a:buClr>
              <a:buSzPts val="1733"/>
              <a:buNone/>
              <a:defRPr sz="1733" b="0" i="0">
                <a:solidFill>
                  <a:srgbClr val="262626"/>
                </a:solidFill>
                <a:latin typeface="Arial"/>
                <a:ea typeface="Arial"/>
                <a:cs typeface="Arial"/>
                <a:sym typeface="Aria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sp>
        <p:nvSpPr>
          <p:cNvPr id="293" name="Google Shape;293;p24"/>
          <p:cNvSpPr txBox="1">
            <a:spLocks noGrp="1"/>
          </p:cNvSpPr>
          <p:nvPr>
            <p:ph type="title"/>
          </p:nvPr>
        </p:nvSpPr>
        <p:spPr>
          <a:xfrm>
            <a:off x="525815" y="2570151"/>
            <a:ext cx="9156224"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112F87"/>
              </a:buClr>
              <a:buSzPts val="2800"/>
              <a:buFont typeface="Arial"/>
              <a:buNone/>
              <a:defRPr sz="4000" b="1" i="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294" name="Google Shape;294;p24"/>
          <p:cNvPicPr preferRelativeResize="0"/>
          <p:nvPr/>
        </p:nvPicPr>
        <p:blipFill rotWithShape="1">
          <a:blip r:embed="rId3">
            <a:alphaModFix/>
          </a:blip>
          <a:srcRect/>
          <a:stretch/>
        </p:blipFill>
        <p:spPr>
          <a:xfrm>
            <a:off x="8735485" y="457414"/>
            <a:ext cx="1603559" cy="448159"/>
          </a:xfrm>
          <a:prstGeom prst="rect">
            <a:avLst/>
          </a:prstGeom>
          <a:noFill/>
          <a:ln>
            <a:noFill/>
          </a:ln>
        </p:spPr>
      </p:pic>
      <p:pic>
        <p:nvPicPr>
          <p:cNvPr id="295" name="Google Shape;295;p24"/>
          <p:cNvPicPr preferRelativeResize="0"/>
          <p:nvPr/>
        </p:nvPicPr>
        <p:blipFill rotWithShape="1">
          <a:blip r:embed="rId4">
            <a:alphaModFix/>
          </a:blip>
          <a:srcRect/>
          <a:stretch/>
        </p:blipFill>
        <p:spPr>
          <a:xfrm>
            <a:off x="10757124" y="461261"/>
            <a:ext cx="974809" cy="392812"/>
          </a:xfrm>
          <a:prstGeom prst="rect">
            <a:avLst/>
          </a:prstGeom>
          <a:noFill/>
          <a:ln>
            <a:noFill/>
          </a:ln>
        </p:spPr>
      </p:pic>
    </p:spTree>
    <p:extLst>
      <p:ext uri="{BB962C8B-B14F-4D97-AF65-F5344CB8AC3E}">
        <p14:creationId xmlns:p14="http://schemas.microsoft.com/office/powerpoint/2010/main" val="3453649375"/>
      </p:ext>
    </p:extLst>
  </p:cSld>
  <p:clrMapOvr>
    <a:masterClrMapping/>
  </p:clrMapOvr>
  <p:extLst>
    <p:ext uri="{DCECCB84-F9BA-43D5-87BE-67443E8EF086}">
      <p15:sldGuideLst xmlns:p15="http://schemas.microsoft.com/office/powerpoint/2012/main">
        <p15:guide id="1" orient="horz" pos="1575">
          <p15:clr>
            <a:srgbClr val="FBAE40"/>
          </p15:clr>
        </p15:guide>
        <p15:guide id="2" pos="295">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395">
          <p15:clr>
            <a:srgbClr val="FBAE40"/>
          </p15:clr>
        </p15:guide>
        <p15:guide id="8" pos="551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350AF-CF45-488D-A38D-D994516501DF}"/>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3" name="Footer Placeholder 2">
            <a:extLst>
              <a:ext uri="{FF2B5EF4-FFF2-40B4-BE49-F238E27FC236}">
                <a16:creationId xmlns:a16="http://schemas.microsoft.com/office/drawing/2014/main" id="{6219D4E4-4C99-4E8B-AABA-8E13171868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BC9F9A-3E40-4FA9-8826-06B7B9D6EC67}"/>
              </a:ext>
            </a:extLst>
          </p:cNvPr>
          <p:cNvSpPr>
            <a:spLocks noGrp="1"/>
          </p:cNvSpPr>
          <p:nvPr>
            <p:ph type="sldNum" sz="quarter" idx="12"/>
          </p:nvPr>
        </p:nvSpPr>
        <p:spPr/>
        <p:txBody>
          <a:bodyPr/>
          <a:lstStyle/>
          <a:p>
            <a:fld id="{99943422-CD8D-4DC1-8A7F-05F09DB138A8}" type="slidenum">
              <a:rPr lang="en-GB" smtClean="0"/>
              <a:t>‹#›</a:t>
            </a:fld>
            <a:endParaRPr lang="en-GB"/>
          </a:p>
        </p:txBody>
      </p:sp>
      <p:sp>
        <p:nvSpPr>
          <p:cNvPr id="5" name="Rectangle 4">
            <a:extLst>
              <a:ext uri="{FF2B5EF4-FFF2-40B4-BE49-F238E27FC236}">
                <a16:creationId xmlns:a16="http://schemas.microsoft.com/office/drawing/2014/main" id="{F68C8ADF-1D72-4AD9-908B-3F78C86C75B9}"/>
              </a:ext>
            </a:extLst>
          </p:cNvPr>
          <p:cNvSpPr/>
          <p:nvPr userDrawn="1"/>
        </p:nvSpPr>
        <p:spPr>
          <a:xfrm>
            <a:off x="-10695" y="0"/>
            <a:ext cx="12202695" cy="6858000"/>
          </a:xfrm>
          <a:prstGeom prst="rect">
            <a:avLst/>
          </a:prstGeom>
          <a:solidFill>
            <a:srgbClr val="215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FFFFF"/>
              </a:solidFill>
              <a:latin typeface="Arial"/>
              <a:sym typeface="Arial"/>
            </a:endParaRPr>
          </a:p>
        </p:txBody>
      </p:sp>
      <p:sp>
        <p:nvSpPr>
          <p:cNvPr id="7" name="Subtitle 2">
            <a:extLst>
              <a:ext uri="{FF2B5EF4-FFF2-40B4-BE49-F238E27FC236}">
                <a16:creationId xmlns:a16="http://schemas.microsoft.com/office/drawing/2014/main" id="{47BAA1AF-D218-41FE-B46E-BB9D9885CC78}"/>
              </a:ext>
            </a:extLst>
          </p:cNvPr>
          <p:cNvSpPr txBox="1">
            <a:spLocks/>
          </p:cNvSpPr>
          <p:nvPr userDrawn="1"/>
        </p:nvSpPr>
        <p:spPr>
          <a:xfrm>
            <a:off x="538038" y="1230135"/>
            <a:ext cx="5133893" cy="1085759"/>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900" b="0" i="0" u="none" strike="noStrike" cap="none">
                <a:solidFill>
                  <a:schemeClr val="bg1"/>
                </a:solidFill>
                <a:latin typeface="Frutiger LT Std 45 Light" panose="020B0402020204020204" pitchFamily="34" charset="77"/>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pPr defTabSz="1219170">
              <a:defRPr/>
            </a:pPr>
            <a:endParaRPr lang="en-US" sz="1200" kern="0" spc="53" dirty="0">
              <a:solidFill>
                <a:srgbClr val="FFFFFF"/>
              </a:solidFill>
            </a:endParaRPr>
          </a:p>
        </p:txBody>
      </p:sp>
      <p:pic>
        <p:nvPicPr>
          <p:cNvPr id="8" name="Picture 7">
            <a:extLst>
              <a:ext uri="{FF2B5EF4-FFF2-40B4-BE49-F238E27FC236}">
                <a16:creationId xmlns:a16="http://schemas.microsoft.com/office/drawing/2014/main" id="{979F6E4F-E812-471F-9E67-EC54192C1725}"/>
              </a:ext>
            </a:extLst>
          </p:cNvPr>
          <p:cNvPicPr>
            <a:picLocks noChangeAspect="1"/>
          </p:cNvPicPr>
          <p:nvPr userDrawn="1"/>
        </p:nvPicPr>
        <p:blipFill>
          <a:blip r:embed="rId2"/>
          <a:stretch>
            <a:fillRect/>
          </a:stretch>
        </p:blipFill>
        <p:spPr>
          <a:xfrm>
            <a:off x="10739121" y="452967"/>
            <a:ext cx="974513" cy="392692"/>
          </a:xfrm>
          <a:prstGeom prst="rect">
            <a:avLst/>
          </a:prstGeom>
        </p:spPr>
      </p:pic>
      <p:pic>
        <p:nvPicPr>
          <p:cNvPr id="9" name="Picture 8">
            <a:extLst>
              <a:ext uri="{FF2B5EF4-FFF2-40B4-BE49-F238E27FC236}">
                <a16:creationId xmlns:a16="http://schemas.microsoft.com/office/drawing/2014/main" id="{CF3804CD-A324-4D29-8A4C-8B67EF2B86E2}"/>
              </a:ext>
            </a:extLst>
          </p:cNvPr>
          <p:cNvPicPr>
            <a:picLocks noChangeAspect="1"/>
          </p:cNvPicPr>
          <p:nvPr userDrawn="1"/>
        </p:nvPicPr>
        <p:blipFill>
          <a:blip r:embed="rId3"/>
          <a:stretch>
            <a:fillRect/>
          </a:stretch>
        </p:blipFill>
        <p:spPr>
          <a:xfrm>
            <a:off x="8869680" y="452968"/>
            <a:ext cx="1503680" cy="420241"/>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CA759BF2-A1C5-4E5F-BC8D-B4D6C791405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98799" y="5979068"/>
            <a:ext cx="1938972" cy="576544"/>
          </a:xfrm>
          <a:prstGeom prst="rect">
            <a:avLst/>
          </a:prstGeom>
        </p:spPr>
      </p:pic>
      <p:sp>
        <p:nvSpPr>
          <p:cNvPr id="12" name="Text Placeholder 11">
            <a:extLst>
              <a:ext uri="{FF2B5EF4-FFF2-40B4-BE49-F238E27FC236}">
                <a16:creationId xmlns:a16="http://schemas.microsoft.com/office/drawing/2014/main" id="{C42C403C-ECD4-480B-AC49-9DDADE73557E}"/>
              </a:ext>
            </a:extLst>
          </p:cNvPr>
          <p:cNvSpPr>
            <a:spLocks noGrp="1"/>
          </p:cNvSpPr>
          <p:nvPr>
            <p:ph type="body" sz="quarter" idx="13"/>
          </p:nvPr>
        </p:nvSpPr>
        <p:spPr>
          <a:xfrm>
            <a:off x="1066800" y="3100742"/>
            <a:ext cx="7543800" cy="584775"/>
          </a:xfrm>
        </p:spPr>
        <p:txBody>
          <a:bodyPr>
            <a:spAutoFit/>
          </a:bodyPr>
          <a:lstStyle>
            <a:lvl1pPr marL="0" indent="0">
              <a:lnSpc>
                <a:spcPct val="100000"/>
              </a:lnSpc>
              <a:spcBef>
                <a:spcPts val="0"/>
              </a:spcBef>
              <a:spcAft>
                <a:spcPts val="600"/>
              </a:spcAft>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131382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AC8F-9167-4042-8455-27FB6B355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D9C4F9-E8C0-4764-801B-58CF2CBDA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BBD8B-6D14-4836-BC96-EBC6E6252C9C}"/>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5" name="Footer Placeholder 4">
            <a:extLst>
              <a:ext uri="{FF2B5EF4-FFF2-40B4-BE49-F238E27FC236}">
                <a16:creationId xmlns:a16="http://schemas.microsoft.com/office/drawing/2014/main" id="{E4787058-E3FD-4AA1-98B2-E219210DD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3E8DEC-F2EA-416F-AEB1-DA29F3B654E4}"/>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374142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3E0C-10A2-4D17-9A82-B542B189C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A41524-D021-4BCD-AD79-8A0DAC0159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309782-CDF8-43EC-AF85-BE9CC32455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679BF5-A498-455E-93AB-876F95DB62B6}"/>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6" name="Footer Placeholder 5">
            <a:extLst>
              <a:ext uri="{FF2B5EF4-FFF2-40B4-BE49-F238E27FC236}">
                <a16:creationId xmlns:a16="http://schemas.microsoft.com/office/drawing/2014/main" id="{0BE37404-9D3B-4143-B51A-E74E97183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C81C6C-469F-4ECB-9259-3A3B78F7E9B2}"/>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264429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31D2-92B8-4FEC-8518-A3EC717971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EE5794-7EC9-4383-B4E7-2F47CE9E6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45B38-87C3-4B5D-BB6D-63324D865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83E58-EC20-4C14-872F-E38F72BE8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90A6C9-32E0-42F5-B3D4-4E5552EA5F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F3561C-93C7-4743-A7B3-5E75733CFA09}"/>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8" name="Footer Placeholder 7">
            <a:extLst>
              <a:ext uri="{FF2B5EF4-FFF2-40B4-BE49-F238E27FC236}">
                <a16:creationId xmlns:a16="http://schemas.microsoft.com/office/drawing/2014/main" id="{ED850B7F-A9B1-4D5F-A00C-DBC9495987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8C0333-C153-4BA1-BE31-FFE1309E552E}"/>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310639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C9AF-847E-4A14-95D2-73AECE25AA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40B9BF-72C5-431F-9DCA-32572688576E}"/>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4" name="Footer Placeholder 3">
            <a:extLst>
              <a:ext uri="{FF2B5EF4-FFF2-40B4-BE49-F238E27FC236}">
                <a16:creationId xmlns:a16="http://schemas.microsoft.com/office/drawing/2014/main" id="{CE45A314-9AF6-429C-842D-5C030F9015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1852CC-9FA3-4535-B328-BAED87A3A8F1}"/>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84696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350AF-CF45-488D-A38D-D994516501DF}"/>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3" name="Footer Placeholder 2">
            <a:extLst>
              <a:ext uri="{FF2B5EF4-FFF2-40B4-BE49-F238E27FC236}">
                <a16:creationId xmlns:a16="http://schemas.microsoft.com/office/drawing/2014/main" id="{6219D4E4-4C99-4E8B-AABA-8E13171868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BC9F9A-3E40-4FA9-8826-06B7B9D6EC67}"/>
              </a:ext>
            </a:extLst>
          </p:cNvPr>
          <p:cNvSpPr>
            <a:spLocks noGrp="1"/>
          </p:cNvSpPr>
          <p:nvPr>
            <p:ph type="sldNum" sz="quarter" idx="12"/>
          </p:nvPr>
        </p:nvSpPr>
        <p:spPr/>
        <p:txBody>
          <a:bodyPr/>
          <a:lstStyle/>
          <a:p>
            <a:fld id="{99943422-CD8D-4DC1-8A7F-05F09DB138A8}" type="slidenum">
              <a:rPr lang="en-GB" smtClean="0"/>
              <a:t>‹#›</a:t>
            </a:fld>
            <a:endParaRPr lang="en-GB"/>
          </a:p>
        </p:txBody>
      </p:sp>
      <p:sp>
        <p:nvSpPr>
          <p:cNvPr id="5" name="Rectangle 4">
            <a:extLst>
              <a:ext uri="{FF2B5EF4-FFF2-40B4-BE49-F238E27FC236}">
                <a16:creationId xmlns:a16="http://schemas.microsoft.com/office/drawing/2014/main" id="{F68C8ADF-1D72-4AD9-908B-3F78C86C75B9}"/>
              </a:ext>
            </a:extLst>
          </p:cNvPr>
          <p:cNvSpPr/>
          <p:nvPr userDrawn="1"/>
        </p:nvSpPr>
        <p:spPr>
          <a:xfrm>
            <a:off x="-10695" y="0"/>
            <a:ext cx="12202695" cy="6858000"/>
          </a:xfrm>
          <a:prstGeom prst="rect">
            <a:avLst/>
          </a:prstGeom>
          <a:solidFill>
            <a:srgbClr val="215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FFFFF"/>
              </a:solidFill>
              <a:latin typeface="Arial"/>
              <a:sym typeface="Arial"/>
            </a:endParaRPr>
          </a:p>
        </p:txBody>
      </p:sp>
      <p:sp>
        <p:nvSpPr>
          <p:cNvPr id="7" name="Subtitle 2">
            <a:extLst>
              <a:ext uri="{FF2B5EF4-FFF2-40B4-BE49-F238E27FC236}">
                <a16:creationId xmlns:a16="http://schemas.microsoft.com/office/drawing/2014/main" id="{47BAA1AF-D218-41FE-B46E-BB9D9885CC78}"/>
              </a:ext>
            </a:extLst>
          </p:cNvPr>
          <p:cNvSpPr txBox="1">
            <a:spLocks/>
          </p:cNvSpPr>
          <p:nvPr userDrawn="1"/>
        </p:nvSpPr>
        <p:spPr>
          <a:xfrm>
            <a:off x="538038" y="1230135"/>
            <a:ext cx="5133893" cy="1085759"/>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900" b="0" i="0" u="none" strike="noStrike" cap="none">
                <a:solidFill>
                  <a:schemeClr val="bg1"/>
                </a:solidFill>
                <a:latin typeface="Frutiger LT Std 45 Light" panose="020B0402020204020204" pitchFamily="34" charset="77"/>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pPr defTabSz="1219170">
              <a:defRPr/>
            </a:pPr>
            <a:endParaRPr lang="en-US" sz="1200" kern="0" spc="53" dirty="0">
              <a:solidFill>
                <a:srgbClr val="FFFFFF"/>
              </a:solidFill>
            </a:endParaRPr>
          </a:p>
        </p:txBody>
      </p:sp>
      <p:pic>
        <p:nvPicPr>
          <p:cNvPr id="8" name="Picture 7">
            <a:extLst>
              <a:ext uri="{FF2B5EF4-FFF2-40B4-BE49-F238E27FC236}">
                <a16:creationId xmlns:a16="http://schemas.microsoft.com/office/drawing/2014/main" id="{979F6E4F-E812-471F-9E67-EC54192C1725}"/>
              </a:ext>
            </a:extLst>
          </p:cNvPr>
          <p:cNvPicPr>
            <a:picLocks noChangeAspect="1"/>
          </p:cNvPicPr>
          <p:nvPr userDrawn="1"/>
        </p:nvPicPr>
        <p:blipFill>
          <a:blip r:embed="rId2"/>
          <a:stretch>
            <a:fillRect/>
          </a:stretch>
        </p:blipFill>
        <p:spPr>
          <a:xfrm>
            <a:off x="10739121" y="452967"/>
            <a:ext cx="974513" cy="392692"/>
          </a:xfrm>
          <a:prstGeom prst="rect">
            <a:avLst/>
          </a:prstGeom>
        </p:spPr>
      </p:pic>
      <p:pic>
        <p:nvPicPr>
          <p:cNvPr id="9" name="Picture 8">
            <a:extLst>
              <a:ext uri="{FF2B5EF4-FFF2-40B4-BE49-F238E27FC236}">
                <a16:creationId xmlns:a16="http://schemas.microsoft.com/office/drawing/2014/main" id="{CF3804CD-A324-4D29-8A4C-8B67EF2B86E2}"/>
              </a:ext>
            </a:extLst>
          </p:cNvPr>
          <p:cNvPicPr>
            <a:picLocks noChangeAspect="1"/>
          </p:cNvPicPr>
          <p:nvPr userDrawn="1"/>
        </p:nvPicPr>
        <p:blipFill>
          <a:blip r:embed="rId3"/>
          <a:stretch>
            <a:fillRect/>
          </a:stretch>
        </p:blipFill>
        <p:spPr>
          <a:xfrm>
            <a:off x="8869680" y="452968"/>
            <a:ext cx="1503680" cy="420241"/>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CA759BF2-A1C5-4E5F-BC8D-B4D6C791405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98799" y="5979068"/>
            <a:ext cx="1938972" cy="576544"/>
          </a:xfrm>
          <a:prstGeom prst="rect">
            <a:avLst/>
          </a:prstGeom>
        </p:spPr>
      </p:pic>
      <p:sp>
        <p:nvSpPr>
          <p:cNvPr id="12" name="Text Placeholder 11">
            <a:extLst>
              <a:ext uri="{FF2B5EF4-FFF2-40B4-BE49-F238E27FC236}">
                <a16:creationId xmlns:a16="http://schemas.microsoft.com/office/drawing/2014/main" id="{C42C403C-ECD4-480B-AC49-9DDADE73557E}"/>
              </a:ext>
            </a:extLst>
          </p:cNvPr>
          <p:cNvSpPr>
            <a:spLocks noGrp="1"/>
          </p:cNvSpPr>
          <p:nvPr>
            <p:ph type="body" sz="quarter" idx="13"/>
          </p:nvPr>
        </p:nvSpPr>
        <p:spPr>
          <a:xfrm>
            <a:off x="1066800" y="3100742"/>
            <a:ext cx="7543800" cy="584775"/>
          </a:xfrm>
        </p:spPr>
        <p:txBody>
          <a:bodyPr>
            <a:spAutoFit/>
          </a:bodyPr>
          <a:lstStyle>
            <a:lvl1pPr marL="0" indent="0">
              <a:lnSpc>
                <a:spcPct val="100000"/>
              </a:lnSpc>
              <a:spcBef>
                <a:spcPts val="0"/>
              </a:spcBef>
              <a:spcAft>
                <a:spcPts val="600"/>
              </a:spcAft>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a:t>
            </a:r>
          </a:p>
        </p:txBody>
      </p:sp>
    </p:spTree>
    <p:extLst>
      <p:ext uri="{BB962C8B-B14F-4D97-AF65-F5344CB8AC3E}">
        <p14:creationId xmlns:p14="http://schemas.microsoft.com/office/powerpoint/2010/main" val="166962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6B56-917C-47C9-BC83-2B27B9E42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DE47D-296F-49C2-B694-1ABA7E300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111DAC-DCAB-4D2F-BA9F-9CAAA2E76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9E438-D84C-4266-8FDF-0E47F1243621}"/>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6" name="Footer Placeholder 5">
            <a:extLst>
              <a:ext uri="{FF2B5EF4-FFF2-40B4-BE49-F238E27FC236}">
                <a16:creationId xmlns:a16="http://schemas.microsoft.com/office/drawing/2014/main" id="{D122DDD6-982E-4850-8203-BB3DDC20FD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96D9D-FEBB-4A40-9829-1A64058804D6}"/>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383874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F0F0-4CA0-481C-A76C-7727B74D0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6DB287-892C-4C9C-9F16-69F11112C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0CF175-5F4E-4DE5-9872-88B187428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4C534-01F4-4F89-AC06-0233F2D9B719}"/>
              </a:ext>
            </a:extLst>
          </p:cNvPr>
          <p:cNvSpPr>
            <a:spLocks noGrp="1"/>
          </p:cNvSpPr>
          <p:nvPr>
            <p:ph type="dt" sz="half" idx="10"/>
          </p:nvPr>
        </p:nvSpPr>
        <p:spPr/>
        <p:txBody>
          <a:bodyPr/>
          <a:lstStyle/>
          <a:p>
            <a:fld id="{DC3835DE-434F-424A-A930-112EBA904FDA}" type="datetimeFigureOut">
              <a:rPr lang="en-GB" smtClean="0"/>
              <a:t>18/05/2022</a:t>
            </a:fld>
            <a:endParaRPr lang="en-GB"/>
          </a:p>
        </p:txBody>
      </p:sp>
      <p:sp>
        <p:nvSpPr>
          <p:cNvPr id="6" name="Footer Placeholder 5">
            <a:extLst>
              <a:ext uri="{FF2B5EF4-FFF2-40B4-BE49-F238E27FC236}">
                <a16:creationId xmlns:a16="http://schemas.microsoft.com/office/drawing/2014/main" id="{6D56D9D2-6D97-48B1-B559-26595B3393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0160F8-0069-4EE3-AE23-179474C019B2}"/>
              </a:ext>
            </a:extLst>
          </p:cNvPr>
          <p:cNvSpPr>
            <a:spLocks noGrp="1"/>
          </p:cNvSpPr>
          <p:nvPr>
            <p:ph type="sldNum" sz="quarter" idx="12"/>
          </p:nvPr>
        </p:nvSpPr>
        <p:spPr/>
        <p:txBody>
          <a:bodyPr/>
          <a:lstStyle/>
          <a:p>
            <a:fld id="{99943422-CD8D-4DC1-8A7F-05F09DB138A8}" type="slidenum">
              <a:rPr lang="en-GB" smtClean="0"/>
              <a:t>‹#›</a:t>
            </a:fld>
            <a:endParaRPr lang="en-GB"/>
          </a:p>
        </p:txBody>
      </p:sp>
    </p:spTree>
    <p:extLst>
      <p:ext uri="{BB962C8B-B14F-4D97-AF65-F5344CB8AC3E}">
        <p14:creationId xmlns:p14="http://schemas.microsoft.com/office/powerpoint/2010/main" val="94773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3C0A8-7202-4CE8-9CB9-297141154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5E5FE7-7DFF-4ACD-AD5F-357623210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71103F-F5E3-4800-BCF8-9F6F46D95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835DE-434F-424A-A930-112EBA904FDA}" type="datetimeFigureOut">
              <a:rPr lang="en-GB" smtClean="0"/>
              <a:t>18/05/2022</a:t>
            </a:fld>
            <a:endParaRPr lang="en-GB"/>
          </a:p>
        </p:txBody>
      </p:sp>
      <p:sp>
        <p:nvSpPr>
          <p:cNvPr id="5" name="Footer Placeholder 4">
            <a:extLst>
              <a:ext uri="{FF2B5EF4-FFF2-40B4-BE49-F238E27FC236}">
                <a16:creationId xmlns:a16="http://schemas.microsoft.com/office/drawing/2014/main" id="{C723C1BB-6786-4F4E-859B-52DAC4CD1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C8BC87-82ED-45C1-BB74-FF7A6A81B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43422-CD8D-4DC1-8A7F-05F09DB138A8}" type="slidenum">
              <a:rPr lang="en-GB" smtClean="0"/>
              <a:t>‹#›</a:t>
            </a:fld>
            <a:endParaRPr lang="en-GB"/>
          </a:p>
        </p:txBody>
      </p:sp>
    </p:spTree>
    <p:extLst>
      <p:ext uri="{BB962C8B-B14F-4D97-AF65-F5344CB8AC3E}">
        <p14:creationId xmlns:p14="http://schemas.microsoft.com/office/powerpoint/2010/main" val="3796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D2A4F0-F1BA-4C24-9F29-985D66E1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0E4B7-0CAC-454D-B413-A71B3F493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696D68-B5E4-4B74-9211-9A2E49CDA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68F1D-08BE-4FF1-A94F-695FFC617AF7}" type="datetimeFigureOut">
              <a:rPr lang="en-GB" smtClean="0"/>
              <a:t>18/05/2022</a:t>
            </a:fld>
            <a:endParaRPr lang="en-GB"/>
          </a:p>
        </p:txBody>
      </p:sp>
      <p:sp>
        <p:nvSpPr>
          <p:cNvPr id="5" name="Footer Placeholder 4">
            <a:extLst>
              <a:ext uri="{FF2B5EF4-FFF2-40B4-BE49-F238E27FC236}">
                <a16:creationId xmlns:a16="http://schemas.microsoft.com/office/drawing/2014/main" id="{AFAEC31E-05E7-41EB-8D9E-1BBC2AB97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76073F-E843-45FA-8A5B-572968EC24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987D8-C7C5-457B-8A5F-F9D15239DF30}" type="slidenum">
              <a:rPr lang="en-GB" smtClean="0"/>
              <a:t>‹#›</a:t>
            </a:fld>
            <a:endParaRPr lang="en-GB"/>
          </a:p>
        </p:txBody>
      </p:sp>
    </p:spTree>
    <p:extLst>
      <p:ext uri="{BB962C8B-B14F-4D97-AF65-F5344CB8AC3E}">
        <p14:creationId xmlns:p14="http://schemas.microsoft.com/office/powerpoint/2010/main" val="39497505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hyperlink" Target="mailto:sam.awotayo@nhs.net" TargetMode="External"/><Relationship Id="rId7" Type="http://schemas.openxmlformats.org/officeDocument/2006/relationships/image" Target="../media/image53.svg"/><Relationship Id="rId2" Type="http://schemas.openxmlformats.org/officeDocument/2006/relationships/hyperlink" Target="mailto:yasmin.baker1@nhs.net" TargetMode="Externa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4.xml"/><Relationship Id="rId5" Type="http://schemas.openxmlformats.org/officeDocument/2006/relationships/image" Target="../media/image48.sv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8owyUoS_bws" TargetMode="External"/><Relationship Id="rId3" Type="http://schemas.openxmlformats.org/officeDocument/2006/relationships/hyperlink" Target="mailto:robin.knight1@nhs.net" TargetMode="External"/><Relationship Id="rId7" Type="http://schemas.openxmlformats.org/officeDocument/2006/relationships/image" Target="../media/image53.svg"/><Relationship Id="rId2" Type="http://schemas.openxmlformats.org/officeDocument/2006/relationships/hyperlink" Target="mailto:s.kheraj@nhs.net" TargetMode="Externa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3.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healthinnovationnetwork.com/news/2022-23-primary-care-automation-grant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healthinnovationnetwork.com/news/2022-23-primary-care-automation-grant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1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microsoft.com/office/2018/10/relationships/comments" Target="../comments/modernComment_1ADB_20C37B4C.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A05166-5164-43BF-AA72-86C324F96E56}"/>
              </a:ext>
            </a:extLst>
          </p:cNvPr>
          <p:cNvSpPr/>
          <p:nvPr/>
        </p:nvSpPr>
        <p:spPr>
          <a:xfrm>
            <a:off x="426564" y="3642852"/>
            <a:ext cx="3305919" cy="2272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CF406BED-EB00-4DDD-B271-6EEBF03E5542}"/>
              </a:ext>
            </a:extLst>
          </p:cNvPr>
          <p:cNvSpPr>
            <a:spLocks noGrp="1"/>
          </p:cNvSpPr>
          <p:nvPr>
            <p:ph type="body" sz="quarter" idx="13"/>
          </p:nvPr>
        </p:nvSpPr>
        <p:spPr>
          <a:xfrm>
            <a:off x="426564" y="869770"/>
            <a:ext cx="2862547" cy="1031051"/>
          </a:xfrm>
        </p:spPr>
        <p:txBody>
          <a:bodyPr/>
          <a:lstStyle/>
          <a:p>
            <a:r>
              <a:rPr lang="en-GB" dirty="0"/>
              <a:t>Primary Care Automation Grants 2022</a:t>
            </a:r>
          </a:p>
          <a:p>
            <a:r>
              <a:rPr lang="en-GB" sz="2400" dirty="0"/>
              <a:t>Webinar</a:t>
            </a:r>
          </a:p>
        </p:txBody>
      </p:sp>
      <p:sp>
        <p:nvSpPr>
          <p:cNvPr id="6" name="Text Placeholder 3">
            <a:extLst>
              <a:ext uri="{FF2B5EF4-FFF2-40B4-BE49-F238E27FC236}">
                <a16:creationId xmlns:a16="http://schemas.microsoft.com/office/drawing/2014/main" id="{C35FCA30-B469-4C81-8381-362328B54E0C}"/>
              </a:ext>
            </a:extLst>
          </p:cNvPr>
          <p:cNvSpPr txBox="1">
            <a:spLocks/>
          </p:cNvSpPr>
          <p:nvPr/>
        </p:nvSpPr>
        <p:spPr>
          <a:xfrm>
            <a:off x="426564" y="2791952"/>
            <a:ext cx="2152864" cy="66172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18</a:t>
            </a:r>
            <a:r>
              <a:rPr lang="en-GB" sz="1600" baseline="30000" dirty="0"/>
              <a:t>th</a:t>
            </a:r>
            <a:r>
              <a:rPr lang="en-GB" sz="1600" dirty="0"/>
              <a:t> May 2022</a:t>
            </a:r>
          </a:p>
          <a:p>
            <a:r>
              <a:rPr lang="en-GB" sz="1600" dirty="0"/>
              <a:t>12.00 – 13.00</a:t>
            </a:r>
          </a:p>
        </p:txBody>
      </p:sp>
      <p:graphicFrame>
        <p:nvGraphicFramePr>
          <p:cNvPr id="5" name="Table 4">
            <a:extLst>
              <a:ext uri="{FF2B5EF4-FFF2-40B4-BE49-F238E27FC236}">
                <a16:creationId xmlns:a16="http://schemas.microsoft.com/office/drawing/2014/main" id="{B05DD0CD-40B5-4B16-B76D-C9C444570E4D}"/>
              </a:ext>
            </a:extLst>
          </p:cNvPr>
          <p:cNvGraphicFramePr>
            <a:graphicFrameLocks noGrp="1"/>
          </p:cNvGraphicFramePr>
          <p:nvPr>
            <p:extLst>
              <p:ext uri="{D42A27DB-BD31-4B8C-83A1-F6EECF244321}">
                <p14:modId xmlns:p14="http://schemas.microsoft.com/office/powerpoint/2010/main" val="3021858609"/>
              </p:ext>
            </p:extLst>
          </p:nvPr>
        </p:nvGraphicFramePr>
        <p:xfrm>
          <a:off x="3877204" y="976061"/>
          <a:ext cx="8039593" cy="4905878"/>
        </p:xfrm>
        <a:graphic>
          <a:graphicData uri="http://schemas.openxmlformats.org/drawingml/2006/table">
            <a:tbl>
              <a:tblPr firstRow="1" firstCol="1" bandRow="1">
                <a:tableStyleId>{5C22544A-7EE6-4342-B048-85BDC9FD1C3A}</a:tableStyleId>
              </a:tblPr>
              <a:tblGrid>
                <a:gridCol w="1626594">
                  <a:extLst>
                    <a:ext uri="{9D8B030D-6E8A-4147-A177-3AD203B41FA5}">
                      <a16:colId xmlns:a16="http://schemas.microsoft.com/office/drawing/2014/main" val="1109736955"/>
                    </a:ext>
                  </a:extLst>
                </a:gridCol>
                <a:gridCol w="3734246">
                  <a:extLst>
                    <a:ext uri="{9D8B030D-6E8A-4147-A177-3AD203B41FA5}">
                      <a16:colId xmlns:a16="http://schemas.microsoft.com/office/drawing/2014/main" val="3559231896"/>
                    </a:ext>
                  </a:extLst>
                </a:gridCol>
                <a:gridCol w="2678753">
                  <a:extLst>
                    <a:ext uri="{9D8B030D-6E8A-4147-A177-3AD203B41FA5}">
                      <a16:colId xmlns:a16="http://schemas.microsoft.com/office/drawing/2014/main" val="1737510504"/>
                    </a:ext>
                  </a:extLst>
                </a:gridCol>
              </a:tblGrid>
              <a:tr h="463138">
                <a:tc>
                  <a:txBody>
                    <a:bodyPr/>
                    <a:lstStyle/>
                    <a:p>
                      <a:pPr algn="ctr">
                        <a:spcBef>
                          <a:spcPts val="1000"/>
                        </a:spcBef>
                        <a:spcAft>
                          <a:spcPts val="1000"/>
                        </a:spcAft>
                      </a:pPr>
                      <a:r>
                        <a:rPr lang="en-US" sz="1600" dirty="0">
                          <a:effectLst/>
                        </a:rPr>
                        <a:t>Time</a:t>
                      </a:r>
                      <a:endParaRPr lang="en-GB" sz="16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0"/>
                        </a:spcBef>
                        <a:spcAft>
                          <a:spcPts val="1000"/>
                        </a:spcAft>
                      </a:pPr>
                      <a:r>
                        <a:rPr lang="en-US" sz="1600" dirty="0">
                          <a:effectLst/>
                        </a:rPr>
                        <a:t>Subject</a:t>
                      </a:r>
                      <a:endParaRPr lang="en-GB" sz="16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1000"/>
                        </a:spcBef>
                        <a:spcAft>
                          <a:spcPts val="1000"/>
                        </a:spcAft>
                      </a:pPr>
                      <a:r>
                        <a:rPr lang="en-US" sz="1600" dirty="0">
                          <a:effectLst/>
                        </a:rPr>
                        <a:t>Lead</a:t>
                      </a:r>
                      <a:endParaRPr lang="en-GB" sz="1600" b="1" dirty="0">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681686"/>
                  </a:ext>
                </a:extLst>
              </a:tr>
              <a:tr h="478134">
                <a:tc>
                  <a:txBody>
                    <a:bodyPr/>
                    <a:lstStyle/>
                    <a:p>
                      <a:pPr marL="194310">
                        <a:spcBef>
                          <a:spcPts val="1200"/>
                        </a:spcBef>
                        <a:spcAft>
                          <a:spcPts val="600"/>
                        </a:spcAft>
                      </a:pPr>
                      <a:r>
                        <a:rPr lang="en-GB" sz="1400" dirty="0">
                          <a:effectLst/>
                        </a:rPr>
                        <a:t>12.00 – 12.05</a:t>
                      </a:r>
                      <a:endParaRPr lang="en-GB" sz="1400" dirty="0">
                        <a:solidFill>
                          <a:srgbClr val="000000"/>
                        </a:solidFill>
                        <a:effectLst/>
                        <a:latin typeface="Corbel" panose="020B0503020204020204" pitchFamily="34" charset="0"/>
                        <a:ea typeface="GothamRounded-Book"/>
                        <a:cs typeface="GothamRounded-Book"/>
                      </a:endParaRPr>
                    </a:p>
                  </a:txBody>
                  <a:tcPr marL="68580" marR="68580" marT="0" marB="0" anchor="ctr"/>
                </a:tc>
                <a:tc>
                  <a:txBody>
                    <a:bodyPr/>
                    <a:lstStyle/>
                    <a:p>
                      <a:pPr marL="140335">
                        <a:spcBef>
                          <a:spcPts val="600"/>
                        </a:spcBef>
                        <a:spcAft>
                          <a:spcPts val="600"/>
                        </a:spcAft>
                      </a:pPr>
                      <a:r>
                        <a:rPr lang="en-GB" sz="1600" b="1" dirty="0">
                          <a:effectLst/>
                        </a:rPr>
                        <a:t>Welcome and Context</a:t>
                      </a:r>
                      <a:endParaRPr lang="en-GB" sz="1600" b="1" dirty="0">
                        <a:solidFill>
                          <a:srgbClr val="492F92"/>
                        </a:solidFill>
                        <a:effectLst/>
                        <a:latin typeface="Corbel" panose="020B0503020204020204" pitchFamily="34" charset="0"/>
                        <a:ea typeface="GothamRounded-Book"/>
                        <a:cs typeface="GothamRounded-Book"/>
                      </a:endParaRPr>
                    </a:p>
                  </a:txBody>
                  <a:tcPr marL="68580" marR="68580" marT="0" marB="0" anchor="ctr"/>
                </a:tc>
                <a:tc>
                  <a:txBody>
                    <a:bodyPr/>
                    <a:lstStyle/>
                    <a:p>
                      <a:pPr marL="194310">
                        <a:spcBef>
                          <a:spcPts val="1200"/>
                        </a:spcBef>
                        <a:spcAft>
                          <a:spcPts val="600"/>
                        </a:spcAft>
                      </a:pPr>
                      <a:r>
                        <a:rPr lang="en-GB" sz="1400" dirty="0">
                          <a:effectLst/>
                        </a:rPr>
                        <a:t>Matt Nye</a:t>
                      </a:r>
                      <a:endParaRPr lang="en-GB" sz="1400" dirty="0">
                        <a:solidFill>
                          <a:srgbClr val="000000"/>
                        </a:solidFill>
                        <a:effectLst/>
                        <a:latin typeface="Corbel" panose="020B0503020204020204" pitchFamily="34" charset="0"/>
                        <a:ea typeface="GothamRounded-Book"/>
                        <a:cs typeface="GothamRounded-Book"/>
                      </a:endParaRPr>
                    </a:p>
                  </a:txBody>
                  <a:tcPr marL="68580" marR="68580" marT="0" marB="0" anchor="ctr"/>
                </a:tc>
                <a:extLst>
                  <a:ext uri="{0D108BD9-81ED-4DB2-BD59-A6C34878D82A}">
                    <a16:rowId xmlns:a16="http://schemas.microsoft.com/office/drawing/2014/main" val="142497983"/>
                  </a:ext>
                </a:extLst>
              </a:tr>
              <a:tr h="1172536">
                <a:tc>
                  <a:txBody>
                    <a:bodyPr/>
                    <a:lstStyle/>
                    <a:p>
                      <a:pPr marL="140335">
                        <a:spcBef>
                          <a:spcPts val="600"/>
                        </a:spcBef>
                        <a:spcAft>
                          <a:spcPts val="600"/>
                        </a:spcAft>
                      </a:pPr>
                      <a:r>
                        <a:rPr lang="en-GB" sz="1400" dirty="0">
                          <a:effectLst/>
                        </a:rPr>
                        <a:t>12.05 – 12.20</a:t>
                      </a:r>
                      <a:endParaRPr lang="en-GB" sz="1400" dirty="0">
                        <a:solidFill>
                          <a:srgbClr val="492F92"/>
                        </a:solidFill>
                        <a:effectLst/>
                        <a:latin typeface="Corbel" panose="020B0503020204020204" pitchFamily="34" charset="0"/>
                        <a:ea typeface="GothamRounded-Book"/>
                        <a:cs typeface="GothamRounded-Book"/>
                      </a:endParaRPr>
                    </a:p>
                  </a:txBody>
                  <a:tcPr marL="68580" marR="68580" marT="0" marB="0" anchor="ctr"/>
                </a:tc>
                <a:tc>
                  <a:txBody>
                    <a:bodyPr/>
                    <a:lstStyle/>
                    <a:p>
                      <a:pPr marL="140335">
                        <a:spcBef>
                          <a:spcPts val="600"/>
                        </a:spcBef>
                        <a:spcAft>
                          <a:spcPts val="600"/>
                        </a:spcAft>
                      </a:pPr>
                      <a:r>
                        <a:rPr lang="en-GB" sz="1600" b="1" dirty="0">
                          <a:effectLst/>
                        </a:rPr>
                        <a:t>Automation in Primary Care 101</a:t>
                      </a:r>
                    </a:p>
                    <a:p>
                      <a:pPr marL="342900" lvl="0" indent="-165100">
                        <a:buFont typeface="Symbol" panose="05050102010706020507" pitchFamily="18" charset="2"/>
                        <a:buChar char=""/>
                      </a:pPr>
                      <a:r>
                        <a:rPr lang="en-GB" sz="1200" dirty="0">
                          <a:effectLst/>
                        </a:rPr>
                        <a:t>What is process automation</a:t>
                      </a:r>
                      <a:endParaRPr lang="en-GB" sz="1800" dirty="0">
                        <a:effectLst/>
                      </a:endParaRPr>
                    </a:p>
                    <a:p>
                      <a:pPr marL="342900" lvl="0" indent="-165100">
                        <a:buFont typeface="Symbol" panose="05050102010706020507" pitchFamily="18" charset="2"/>
                        <a:buChar char=""/>
                      </a:pPr>
                      <a:r>
                        <a:rPr lang="en-GB" sz="1200" dirty="0">
                          <a:effectLst/>
                        </a:rPr>
                        <a:t>Primary care use cases</a:t>
                      </a:r>
                      <a:endParaRPr lang="en-GB" sz="1800" dirty="0">
                        <a:effectLst/>
                      </a:endParaRPr>
                    </a:p>
                    <a:p>
                      <a:pPr marL="342900" lvl="0" indent="-165100">
                        <a:buFont typeface="Symbol" panose="05050102010706020507" pitchFamily="18" charset="2"/>
                        <a:buChar char=""/>
                      </a:pPr>
                      <a:r>
                        <a:rPr lang="en-GB" sz="1200" dirty="0">
                          <a:effectLst/>
                        </a:rPr>
                        <a:t>The automation market</a:t>
                      </a:r>
                      <a:r>
                        <a:rPr lang="en-GB" sz="1800" dirty="0">
                          <a:effectLst/>
                        </a:rPr>
                        <a:t> </a:t>
                      </a: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140335">
                        <a:spcBef>
                          <a:spcPts val="600"/>
                        </a:spcBef>
                        <a:spcAft>
                          <a:spcPts val="600"/>
                        </a:spcAft>
                      </a:pPr>
                      <a:r>
                        <a:rPr lang="en-GB" sz="1400" dirty="0">
                          <a:effectLst/>
                        </a:rPr>
                        <a:t>Ash Bowcock</a:t>
                      </a:r>
                      <a:endParaRPr lang="en-GB" sz="1400" dirty="0">
                        <a:solidFill>
                          <a:srgbClr val="492F92"/>
                        </a:solidFill>
                        <a:effectLst/>
                        <a:latin typeface="Corbel" panose="020B0503020204020204" pitchFamily="34" charset="0"/>
                        <a:ea typeface="GothamRounded-Book"/>
                        <a:cs typeface="GothamRounded-Book"/>
                      </a:endParaRPr>
                    </a:p>
                  </a:txBody>
                  <a:tcPr marL="68580" marR="68580" marT="0" marB="0" anchor="ctr"/>
                </a:tc>
                <a:extLst>
                  <a:ext uri="{0D108BD9-81ED-4DB2-BD59-A6C34878D82A}">
                    <a16:rowId xmlns:a16="http://schemas.microsoft.com/office/drawing/2014/main" val="931913485"/>
                  </a:ext>
                </a:extLst>
              </a:tr>
              <a:tr h="1646140">
                <a:tc>
                  <a:txBody>
                    <a:bodyPr/>
                    <a:lstStyle/>
                    <a:p>
                      <a:pPr marL="140335">
                        <a:spcBef>
                          <a:spcPts val="600"/>
                        </a:spcBef>
                        <a:spcAft>
                          <a:spcPts val="600"/>
                        </a:spcAft>
                      </a:pPr>
                      <a:r>
                        <a:rPr lang="en-GB" sz="1400">
                          <a:effectLst/>
                        </a:rPr>
                        <a:t>12.20 – 12.40</a:t>
                      </a:r>
                      <a:endParaRPr lang="en-GB" sz="1400">
                        <a:solidFill>
                          <a:srgbClr val="492F92"/>
                        </a:solidFill>
                        <a:effectLst/>
                        <a:latin typeface="Corbel" panose="020B0503020204020204" pitchFamily="34" charset="0"/>
                        <a:ea typeface="GothamRounded-Book"/>
                        <a:cs typeface="GothamRounded-Book"/>
                      </a:endParaRPr>
                    </a:p>
                  </a:txBody>
                  <a:tcPr marL="68580" marR="68580" marT="0" marB="0" anchor="ctr"/>
                </a:tc>
                <a:tc>
                  <a:txBody>
                    <a:bodyPr/>
                    <a:lstStyle/>
                    <a:p>
                      <a:pPr marL="140335">
                        <a:spcBef>
                          <a:spcPts val="600"/>
                        </a:spcBef>
                        <a:spcAft>
                          <a:spcPts val="600"/>
                        </a:spcAft>
                      </a:pPr>
                      <a:r>
                        <a:rPr lang="en-GB" sz="1600" b="1" dirty="0">
                          <a:effectLst/>
                        </a:rPr>
                        <a:t>Automation Grants Programme Overview</a:t>
                      </a:r>
                    </a:p>
                    <a:p>
                      <a:pPr marL="342900" lvl="0" indent="-165100">
                        <a:buFont typeface="Symbol" panose="05050102010706020507" pitchFamily="18" charset="2"/>
                        <a:buChar char=""/>
                      </a:pPr>
                      <a:r>
                        <a:rPr lang="en-GB" sz="1200" dirty="0">
                          <a:effectLst/>
                        </a:rPr>
                        <a:t>The objectives &amp; overview</a:t>
                      </a:r>
                      <a:endParaRPr lang="en-GB" sz="1800" dirty="0">
                        <a:effectLst/>
                      </a:endParaRPr>
                    </a:p>
                    <a:p>
                      <a:pPr marL="342900" lvl="0" indent="-165100">
                        <a:buFont typeface="Symbol" panose="05050102010706020507" pitchFamily="18" charset="2"/>
                        <a:buChar char=""/>
                      </a:pPr>
                      <a:r>
                        <a:rPr lang="en-GB" sz="1200" dirty="0">
                          <a:effectLst/>
                        </a:rPr>
                        <a:t>Requirements &amp; expectations</a:t>
                      </a:r>
                      <a:endParaRPr lang="en-GB" sz="1800" dirty="0">
                        <a:effectLst/>
                      </a:endParaRPr>
                    </a:p>
                    <a:p>
                      <a:pPr marL="342900" lvl="0" indent="-165100">
                        <a:buFont typeface="Symbol" panose="05050102010706020507" pitchFamily="18" charset="2"/>
                        <a:buChar char=""/>
                      </a:pPr>
                      <a:r>
                        <a:rPr lang="en-GB" sz="1200" dirty="0">
                          <a:effectLst/>
                        </a:rPr>
                        <a:t>The timeline</a:t>
                      </a:r>
                      <a:endParaRPr lang="en-GB" sz="1800" dirty="0">
                        <a:effectLst/>
                      </a:endParaRPr>
                    </a:p>
                    <a:p>
                      <a:pPr marL="342900" lvl="0" indent="-165100">
                        <a:buFont typeface="Symbol" panose="05050102010706020507" pitchFamily="18" charset="2"/>
                        <a:buChar char=""/>
                      </a:pPr>
                      <a:r>
                        <a:rPr lang="en-GB" sz="1200" dirty="0">
                          <a:effectLst/>
                        </a:rPr>
                        <a:t>The application process</a:t>
                      </a:r>
                      <a:endParaRPr lang="en-GB" sz="1800" dirty="0">
                        <a:effectLst/>
                      </a:endParaRPr>
                    </a:p>
                  </a:txBody>
                  <a:tcPr marL="68580" marR="68580" marT="0" marB="0" anchor="ctr"/>
                </a:tc>
                <a:tc>
                  <a:txBody>
                    <a:bodyPr/>
                    <a:lstStyle/>
                    <a:p>
                      <a:pPr marL="140335">
                        <a:spcBef>
                          <a:spcPts val="600"/>
                        </a:spcBef>
                        <a:spcAft>
                          <a:spcPts val="600"/>
                        </a:spcAft>
                      </a:pPr>
                      <a:r>
                        <a:rPr lang="en-GB" sz="1400" dirty="0">
                          <a:effectLst/>
                        </a:rPr>
                        <a:t>Denis Duignan</a:t>
                      </a:r>
                      <a:endParaRPr lang="en-GB" sz="1400" dirty="0">
                        <a:solidFill>
                          <a:srgbClr val="492F92"/>
                        </a:solidFill>
                        <a:effectLst/>
                        <a:latin typeface="Corbel" panose="020B0503020204020204" pitchFamily="34" charset="0"/>
                        <a:ea typeface="GothamRounded-Book"/>
                        <a:cs typeface="GothamRounded-Book"/>
                      </a:endParaRPr>
                    </a:p>
                  </a:txBody>
                  <a:tcPr marL="68580" marR="68580" marT="0" marB="0" anchor="ctr"/>
                </a:tc>
                <a:extLst>
                  <a:ext uri="{0D108BD9-81ED-4DB2-BD59-A6C34878D82A}">
                    <a16:rowId xmlns:a16="http://schemas.microsoft.com/office/drawing/2014/main" val="1041188878"/>
                  </a:ext>
                </a:extLst>
              </a:tr>
              <a:tr h="572965">
                <a:tc>
                  <a:txBody>
                    <a:bodyPr/>
                    <a:lstStyle/>
                    <a:p>
                      <a:pPr marL="140335">
                        <a:spcBef>
                          <a:spcPts val="600"/>
                        </a:spcBef>
                        <a:spcAft>
                          <a:spcPts val="600"/>
                        </a:spcAft>
                      </a:pPr>
                      <a:r>
                        <a:rPr lang="en-GB" sz="1400">
                          <a:effectLst/>
                        </a:rPr>
                        <a:t>12.40 – 12.55</a:t>
                      </a:r>
                      <a:endParaRPr lang="en-GB" sz="1400">
                        <a:solidFill>
                          <a:srgbClr val="492F92"/>
                        </a:solidFill>
                        <a:effectLst/>
                        <a:latin typeface="Corbel" panose="020B0503020204020204" pitchFamily="34" charset="0"/>
                        <a:ea typeface="GothamRounded-Book"/>
                        <a:cs typeface="GothamRounded-Book"/>
                      </a:endParaRPr>
                    </a:p>
                  </a:txBody>
                  <a:tcPr marL="68580" marR="68580" marT="0" marB="0" anchor="ctr"/>
                </a:tc>
                <a:tc>
                  <a:txBody>
                    <a:bodyPr/>
                    <a:lstStyle/>
                    <a:p>
                      <a:pPr marL="140335">
                        <a:spcBef>
                          <a:spcPts val="600"/>
                        </a:spcBef>
                        <a:spcAft>
                          <a:spcPts val="600"/>
                        </a:spcAft>
                      </a:pPr>
                      <a:r>
                        <a:rPr lang="en-GB" sz="1600" b="1" dirty="0">
                          <a:effectLst/>
                        </a:rPr>
                        <a:t>Question Time</a:t>
                      </a:r>
                      <a:endParaRPr lang="en-GB" sz="1600" b="1" dirty="0">
                        <a:solidFill>
                          <a:srgbClr val="492F92"/>
                        </a:solidFill>
                        <a:effectLst/>
                        <a:latin typeface="Corbel" panose="020B0503020204020204" pitchFamily="34" charset="0"/>
                        <a:ea typeface="GothamRounded-Book"/>
                        <a:cs typeface="GothamRounded-Book"/>
                      </a:endParaRPr>
                    </a:p>
                  </a:txBody>
                  <a:tcPr marL="68580" marR="68580" marT="0" marB="0" anchor="ctr"/>
                </a:tc>
                <a:tc>
                  <a:txBody>
                    <a:bodyPr/>
                    <a:lstStyle/>
                    <a:p>
                      <a:pPr marL="140335">
                        <a:spcBef>
                          <a:spcPts val="600"/>
                        </a:spcBef>
                        <a:spcAft>
                          <a:spcPts val="600"/>
                        </a:spcAft>
                      </a:pPr>
                      <a:r>
                        <a:rPr lang="en-GB" sz="1400" dirty="0">
                          <a:effectLst/>
                        </a:rPr>
                        <a:t>Denis Duignan </a:t>
                      </a:r>
                      <a:endParaRPr lang="en-GB" sz="1400" dirty="0">
                        <a:solidFill>
                          <a:srgbClr val="492F92"/>
                        </a:solidFill>
                        <a:effectLst/>
                        <a:latin typeface="Corbel" panose="020B0503020204020204" pitchFamily="34" charset="0"/>
                        <a:ea typeface="GothamRounded-Book"/>
                        <a:cs typeface="GothamRounded-Book"/>
                      </a:endParaRPr>
                    </a:p>
                  </a:txBody>
                  <a:tcPr marL="68580" marR="68580" marT="0" marB="0" anchor="ctr"/>
                </a:tc>
                <a:extLst>
                  <a:ext uri="{0D108BD9-81ED-4DB2-BD59-A6C34878D82A}">
                    <a16:rowId xmlns:a16="http://schemas.microsoft.com/office/drawing/2014/main" val="1077671052"/>
                  </a:ext>
                </a:extLst>
              </a:tr>
              <a:tr h="572965">
                <a:tc>
                  <a:txBody>
                    <a:bodyPr/>
                    <a:lstStyle/>
                    <a:p>
                      <a:pPr marL="140335">
                        <a:spcBef>
                          <a:spcPts val="600"/>
                        </a:spcBef>
                        <a:spcAft>
                          <a:spcPts val="600"/>
                        </a:spcAft>
                      </a:pPr>
                      <a:r>
                        <a:rPr lang="en-GB" sz="1400" dirty="0">
                          <a:effectLst/>
                        </a:rPr>
                        <a:t>12.55 – 13.00</a:t>
                      </a:r>
                      <a:endParaRPr lang="en-GB" sz="1400" dirty="0">
                        <a:solidFill>
                          <a:srgbClr val="492F92"/>
                        </a:solidFill>
                        <a:effectLst/>
                        <a:latin typeface="Corbel" panose="020B0503020204020204" pitchFamily="34" charset="0"/>
                        <a:ea typeface="GothamRounded-Book"/>
                        <a:cs typeface="GothamRounded-Book"/>
                      </a:endParaRPr>
                    </a:p>
                  </a:txBody>
                  <a:tcPr marL="68580" marR="68580" marT="0" marB="0" anchor="ctr"/>
                </a:tc>
                <a:tc>
                  <a:txBody>
                    <a:bodyPr/>
                    <a:lstStyle/>
                    <a:p>
                      <a:pPr marL="140335">
                        <a:spcBef>
                          <a:spcPts val="600"/>
                        </a:spcBef>
                        <a:spcAft>
                          <a:spcPts val="600"/>
                        </a:spcAft>
                      </a:pPr>
                      <a:r>
                        <a:rPr lang="en-GB" sz="1600" b="1" dirty="0">
                          <a:effectLst/>
                        </a:rPr>
                        <a:t>Next Step</a:t>
                      </a:r>
                      <a:endParaRPr lang="en-GB" sz="1600" b="1" dirty="0">
                        <a:solidFill>
                          <a:srgbClr val="492F92"/>
                        </a:solidFill>
                        <a:effectLst/>
                        <a:latin typeface="Corbel" panose="020B0503020204020204" pitchFamily="34" charset="0"/>
                        <a:ea typeface="GothamRounded-Book"/>
                        <a:cs typeface="GothamRounded-Book"/>
                      </a:endParaRPr>
                    </a:p>
                  </a:txBody>
                  <a:tcPr marL="68580" marR="68580" marT="0" marB="0" anchor="ctr"/>
                </a:tc>
                <a:tc>
                  <a:txBody>
                    <a:bodyPr/>
                    <a:lstStyle/>
                    <a:p>
                      <a:pPr marL="140335">
                        <a:spcBef>
                          <a:spcPts val="600"/>
                        </a:spcBef>
                        <a:spcAft>
                          <a:spcPts val="600"/>
                        </a:spcAft>
                      </a:pPr>
                      <a:r>
                        <a:rPr lang="en-GB" sz="1400" dirty="0">
                          <a:effectLst/>
                        </a:rPr>
                        <a:t>Denis Duignan</a:t>
                      </a:r>
                      <a:endParaRPr lang="en-GB" sz="1400" dirty="0">
                        <a:solidFill>
                          <a:srgbClr val="492F92"/>
                        </a:solidFill>
                        <a:effectLst/>
                        <a:latin typeface="Corbel" panose="020B0503020204020204" pitchFamily="34" charset="0"/>
                        <a:ea typeface="GothamRounded-Book"/>
                        <a:cs typeface="GothamRounded-Book"/>
                      </a:endParaRPr>
                    </a:p>
                  </a:txBody>
                  <a:tcPr marL="68580" marR="68580" marT="0" marB="0" anchor="ctr"/>
                </a:tc>
                <a:extLst>
                  <a:ext uri="{0D108BD9-81ED-4DB2-BD59-A6C34878D82A}">
                    <a16:rowId xmlns:a16="http://schemas.microsoft.com/office/drawing/2014/main" val="2509813583"/>
                  </a:ext>
                </a:extLst>
              </a:tr>
            </a:tbl>
          </a:graphicData>
        </a:graphic>
      </p:graphicFrame>
      <p:pic>
        <p:nvPicPr>
          <p:cNvPr id="8" name="Graphic 7" descr="Video camera with solid fill">
            <a:extLst>
              <a:ext uri="{FF2B5EF4-FFF2-40B4-BE49-F238E27FC236}">
                <a16:creationId xmlns:a16="http://schemas.microsoft.com/office/drawing/2014/main" id="{5D775CA2-8ACF-4F68-A23F-CE0AC275FC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578" y="4224580"/>
            <a:ext cx="706783" cy="706783"/>
          </a:xfrm>
          <a:prstGeom prst="rect">
            <a:avLst/>
          </a:prstGeom>
        </p:spPr>
      </p:pic>
      <p:sp>
        <p:nvSpPr>
          <p:cNvPr id="9" name="Text Placeholder 3">
            <a:extLst>
              <a:ext uri="{FF2B5EF4-FFF2-40B4-BE49-F238E27FC236}">
                <a16:creationId xmlns:a16="http://schemas.microsoft.com/office/drawing/2014/main" id="{1D252A72-D451-48B7-BA06-FA249151F6E2}"/>
              </a:ext>
            </a:extLst>
          </p:cNvPr>
          <p:cNvSpPr txBox="1">
            <a:spLocks/>
          </p:cNvSpPr>
          <p:nvPr/>
        </p:nvSpPr>
        <p:spPr>
          <a:xfrm>
            <a:off x="1299544" y="4451744"/>
            <a:ext cx="2419116" cy="40011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Keep camera off</a:t>
            </a:r>
          </a:p>
        </p:txBody>
      </p:sp>
      <p:sp>
        <p:nvSpPr>
          <p:cNvPr id="10" name="Text Placeholder 3">
            <a:extLst>
              <a:ext uri="{FF2B5EF4-FFF2-40B4-BE49-F238E27FC236}">
                <a16:creationId xmlns:a16="http://schemas.microsoft.com/office/drawing/2014/main" id="{C1566FFF-F32E-4E58-A800-22E0C641E020}"/>
              </a:ext>
            </a:extLst>
          </p:cNvPr>
          <p:cNvSpPr txBox="1">
            <a:spLocks/>
          </p:cNvSpPr>
          <p:nvPr/>
        </p:nvSpPr>
        <p:spPr>
          <a:xfrm>
            <a:off x="1313367" y="5206429"/>
            <a:ext cx="2124650" cy="40011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Stay on mute</a:t>
            </a:r>
          </a:p>
        </p:txBody>
      </p:sp>
      <p:sp>
        <p:nvSpPr>
          <p:cNvPr id="11" name="Text Placeholder 3">
            <a:extLst>
              <a:ext uri="{FF2B5EF4-FFF2-40B4-BE49-F238E27FC236}">
                <a16:creationId xmlns:a16="http://schemas.microsoft.com/office/drawing/2014/main" id="{A76F4377-9A00-4109-9291-D0B9A4CBAA7B}"/>
              </a:ext>
            </a:extLst>
          </p:cNvPr>
          <p:cNvSpPr txBox="1">
            <a:spLocks/>
          </p:cNvSpPr>
          <p:nvPr/>
        </p:nvSpPr>
        <p:spPr>
          <a:xfrm>
            <a:off x="541650" y="3733661"/>
            <a:ext cx="2419116" cy="40011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Please</a:t>
            </a:r>
          </a:p>
        </p:txBody>
      </p:sp>
      <p:sp>
        <p:nvSpPr>
          <p:cNvPr id="12" name="Multiplication Sign 11">
            <a:extLst>
              <a:ext uri="{FF2B5EF4-FFF2-40B4-BE49-F238E27FC236}">
                <a16:creationId xmlns:a16="http://schemas.microsoft.com/office/drawing/2014/main" id="{5BD95D94-81F1-4C13-86A9-6505C7369C59}"/>
              </a:ext>
            </a:extLst>
          </p:cNvPr>
          <p:cNvSpPr/>
          <p:nvPr/>
        </p:nvSpPr>
        <p:spPr>
          <a:xfrm>
            <a:off x="530594" y="5038969"/>
            <a:ext cx="706783" cy="706783"/>
          </a:xfrm>
          <a:prstGeom prst="mathMultiply">
            <a:avLst>
              <a:gd name="adj1" fmla="val 115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Radio microphone with solid fill">
            <a:extLst>
              <a:ext uri="{FF2B5EF4-FFF2-40B4-BE49-F238E27FC236}">
                <a16:creationId xmlns:a16="http://schemas.microsoft.com/office/drawing/2014/main" id="{1B1F6DC6-EE74-428D-ADD6-9E6D0E9FFE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568" y="5094930"/>
            <a:ext cx="620833" cy="594859"/>
          </a:xfrm>
          <a:prstGeom prst="rect">
            <a:avLst/>
          </a:prstGeom>
        </p:spPr>
      </p:pic>
    </p:spTree>
    <p:extLst>
      <p:ext uri="{BB962C8B-B14F-4D97-AF65-F5344CB8AC3E}">
        <p14:creationId xmlns:p14="http://schemas.microsoft.com/office/powerpoint/2010/main" val="257397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5DDAE0-4926-4CA1-9B8B-BDB37CFA3FBB}"/>
              </a:ext>
            </a:extLst>
          </p:cNvPr>
          <p:cNvSpPr/>
          <p:nvPr/>
        </p:nvSpPr>
        <p:spPr>
          <a:xfrm>
            <a:off x="142875" y="1160579"/>
            <a:ext cx="12039600" cy="3458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73B52EAC-65F8-4D9C-B47B-9918BF32730C}"/>
              </a:ext>
            </a:extLst>
          </p:cNvPr>
          <p:cNvSpPr/>
          <p:nvPr/>
        </p:nvSpPr>
        <p:spPr>
          <a:xfrm>
            <a:off x="1014539" y="2583224"/>
            <a:ext cx="4377565" cy="18314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chemeClr val="accent1"/>
              </a:solidFill>
            </a:endParaRPr>
          </a:p>
          <a:p>
            <a:r>
              <a:rPr lang="en-GB" sz="1600" b="1" dirty="0">
                <a:solidFill>
                  <a:schemeClr val="accent1"/>
                </a:solidFill>
              </a:rPr>
              <a:t>Use Case: </a:t>
            </a:r>
            <a:r>
              <a:rPr lang="en-US" sz="1600" dirty="0">
                <a:solidFill>
                  <a:schemeClr val="tx1"/>
                </a:solidFill>
                <a:latin typeface="+mn-lt"/>
              </a:rPr>
              <a:t>The Birthday Bot aims to automate the end-to-end process of annual recalls for patients with diabetes.</a:t>
            </a:r>
            <a:r>
              <a:rPr lang="en-GB" sz="1600" dirty="0">
                <a:solidFill>
                  <a:schemeClr val="tx1"/>
                </a:solidFill>
                <a:latin typeface="+mn-lt"/>
              </a:rPr>
              <a:t> Based on the mapping and conversations held by the NWL DF team the process could take anywhere around 17 hours every week (68hrs per month).</a:t>
            </a:r>
            <a:endParaRPr lang="en-US" sz="1600" dirty="0">
              <a:solidFill>
                <a:schemeClr val="tx1"/>
              </a:solidFill>
            </a:endParaRPr>
          </a:p>
          <a:p>
            <a:pPr lvl="0">
              <a:lnSpc>
                <a:spcPct val="100000"/>
              </a:lnSpc>
            </a:pPr>
            <a:endParaRPr lang="en-US" dirty="0">
              <a:solidFill>
                <a:schemeClr val="tx1"/>
              </a:solidFill>
            </a:endParaRPr>
          </a:p>
        </p:txBody>
      </p:sp>
      <p:sp>
        <p:nvSpPr>
          <p:cNvPr id="8" name="Rectangle 7" descr="Bullseye">
            <a:extLst>
              <a:ext uri="{FF2B5EF4-FFF2-40B4-BE49-F238E27FC236}">
                <a16:creationId xmlns:a16="http://schemas.microsoft.com/office/drawing/2014/main" id="{4C663A61-F439-49A0-9CB6-C4DEC9DEC03D}"/>
              </a:ext>
            </a:extLst>
          </p:cNvPr>
          <p:cNvSpPr/>
          <p:nvPr/>
        </p:nvSpPr>
        <p:spPr>
          <a:xfrm>
            <a:off x="313109" y="3378324"/>
            <a:ext cx="619377" cy="536719"/>
          </a:xfrm>
          <a:prstGeom prst="rect">
            <a:avLst/>
          </a:prstGeom>
          <a: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9" name="Rectangle: Rounded Corners 8">
            <a:extLst>
              <a:ext uri="{FF2B5EF4-FFF2-40B4-BE49-F238E27FC236}">
                <a16:creationId xmlns:a16="http://schemas.microsoft.com/office/drawing/2014/main" id="{2D4EFA90-4180-4555-AF80-DE121E0B10AB}"/>
              </a:ext>
            </a:extLst>
          </p:cNvPr>
          <p:cNvSpPr/>
          <p:nvPr/>
        </p:nvSpPr>
        <p:spPr>
          <a:xfrm>
            <a:off x="1014538" y="4783887"/>
            <a:ext cx="10785576" cy="1902796"/>
          </a:xfrm>
          <a:prstGeom prst="roundRect">
            <a:avLst>
              <a:gd name="adj" fmla="val 110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b="1" dirty="0">
                <a:solidFill>
                  <a:schemeClr val="accent1"/>
                </a:solidFill>
              </a:rPr>
              <a:t>Expected Benefits: </a:t>
            </a:r>
          </a:p>
        </p:txBody>
      </p:sp>
      <p:sp>
        <p:nvSpPr>
          <p:cNvPr id="10" name="Rectangle 9" descr="Upward trend">
            <a:extLst>
              <a:ext uri="{FF2B5EF4-FFF2-40B4-BE49-F238E27FC236}">
                <a16:creationId xmlns:a16="http://schemas.microsoft.com/office/drawing/2014/main" id="{BBB9112C-AF5D-4D0C-9A44-D0371B5CEBB0}"/>
              </a:ext>
            </a:extLst>
          </p:cNvPr>
          <p:cNvSpPr/>
          <p:nvPr/>
        </p:nvSpPr>
        <p:spPr>
          <a:xfrm>
            <a:off x="301196" y="5466924"/>
            <a:ext cx="619377" cy="53671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11" name="TextBox 10">
            <a:extLst>
              <a:ext uri="{FF2B5EF4-FFF2-40B4-BE49-F238E27FC236}">
                <a16:creationId xmlns:a16="http://schemas.microsoft.com/office/drawing/2014/main" id="{671101E2-9E6C-4D78-97A2-9FEFB1901C4F}"/>
              </a:ext>
            </a:extLst>
          </p:cNvPr>
          <p:cNvSpPr txBox="1"/>
          <p:nvPr/>
        </p:nvSpPr>
        <p:spPr>
          <a:xfrm>
            <a:off x="324337" y="504148"/>
            <a:ext cx="6098582" cy="646331"/>
          </a:xfrm>
          <a:prstGeom prst="rect">
            <a:avLst/>
          </a:prstGeom>
          <a:noFill/>
        </p:spPr>
        <p:txBody>
          <a:bodyPr wrap="square">
            <a:spAutoFit/>
          </a:bodyPr>
          <a:lstStyle/>
          <a:p>
            <a:r>
              <a:rPr lang="en-GB" sz="1800" b="1" dirty="0">
                <a:solidFill>
                  <a:srgbClr val="215DB9"/>
                </a:solidFill>
              </a:rPr>
              <a:t>North West London Digital First: Diabetes Call and Recall Automation “Birthday Bot”</a:t>
            </a:r>
          </a:p>
        </p:txBody>
      </p:sp>
      <p:sp>
        <p:nvSpPr>
          <p:cNvPr id="13" name="Title 2">
            <a:extLst>
              <a:ext uri="{FF2B5EF4-FFF2-40B4-BE49-F238E27FC236}">
                <a16:creationId xmlns:a16="http://schemas.microsoft.com/office/drawing/2014/main" id="{BAA361EE-0619-4124-9C19-F6B55244A2D7}"/>
              </a:ext>
            </a:extLst>
          </p:cNvPr>
          <p:cNvSpPr txBox="1">
            <a:spLocks/>
          </p:cNvSpPr>
          <p:nvPr/>
        </p:nvSpPr>
        <p:spPr>
          <a:xfrm>
            <a:off x="324337" y="88462"/>
            <a:ext cx="9156224" cy="567535"/>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112F87"/>
              </a:buClr>
              <a:buSzPts val="2800"/>
              <a:buFont typeface="Arial"/>
              <a:buNone/>
              <a:defRPr sz="4000" b="1" i="0" kern="120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2400" dirty="0">
                <a:solidFill>
                  <a:srgbClr val="215DB9"/>
                </a:solidFill>
              </a:rPr>
              <a:t>Automation of Admin Tasks (Call and Recall)</a:t>
            </a:r>
          </a:p>
        </p:txBody>
      </p:sp>
      <p:sp>
        <p:nvSpPr>
          <p:cNvPr id="15" name="Rectangle: Rounded Corners 14">
            <a:extLst>
              <a:ext uri="{FF2B5EF4-FFF2-40B4-BE49-F238E27FC236}">
                <a16:creationId xmlns:a16="http://schemas.microsoft.com/office/drawing/2014/main" id="{1E4CE8FB-6DCF-4459-B489-0FE773C7E60D}"/>
              </a:ext>
            </a:extLst>
          </p:cNvPr>
          <p:cNvSpPr/>
          <p:nvPr/>
        </p:nvSpPr>
        <p:spPr>
          <a:xfrm>
            <a:off x="8603087" y="334851"/>
            <a:ext cx="4061117" cy="631064"/>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r>
              <a:rPr lang="en-GB" sz="2800" dirty="0">
                <a:effectLst>
                  <a:outerShdw blurRad="38100" dist="38100" dir="2700000" algn="tl">
                    <a:srgbClr val="000000">
                      <a:alpha val="43137"/>
                    </a:srgbClr>
                  </a:outerShdw>
                </a:effectLst>
              </a:rPr>
              <a:t>CASE STUDY</a:t>
            </a:r>
          </a:p>
        </p:txBody>
      </p:sp>
      <p:pic>
        <p:nvPicPr>
          <p:cNvPr id="21" name="Picture 20" descr="Diagram&#10;&#10;Description automatically generated">
            <a:extLst>
              <a:ext uri="{FF2B5EF4-FFF2-40B4-BE49-F238E27FC236}">
                <a16:creationId xmlns:a16="http://schemas.microsoft.com/office/drawing/2014/main" id="{C6B6BB5F-638D-479C-AFF4-A1416672559C}"/>
              </a:ext>
            </a:extLst>
          </p:cNvPr>
          <p:cNvPicPr>
            <a:picLocks noChangeAspect="1"/>
          </p:cNvPicPr>
          <p:nvPr/>
        </p:nvPicPr>
        <p:blipFill rotWithShape="1">
          <a:blip r:embed="rId6">
            <a:extLst>
              <a:ext uri="{28A0092B-C50C-407E-A947-70E740481C1C}">
                <a14:useLocalDpi xmlns:a14="http://schemas.microsoft.com/office/drawing/2010/main" val="0"/>
              </a:ext>
            </a:extLst>
          </a:blip>
          <a:srcRect l="22016" r="642" b="28686"/>
          <a:stretch/>
        </p:blipFill>
        <p:spPr>
          <a:xfrm>
            <a:off x="5725083" y="1160579"/>
            <a:ext cx="6413577" cy="3428644"/>
          </a:xfrm>
          <a:prstGeom prst="rect">
            <a:avLst/>
          </a:prstGeom>
        </p:spPr>
      </p:pic>
      <p:sp>
        <p:nvSpPr>
          <p:cNvPr id="22" name="Oval 21">
            <a:extLst>
              <a:ext uri="{FF2B5EF4-FFF2-40B4-BE49-F238E27FC236}">
                <a16:creationId xmlns:a16="http://schemas.microsoft.com/office/drawing/2014/main" id="{4F8133DF-41F5-4C69-B30F-7164D290B234}"/>
              </a:ext>
            </a:extLst>
          </p:cNvPr>
          <p:cNvSpPr/>
          <p:nvPr/>
        </p:nvSpPr>
        <p:spPr>
          <a:xfrm>
            <a:off x="10310726" y="1732326"/>
            <a:ext cx="1157374" cy="11124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b="1" dirty="0"/>
              <a:t>DRAFT PROCESS</a:t>
            </a:r>
          </a:p>
        </p:txBody>
      </p:sp>
      <p:sp>
        <p:nvSpPr>
          <p:cNvPr id="14" name="TextBox 13">
            <a:extLst>
              <a:ext uri="{FF2B5EF4-FFF2-40B4-BE49-F238E27FC236}">
                <a16:creationId xmlns:a16="http://schemas.microsoft.com/office/drawing/2014/main" id="{27E43CB0-36F5-44FD-92D0-3C0B1321B13F}"/>
              </a:ext>
            </a:extLst>
          </p:cNvPr>
          <p:cNvSpPr txBox="1"/>
          <p:nvPr/>
        </p:nvSpPr>
        <p:spPr>
          <a:xfrm>
            <a:off x="1121783" y="5275970"/>
            <a:ext cx="4163076" cy="1192634"/>
          </a:xfrm>
          <a:prstGeom prst="rect">
            <a:avLst/>
          </a:prstGeom>
          <a:noFill/>
        </p:spPr>
        <p:txBody>
          <a:bodyPr wrap="square">
            <a:spAutoFit/>
          </a:bodyPr>
          <a:lstStyle/>
          <a:p>
            <a:pPr marL="214313" indent="-214313">
              <a:spcAft>
                <a:spcPts val="300"/>
              </a:spcAft>
              <a:buFont typeface="Wingdings" pitchFamily="2" charset="2"/>
              <a:buChar char="ü"/>
            </a:pPr>
            <a:r>
              <a:rPr lang="en-US" sz="1600" dirty="0">
                <a:solidFill>
                  <a:schemeClr val="tx1"/>
                </a:solidFill>
              </a:rPr>
              <a:t>Clinical time saved</a:t>
            </a:r>
          </a:p>
          <a:p>
            <a:pPr marL="214313" indent="-214313">
              <a:spcAft>
                <a:spcPts val="300"/>
              </a:spcAft>
              <a:buFont typeface="Wingdings" pitchFamily="2" charset="2"/>
              <a:buChar char="ü"/>
            </a:pPr>
            <a:r>
              <a:rPr lang="en-US" sz="1600" dirty="0">
                <a:solidFill>
                  <a:schemeClr val="tx1"/>
                </a:solidFill>
              </a:rPr>
              <a:t>Improved efficiency in practice</a:t>
            </a:r>
          </a:p>
          <a:p>
            <a:pPr marL="214313" indent="-214313">
              <a:spcAft>
                <a:spcPts val="300"/>
              </a:spcAft>
              <a:buFont typeface="Wingdings" pitchFamily="2" charset="2"/>
              <a:buChar char="ü"/>
            </a:pPr>
            <a:r>
              <a:rPr lang="en-US" sz="1600" dirty="0" err="1">
                <a:solidFill>
                  <a:schemeClr val="tx1"/>
                </a:solidFill>
              </a:rPr>
              <a:t>Standardised</a:t>
            </a:r>
            <a:r>
              <a:rPr lang="en-US" sz="1600" dirty="0">
                <a:solidFill>
                  <a:schemeClr val="tx1"/>
                </a:solidFill>
              </a:rPr>
              <a:t> recall process across NWL </a:t>
            </a:r>
          </a:p>
          <a:p>
            <a:pPr marL="214313" indent="-214313">
              <a:spcAft>
                <a:spcPts val="300"/>
              </a:spcAft>
              <a:buFont typeface="Wingdings" pitchFamily="2" charset="2"/>
              <a:buChar char="ü"/>
            </a:pPr>
            <a:r>
              <a:rPr lang="en-US" sz="1600" dirty="0">
                <a:solidFill>
                  <a:schemeClr val="tx1"/>
                </a:solidFill>
              </a:rPr>
              <a:t>Reduction in incorrect patient recalls</a:t>
            </a:r>
          </a:p>
        </p:txBody>
      </p:sp>
      <p:sp>
        <p:nvSpPr>
          <p:cNvPr id="16" name="TextBox 15">
            <a:extLst>
              <a:ext uri="{FF2B5EF4-FFF2-40B4-BE49-F238E27FC236}">
                <a16:creationId xmlns:a16="http://schemas.microsoft.com/office/drawing/2014/main" id="{03CCAD2E-EF0E-45FD-A0F5-159EFEAD0811}"/>
              </a:ext>
            </a:extLst>
          </p:cNvPr>
          <p:cNvSpPr txBox="1"/>
          <p:nvPr/>
        </p:nvSpPr>
        <p:spPr>
          <a:xfrm>
            <a:off x="6096000" y="4892746"/>
            <a:ext cx="5505600" cy="1685077"/>
          </a:xfrm>
          <a:prstGeom prst="rect">
            <a:avLst/>
          </a:prstGeom>
          <a:noFill/>
        </p:spPr>
        <p:txBody>
          <a:bodyPr wrap="square">
            <a:spAutoFit/>
          </a:bodyPr>
          <a:lstStyle/>
          <a:p>
            <a:pPr marL="214313" indent="-214313">
              <a:spcAft>
                <a:spcPts val="300"/>
              </a:spcAft>
              <a:buFont typeface="Wingdings" pitchFamily="2" charset="2"/>
              <a:buChar char="ü"/>
            </a:pPr>
            <a:r>
              <a:rPr lang="en-US" sz="1600" dirty="0">
                <a:solidFill>
                  <a:schemeClr val="tx1"/>
                </a:solidFill>
              </a:rPr>
              <a:t>Enable better connected patient pathways including links with existing resources and services  </a:t>
            </a:r>
          </a:p>
          <a:p>
            <a:pPr marL="214313" indent="-214313">
              <a:spcAft>
                <a:spcPts val="300"/>
              </a:spcAft>
              <a:buFont typeface="Wingdings" pitchFamily="2" charset="2"/>
              <a:buChar char="ü"/>
            </a:pPr>
            <a:r>
              <a:rPr lang="en-US" sz="1600" dirty="0">
                <a:solidFill>
                  <a:schemeClr val="tx1"/>
                </a:solidFill>
              </a:rPr>
              <a:t>Support workforce planning with clear overview of number of specific reviews needed quickly shown</a:t>
            </a:r>
          </a:p>
          <a:p>
            <a:pPr marL="214313" indent="-214313">
              <a:spcAft>
                <a:spcPts val="300"/>
              </a:spcAft>
              <a:buFont typeface="Wingdings" pitchFamily="2" charset="2"/>
              <a:buChar char="ü"/>
            </a:pPr>
            <a:r>
              <a:rPr lang="en-US" sz="1600" dirty="0">
                <a:solidFill>
                  <a:schemeClr val="tx1"/>
                </a:solidFill>
              </a:rPr>
              <a:t>Improve patient experience </a:t>
            </a:r>
          </a:p>
          <a:p>
            <a:pPr marL="214313" indent="-214313">
              <a:spcAft>
                <a:spcPts val="300"/>
              </a:spcAft>
              <a:buFont typeface="Wingdings" pitchFamily="2" charset="2"/>
              <a:buChar char="ü"/>
            </a:pPr>
            <a:r>
              <a:rPr lang="en-US" sz="1600" dirty="0">
                <a:solidFill>
                  <a:schemeClr val="tx1"/>
                </a:solidFill>
              </a:rPr>
              <a:t>Inclusive communications out to patients </a:t>
            </a:r>
          </a:p>
        </p:txBody>
      </p:sp>
    </p:spTree>
    <p:extLst>
      <p:ext uri="{BB962C8B-B14F-4D97-AF65-F5344CB8AC3E}">
        <p14:creationId xmlns:p14="http://schemas.microsoft.com/office/powerpoint/2010/main" val="402146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D1EDE5-B2C0-4331-A751-52F69833D321}"/>
              </a:ext>
            </a:extLst>
          </p:cNvPr>
          <p:cNvSpPr/>
          <p:nvPr/>
        </p:nvSpPr>
        <p:spPr>
          <a:xfrm>
            <a:off x="1278247" y="1638300"/>
            <a:ext cx="10493044" cy="3523325"/>
          </a:xfrm>
          <a:prstGeom prst="roundRect">
            <a:avLst>
              <a:gd name="adj" fmla="val 759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imes New Roman" panose="02020603050405020304" pitchFamily="18" charset="0"/>
                <a:cs typeface="+mn-cs"/>
              </a:rPr>
              <a:t>Challenges and tasks: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Process mapping has been carried out with the pilot practice and other EMIS practices across NWL with the aim of building the “ideal” process for the bot to follow. The complexities of the pathway requires engagement from clinical, digital, IT, and administrative stakeholders in order to clearly capture the needs for this process and to truly identify what can be automated.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Understanding clinical system landscape and integration requirements.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Across the 8 boroughs in NWL, the Clinical systems are SystmOne (5 boroughs) and EMIS Web (3 Boroughs). Identification of clinical system usage was required to develop plans for the automated process. Scoping was required to explore how automation will work in the two different systems. NWL decided to focus on EMIS  to help deliver initial areas of automation more rapidly.</a:t>
            </a:r>
            <a:endPar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Understanding the more detailed process and rules for the bot to follow. NWL DF  team worked with clinicians to develop a list of all clinical targets for each review inc. hba1c, systolic/diastolic blood pressure, cholesterol: HDL ratio.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Creating assurance. The Process Definition Document will be sense-checked across practices in NWL for assurance purposes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D4EFA90-4180-4555-AF80-DE121E0B10AB}"/>
              </a:ext>
            </a:extLst>
          </p:cNvPr>
          <p:cNvSpPr/>
          <p:nvPr/>
        </p:nvSpPr>
        <p:spPr>
          <a:xfrm>
            <a:off x="1278248" y="5383814"/>
            <a:ext cx="10493043" cy="10773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mn-cs"/>
              </a:rPr>
              <a:t>Contact info: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Yasmin Baker: </a:t>
            </a: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Transformational Programme Lead NWL Digital First - </a:t>
            </a: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hlinkClick r:id="rId2"/>
              </a:rPr>
              <a:t>yasmin.baker1@nhs.net</a:t>
            </a: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endParaRPr kumimoji="0" lang="en-GB" sz="16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Sam </a:t>
            </a:r>
            <a:r>
              <a:rPr kumimoji="0" lang="en-GB" sz="1600" b="1"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Awotayo</a:t>
            </a:r>
            <a:r>
              <a:rPr kumimoji="0" lang="en-GB" sz="1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Project Manager NWL Digital First -</a:t>
            </a:r>
            <a:r>
              <a:rPr kumimoji="0" lang="en-GB" sz="16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 </a:t>
            </a:r>
            <a:r>
              <a:rPr kumimoji="0" lang="en-GB" sz="16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hlinkClick r:id="rId3"/>
              </a:rPr>
              <a:t>sam.awotayo@nhs.net</a:t>
            </a:r>
            <a:r>
              <a:rPr kumimoji="0" lang="en-GB" sz="16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 </a:t>
            </a:r>
            <a:endPar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phic 6" descr="Playbook with solid fill">
            <a:extLst>
              <a:ext uri="{FF2B5EF4-FFF2-40B4-BE49-F238E27FC236}">
                <a16:creationId xmlns:a16="http://schemas.microsoft.com/office/drawing/2014/main" id="{949530C6-3ED2-4956-8E2A-796E1CC411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466" y="3111218"/>
            <a:ext cx="886849" cy="886849"/>
          </a:xfrm>
          <a:prstGeom prst="rect">
            <a:avLst/>
          </a:prstGeom>
        </p:spPr>
      </p:pic>
      <p:pic>
        <p:nvPicPr>
          <p:cNvPr id="13" name="Graphic 12" descr="Address Book with solid fill">
            <a:extLst>
              <a:ext uri="{FF2B5EF4-FFF2-40B4-BE49-F238E27FC236}">
                <a16:creationId xmlns:a16="http://schemas.microsoft.com/office/drawing/2014/main" id="{8BA623AF-5A55-4EE7-9E24-33B3AEC446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0709" y="5582740"/>
            <a:ext cx="744645" cy="744645"/>
          </a:xfrm>
          <a:prstGeom prst="rect">
            <a:avLst/>
          </a:prstGeom>
        </p:spPr>
      </p:pic>
      <p:sp>
        <p:nvSpPr>
          <p:cNvPr id="12" name="TextBox 11">
            <a:extLst>
              <a:ext uri="{FF2B5EF4-FFF2-40B4-BE49-F238E27FC236}">
                <a16:creationId xmlns:a16="http://schemas.microsoft.com/office/drawing/2014/main" id="{6C4C6ED9-995C-4099-A688-F93640934B0D}"/>
              </a:ext>
            </a:extLst>
          </p:cNvPr>
          <p:cNvSpPr txBox="1"/>
          <p:nvPr/>
        </p:nvSpPr>
        <p:spPr>
          <a:xfrm>
            <a:off x="324337" y="765914"/>
            <a:ext cx="60985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5DB9"/>
                </a:solidFill>
                <a:effectLst/>
                <a:uLnTx/>
                <a:uFillTx/>
                <a:latin typeface="Calibri" panose="020F0502020204030204"/>
                <a:ea typeface="+mn-ea"/>
                <a:cs typeface="+mn-cs"/>
              </a:rPr>
              <a:t>North West London Digital First: Diabetes Call and Recall Automation “Birthday Bot”</a:t>
            </a:r>
          </a:p>
        </p:txBody>
      </p:sp>
      <p:sp>
        <p:nvSpPr>
          <p:cNvPr id="14" name="Title 2">
            <a:extLst>
              <a:ext uri="{FF2B5EF4-FFF2-40B4-BE49-F238E27FC236}">
                <a16:creationId xmlns:a16="http://schemas.microsoft.com/office/drawing/2014/main" id="{BDE1D993-79F5-45BE-A22E-8547F853825F}"/>
              </a:ext>
            </a:extLst>
          </p:cNvPr>
          <p:cNvSpPr txBox="1">
            <a:spLocks/>
          </p:cNvSpPr>
          <p:nvPr/>
        </p:nvSpPr>
        <p:spPr>
          <a:xfrm>
            <a:off x="324337" y="233455"/>
            <a:ext cx="9156224" cy="567535"/>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112F87"/>
              </a:buClr>
              <a:buSzPts val="2800"/>
              <a:buFont typeface="Arial"/>
              <a:buNone/>
              <a:defRPr sz="4000" b="1" i="0" kern="120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l" defTabSz="914400" rtl="0" eaLnBrk="1" fontAlgn="auto" latinLnBrk="0" hangingPunct="1">
              <a:lnSpc>
                <a:spcPct val="90000"/>
              </a:lnSpc>
              <a:spcBef>
                <a:spcPts val="0"/>
              </a:spcBef>
              <a:spcAft>
                <a:spcPts val="0"/>
              </a:spcAft>
              <a:buClr>
                <a:srgbClr val="112F87"/>
              </a:buClr>
              <a:buSzPts val="2800"/>
              <a:buFont typeface="Arial"/>
              <a:buNone/>
              <a:tabLst/>
              <a:defRPr/>
            </a:pPr>
            <a:r>
              <a:rPr kumimoji="0" lang="en-GB" sz="2400" b="1" i="0" u="none" strike="noStrike" kern="1200" cap="none" spc="0" normalizeH="0" baseline="0" noProof="0" dirty="0">
                <a:ln>
                  <a:noFill/>
                </a:ln>
                <a:solidFill>
                  <a:srgbClr val="215DB9"/>
                </a:solidFill>
                <a:effectLst/>
                <a:uLnTx/>
                <a:uFillTx/>
                <a:latin typeface="Arial"/>
                <a:cs typeface="Arial"/>
                <a:sym typeface="Arial"/>
              </a:rPr>
              <a:t>Automation of Admin Tasks (Call and Recall)</a:t>
            </a:r>
          </a:p>
        </p:txBody>
      </p:sp>
      <p:sp>
        <p:nvSpPr>
          <p:cNvPr id="16" name="Rectangle: Rounded Corners 15">
            <a:extLst>
              <a:ext uri="{FF2B5EF4-FFF2-40B4-BE49-F238E27FC236}">
                <a16:creationId xmlns:a16="http://schemas.microsoft.com/office/drawing/2014/main" id="{8C6066E0-9125-49EC-9E37-E9AD65E71E4A}"/>
              </a:ext>
            </a:extLst>
          </p:cNvPr>
          <p:cNvSpPr/>
          <p:nvPr/>
        </p:nvSpPr>
        <p:spPr>
          <a:xfrm>
            <a:off x="8603087" y="334851"/>
            <a:ext cx="4061117" cy="631064"/>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CASE STUDY</a:t>
            </a:r>
          </a:p>
        </p:txBody>
      </p:sp>
    </p:spTree>
    <p:extLst>
      <p:ext uri="{BB962C8B-B14F-4D97-AF65-F5344CB8AC3E}">
        <p14:creationId xmlns:p14="http://schemas.microsoft.com/office/powerpoint/2010/main" val="35687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7658C-0574-419F-A19B-D012B017C301}"/>
              </a:ext>
            </a:extLst>
          </p:cNvPr>
          <p:cNvSpPr>
            <a:spLocks noGrp="1"/>
          </p:cNvSpPr>
          <p:nvPr>
            <p:ph type="title"/>
          </p:nvPr>
        </p:nvSpPr>
        <p:spPr>
          <a:xfrm>
            <a:off x="289191" y="249549"/>
            <a:ext cx="6149788" cy="549567"/>
          </a:xfrm>
        </p:spPr>
        <p:txBody>
          <a:bodyPr/>
          <a:lstStyle/>
          <a:p>
            <a:r>
              <a:rPr lang="en-GB" sz="2400" dirty="0">
                <a:solidFill>
                  <a:srgbClr val="215DB9"/>
                </a:solidFill>
              </a:rPr>
              <a:t>Further examples</a:t>
            </a:r>
          </a:p>
        </p:txBody>
      </p:sp>
      <p:sp>
        <p:nvSpPr>
          <p:cNvPr id="19" name="TextBox 18">
            <a:extLst>
              <a:ext uri="{FF2B5EF4-FFF2-40B4-BE49-F238E27FC236}">
                <a16:creationId xmlns:a16="http://schemas.microsoft.com/office/drawing/2014/main" id="{F0BC909A-DA12-4FC2-A8C8-6C4EB904095A}"/>
              </a:ext>
            </a:extLst>
          </p:cNvPr>
          <p:cNvSpPr txBox="1"/>
          <p:nvPr/>
        </p:nvSpPr>
        <p:spPr>
          <a:xfrm>
            <a:off x="313255" y="1182482"/>
            <a:ext cx="69072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5DB9"/>
                </a:solidFill>
                <a:effectLst/>
                <a:uLnTx/>
                <a:uFillTx/>
                <a:latin typeface="Calibri" panose="020F0502020204030204"/>
                <a:ea typeface="+mn-ea"/>
                <a:cs typeface="+mn-cs"/>
              </a:rPr>
              <a:t>Controlled trials at 17 GP practices in Barking and Dagenham, London  </a:t>
            </a:r>
          </a:p>
        </p:txBody>
      </p:sp>
      <p:grpSp>
        <p:nvGrpSpPr>
          <p:cNvPr id="27" name="Group 26">
            <a:extLst>
              <a:ext uri="{FF2B5EF4-FFF2-40B4-BE49-F238E27FC236}">
                <a16:creationId xmlns:a16="http://schemas.microsoft.com/office/drawing/2014/main" id="{B968E16A-23FB-4D45-9D39-965C4F8D4BBA}"/>
              </a:ext>
            </a:extLst>
          </p:cNvPr>
          <p:cNvGrpSpPr/>
          <p:nvPr/>
        </p:nvGrpSpPr>
        <p:grpSpPr>
          <a:xfrm>
            <a:off x="191475" y="1630891"/>
            <a:ext cx="7029036" cy="3889398"/>
            <a:chOff x="5957214" y="1991888"/>
            <a:chExt cx="5958596" cy="4254602"/>
          </a:xfrm>
        </p:grpSpPr>
        <p:sp>
          <p:nvSpPr>
            <p:cNvPr id="29" name="Rectangle 28" descr="Checkmark">
              <a:extLst>
                <a:ext uri="{FF2B5EF4-FFF2-40B4-BE49-F238E27FC236}">
                  <a16:creationId xmlns:a16="http://schemas.microsoft.com/office/drawing/2014/main" id="{6E5C8192-C196-4375-999F-25EA6FD5649B}"/>
                </a:ext>
              </a:extLst>
            </p:cNvPr>
            <p:cNvSpPr/>
            <p:nvPr/>
          </p:nvSpPr>
          <p:spPr>
            <a:xfrm>
              <a:off x="6008991" y="2154316"/>
              <a:ext cx="385483" cy="35846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Rounded Corners 29">
              <a:extLst>
                <a:ext uri="{FF2B5EF4-FFF2-40B4-BE49-F238E27FC236}">
                  <a16:creationId xmlns:a16="http://schemas.microsoft.com/office/drawing/2014/main" id="{AD9813A9-3890-4E8B-AA66-07D75F47485B}"/>
                </a:ext>
              </a:extLst>
            </p:cNvPr>
            <p:cNvSpPr/>
            <p:nvPr/>
          </p:nvSpPr>
          <p:spPr>
            <a:xfrm>
              <a:off x="6476837" y="1991888"/>
              <a:ext cx="5438973" cy="11990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4472C4"/>
                  </a:solidFill>
                  <a:latin typeface="Calibri" panose="020F0502020204030204"/>
                </a:rPr>
                <a:t>Use Case</a:t>
              </a:r>
              <a:r>
                <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lang="en-GB" sz="1600" dirty="0">
                  <a:solidFill>
                    <a:srgbClr val="000000"/>
                  </a:solidFill>
                  <a:latin typeface="Calibri" panose="020F0502020204030204"/>
                </a:rPr>
                <a:t>A</a:t>
              </a:r>
              <a:r>
                <a:rPr kumimoji="0" lang="en-GB" sz="1600" b="0" i="0" u="none" strike="noStrike" kern="1200" cap="none" spc="0" normalizeH="0" baseline="0" noProof="0" dirty="0" err="1">
                  <a:ln>
                    <a:noFill/>
                  </a:ln>
                  <a:solidFill>
                    <a:srgbClr val="000000"/>
                  </a:solidFill>
                  <a:effectLst/>
                  <a:uLnTx/>
                  <a:uFillTx/>
                  <a:latin typeface="Calibri" panose="020F0502020204030204"/>
                  <a:ea typeface="+mn-ea"/>
                  <a:cs typeface="+mn-cs"/>
                </a:rPr>
                <a:t>utomation</a:t>
              </a: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 of the call and recall process and improve the uptake of preventative healthcare programs such as NHS Health-checks, diabetes screenings, hypertension reviews and cervical screenings. </a:t>
              </a:r>
              <a:endParaRPr kumimoji="0" lang="en-GB"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pic>
          <p:nvPicPr>
            <p:cNvPr id="31" name="Graphic 30" descr="Magnifying glass with solid fill">
              <a:extLst>
                <a:ext uri="{FF2B5EF4-FFF2-40B4-BE49-F238E27FC236}">
                  <a16:creationId xmlns:a16="http://schemas.microsoft.com/office/drawing/2014/main" id="{33B5B44F-9356-48B1-B908-3B098DB151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57214" y="3295489"/>
              <a:ext cx="457200" cy="457200"/>
            </a:xfrm>
            <a:prstGeom prst="rect">
              <a:avLst/>
            </a:prstGeom>
          </p:spPr>
        </p:pic>
        <p:sp>
          <p:nvSpPr>
            <p:cNvPr id="32" name="Rectangle: Rounded Corners 31">
              <a:extLst>
                <a:ext uri="{FF2B5EF4-FFF2-40B4-BE49-F238E27FC236}">
                  <a16:creationId xmlns:a16="http://schemas.microsoft.com/office/drawing/2014/main" id="{F84B9742-2ABB-4BAF-BA77-D2BB528B4CE3}"/>
                </a:ext>
              </a:extLst>
            </p:cNvPr>
            <p:cNvSpPr/>
            <p:nvPr/>
          </p:nvSpPr>
          <p:spPr>
            <a:xfrm>
              <a:off x="6476836" y="3303237"/>
              <a:ext cx="5438973" cy="2943253"/>
            </a:xfrm>
            <a:prstGeom prst="roundRect">
              <a:avLst>
                <a:gd name="adj" fmla="val 70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panose="020F0502020204030204"/>
                  <a:ea typeface="+mn-ea"/>
                  <a:cs typeface="+mn-cs"/>
                </a:rPr>
                <a:t>  Findings: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333333"/>
                  </a:solidFill>
                  <a:effectLst/>
                  <a:uLnTx/>
                  <a:uFillTx/>
                  <a:latin typeface="Calibri" panose="020F0502020204030204"/>
                  <a:ea typeface="+mn-ea"/>
                  <a:cs typeface="+mn-cs"/>
                </a:rPr>
                <a:t>£1.25 cost-saving per patient recalled stemming from a reduction in telephony, materials, management, and administrative staff costs.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333333"/>
                  </a:solidFill>
                  <a:effectLst/>
                  <a:uLnTx/>
                  <a:uFillTx/>
                  <a:latin typeface="Calibri" panose="020F0502020204030204"/>
                  <a:ea typeface="+mn-ea"/>
                  <a:cs typeface="+mn-cs"/>
                </a:rPr>
                <a:t>Independent evaluation revealed that GP practices using Appt’s system improved by 40% in terms of patient uptake of NHS Health Check programme.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333333"/>
                  </a:solidFill>
                  <a:effectLst/>
                  <a:uLnTx/>
                  <a:uFillTx/>
                  <a:latin typeface="Calibri" panose="020F0502020204030204"/>
                  <a:ea typeface="+mn-ea"/>
                  <a:cs typeface="+mn-cs"/>
                </a:rPr>
                <a:t>Data demonstrated that Appt service was equally as effective in reaching more deprived patients from the lowest income distribution as those in the top half. This helped combat health inequalities in the uptake of preventative healthcare. </a:t>
              </a:r>
            </a:p>
          </p:txBody>
        </p:sp>
      </p:grpSp>
      <p:sp>
        <p:nvSpPr>
          <p:cNvPr id="33" name="TextBox 32">
            <a:extLst>
              <a:ext uri="{FF2B5EF4-FFF2-40B4-BE49-F238E27FC236}">
                <a16:creationId xmlns:a16="http://schemas.microsoft.com/office/drawing/2014/main" id="{9AE61B47-FF8F-49C2-BB37-5FC1D868C920}"/>
              </a:ext>
            </a:extLst>
          </p:cNvPr>
          <p:cNvSpPr txBox="1"/>
          <p:nvPr/>
        </p:nvSpPr>
        <p:spPr>
          <a:xfrm>
            <a:off x="271875" y="836825"/>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5DB9"/>
                </a:solidFill>
                <a:effectLst/>
                <a:uLnTx/>
                <a:uFillTx/>
                <a:latin typeface="Arial"/>
                <a:ea typeface="+mn-ea"/>
                <a:cs typeface="Arial"/>
                <a:sym typeface="Arial"/>
              </a:rPr>
              <a:t>Automated Health Check Programme</a:t>
            </a:r>
          </a:p>
        </p:txBody>
      </p:sp>
      <p:sp>
        <p:nvSpPr>
          <p:cNvPr id="18" name="TextBox 17">
            <a:extLst>
              <a:ext uri="{FF2B5EF4-FFF2-40B4-BE49-F238E27FC236}">
                <a16:creationId xmlns:a16="http://schemas.microsoft.com/office/drawing/2014/main" id="{9521AEBA-A6A7-4903-BF09-ECF5FB15A2FA}"/>
              </a:ext>
            </a:extLst>
          </p:cNvPr>
          <p:cNvSpPr txBox="1"/>
          <p:nvPr/>
        </p:nvSpPr>
        <p:spPr>
          <a:xfrm>
            <a:off x="804445" y="5613278"/>
            <a:ext cx="10998534" cy="1207235"/>
          </a:xfrm>
          <a:prstGeom prst="rect">
            <a:avLst/>
          </a:prstGeom>
          <a:solidFill>
            <a:schemeClr val="accent1"/>
          </a:solidFill>
        </p:spPr>
        <p:txBody>
          <a:bodyPr wrap="square" lIns="144000" tIns="72000" rIns="144000" bIns="72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"For Cervical Screening, we are finding that quite a few patients are not showing up (</a:t>
            </a:r>
            <a:r>
              <a:rPr kumimoji="0" lang="en-GB" sz="1600" b="0" i="1" u="none" strike="noStrike" kern="1200" cap="none" spc="0" normalizeH="0" baseline="0" noProof="0" dirty="0" err="1">
                <a:ln>
                  <a:noFill/>
                </a:ln>
                <a:solidFill>
                  <a:prstClr val="white"/>
                </a:solidFill>
                <a:effectLst/>
                <a:uLnTx/>
                <a:uFillTx/>
                <a:latin typeface="Calibri" panose="020F0502020204030204"/>
                <a:ea typeface="+mn-ea"/>
                <a:cs typeface="+mn-cs"/>
              </a:rPr>
              <a:t>DNA’ing</a:t>
            </a: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mn-cs"/>
              </a:rPr>
              <a:t>) to their appointments when they are booked in over the phone, some 15 or 16 just last week. However, the ones who book through Appt Health are turning up and having their Cervical Smears!”</a:t>
            </a:r>
            <a:endParaRPr kumimoji="0" lang="en-US" sz="1600" b="1" i="1" u="none" strike="noStrike" kern="1200" cap="none" spc="0" normalizeH="0" baseline="0" noProof="0" dirty="0">
              <a:ln>
                <a:noFill/>
              </a:ln>
              <a:solidFill>
                <a:prstClr val="white"/>
              </a:solidFill>
              <a:effectLst/>
              <a:uLnTx/>
              <a:uFill>
                <a:solidFill>
                  <a:srgbClr val="000000"/>
                </a:solidFill>
              </a:uFill>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prstClr val="white"/>
                </a:solidFill>
                <a:effectLst/>
                <a:uLnTx/>
                <a:uFill>
                  <a:solidFill>
                    <a:srgbClr val="000000"/>
                  </a:solidFill>
                </a:uFill>
                <a:latin typeface="Calibri" panose="020F0502020204030204"/>
                <a:ea typeface="Arial Unicode MS"/>
                <a:cs typeface="Arial Unicode MS"/>
              </a:rPr>
              <a:t>Lyli</a:t>
            </a:r>
            <a:r>
              <a:rPr kumimoji="0" lang="en-GB" sz="1600" b="1" i="0" u="none" strike="noStrike" kern="1200" cap="none" spc="0" normalizeH="0" baseline="0" noProof="0" dirty="0">
                <a:ln>
                  <a:noFill/>
                </a:ln>
                <a:solidFill>
                  <a:prstClr val="white"/>
                </a:solidFill>
                <a:effectLst/>
                <a:uLnTx/>
                <a:uFill>
                  <a:solidFill>
                    <a:srgbClr val="000000"/>
                  </a:solidFill>
                </a:uFill>
                <a:latin typeface="Calibri" panose="020F0502020204030204"/>
                <a:ea typeface="Arial Unicode MS"/>
                <a:cs typeface="Arial Unicode MS"/>
              </a:rPr>
              <a:t> </a:t>
            </a:r>
            <a:r>
              <a:rPr kumimoji="0" lang="en-GB" sz="1600" b="1" i="0" u="none" strike="noStrike" kern="1200" cap="none" spc="0" normalizeH="0" baseline="0" noProof="0" dirty="0" err="1">
                <a:ln>
                  <a:noFill/>
                </a:ln>
                <a:solidFill>
                  <a:prstClr val="white"/>
                </a:solidFill>
                <a:effectLst/>
                <a:uLnTx/>
                <a:uFill>
                  <a:solidFill>
                    <a:srgbClr val="000000"/>
                  </a:solidFill>
                </a:uFill>
                <a:latin typeface="Calibri" panose="020F0502020204030204"/>
                <a:ea typeface="Arial Unicode MS"/>
                <a:cs typeface="Arial Unicode MS"/>
              </a:rPr>
              <a:t>Kamaly</a:t>
            </a:r>
            <a:r>
              <a:rPr kumimoji="0" lang="en-GB" sz="1600" b="1" i="0" u="none" strike="noStrike" kern="1200" cap="none" spc="0" normalizeH="0" baseline="0" noProof="0" dirty="0">
                <a:ln>
                  <a:noFill/>
                </a:ln>
                <a:solidFill>
                  <a:prstClr val="white"/>
                </a:solidFill>
                <a:effectLst/>
                <a:uLnTx/>
                <a:uFill>
                  <a:solidFill>
                    <a:srgbClr val="000000"/>
                  </a:solidFill>
                </a:uFill>
                <a:latin typeface="Calibri" panose="020F0502020204030204"/>
                <a:ea typeface="Arial Unicode MS"/>
                <a:cs typeface="Arial Unicode MS"/>
              </a:rPr>
              <a:t> </a:t>
            </a:r>
            <a:r>
              <a:rPr kumimoji="0" lang="en-GB" sz="1400" b="0" i="0" u="none" strike="noStrike" kern="1200" cap="none" spc="0" normalizeH="0" baseline="0" noProof="0" dirty="0">
                <a:ln>
                  <a:noFill/>
                </a:ln>
                <a:solidFill>
                  <a:prstClr val="white"/>
                </a:solidFill>
                <a:effectLst/>
                <a:uLnTx/>
                <a:uFill>
                  <a:solidFill>
                    <a:srgbClr val="000000"/>
                  </a:solidFill>
                </a:uFill>
                <a:latin typeface="Calibri" panose="020F0502020204030204"/>
                <a:ea typeface="Arial Unicode MS"/>
                <a:cs typeface="Arial Unicode MS"/>
              </a:rPr>
              <a:t>(Lead HCA @ </a:t>
            </a:r>
            <a:r>
              <a:rPr kumimoji="0" lang="en-GB" sz="1400" b="0" i="0" u="none" strike="noStrike" kern="1200" cap="none" spc="0" normalizeH="0" baseline="0" noProof="0" dirty="0" err="1">
                <a:ln>
                  <a:noFill/>
                </a:ln>
                <a:solidFill>
                  <a:prstClr val="white"/>
                </a:solidFill>
                <a:effectLst/>
                <a:uLnTx/>
                <a:uFill>
                  <a:solidFill>
                    <a:srgbClr val="000000"/>
                  </a:solidFill>
                </a:uFill>
                <a:latin typeface="Calibri" panose="020F0502020204030204"/>
                <a:ea typeface="Arial Unicode MS"/>
                <a:cs typeface="Arial Unicode MS"/>
              </a:rPr>
              <a:t>Barkantine</a:t>
            </a:r>
            <a:r>
              <a:rPr kumimoji="0" lang="en-GB" sz="1400" b="0" i="0" u="none" strike="noStrike" kern="1200" cap="none" spc="0" normalizeH="0" baseline="0" noProof="0" dirty="0">
                <a:ln>
                  <a:noFill/>
                </a:ln>
                <a:solidFill>
                  <a:prstClr val="white"/>
                </a:solidFill>
                <a:effectLst/>
                <a:uLnTx/>
                <a:uFill>
                  <a:solidFill>
                    <a:srgbClr val="000000"/>
                  </a:solidFill>
                </a:uFill>
                <a:latin typeface="Calibri" panose="020F0502020204030204"/>
                <a:ea typeface="Arial Unicode MS"/>
                <a:cs typeface="Arial Unicode MS"/>
              </a:rPr>
              <a:t> Practice, Tower Hamlets</a:t>
            </a:r>
            <a:endParaRPr kumimoji="0" lang="en-GB" sz="1600" b="0" i="0" u="none" strike="noStrike" kern="1200" cap="none" spc="0" normalizeH="0" baseline="0" noProof="0" dirty="0">
              <a:ln>
                <a:noFill/>
              </a:ln>
              <a:solidFill>
                <a:prstClr val="white"/>
              </a:solidFill>
              <a:effectLst/>
              <a:uLnTx/>
              <a:uFill>
                <a:solidFill>
                  <a:srgbClr val="000000"/>
                </a:solidFill>
              </a:uFill>
              <a:latin typeface="Calibri" panose="020F0502020204030204"/>
              <a:ea typeface="Arial Unicode MS"/>
              <a:cs typeface="Arial Unicode MS"/>
            </a:endParaRPr>
          </a:p>
        </p:txBody>
      </p:sp>
      <p:graphicFrame>
        <p:nvGraphicFramePr>
          <p:cNvPr id="12" name="Chart 11">
            <a:extLst>
              <a:ext uri="{FF2B5EF4-FFF2-40B4-BE49-F238E27FC236}">
                <a16:creationId xmlns:a16="http://schemas.microsoft.com/office/drawing/2014/main" id="{9006AF8A-4289-424E-BE01-0A2958FBD305}"/>
              </a:ext>
            </a:extLst>
          </p:cNvPr>
          <p:cNvGraphicFramePr>
            <a:graphicFrameLocks/>
          </p:cNvGraphicFramePr>
          <p:nvPr/>
        </p:nvGraphicFramePr>
        <p:xfrm>
          <a:off x="7118865" y="1570502"/>
          <a:ext cx="4881660" cy="39565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0938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3B52EAC-65F8-4D9C-B47B-9918BF32730C}"/>
              </a:ext>
            </a:extLst>
          </p:cNvPr>
          <p:cNvSpPr/>
          <p:nvPr/>
        </p:nvSpPr>
        <p:spPr>
          <a:xfrm>
            <a:off x="1085278" y="2171319"/>
            <a:ext cx="2787252" cy="636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Calibri" panose="020F0502020204030204"/>
                <a:ea typeface="+mn-ea"/>
                <a:cs typeface="+mn-cs"/>
              </a:rPr>
              <a:t>Use Case: </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Patient Registration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descr="Bullseye">
            <a:extLst>
              <a:ext uri="{FF2B5EF4-FFF2-40B4-BE49-F238E27FC236}">
                <a16:creationId xmlns:a16="http://schemas.microsoft.com/office/drawing/2014/main" id="{4C663A61-F439-49A0-9CB6-C4DEC9DEC03D}"/>
              </a:ext>
            </a:extLst>
          </p:cNvPr>
          <p:cNvSpPr/>
          <p:nvPr/>
        </p:nvSpPr>
        <p:spPr>
          <a:xfrm>
            <a:off x="355448" y="2183022"/>
            <a:ext cx="619377" cy="629786"/>
          </a:xfrm>
          <a:prstGeom prst="rect">
            <a:avLst/>
          </a:prstGeom>
          <a: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2D4EFA90-4180-4555-AF80-DE121E0B10AB}"/>
              </a:ext>
            </a:extLst>
          </p:cNvPr>
          <p:cNvSpPr/>
          <p:nvPr/>
        </p:nvSpPr>
        <p:spPr>
          <a:xfrm>
            <a:off x="1085278" y="2945366"/>
            <a:ext cx="10001823" cy="3774872"/>
          </a:xfrm>
          <a:prstGeom prst="roundRect">
            <a:avLst>
              <a:gd name="adj" fmla="val 62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4472C4"/>
                </a:solidFill>
                <a:effectLst/>
                <a:uLnTx/>
                <a:uFillTx/>
                <a:latin typeface="Calibri" panose="020F0502020204030204"/>
                <a:ea typeface="+mn-ea"/>
                <a:cs typeface="+mn-cs"/>
              </a:rPr>
              <a:t>Realised</a:t>
            </a:r>
            <a:r>
              <a:rPr kumimoji="0" lang="en-US" sz="1600" b="1" i="0" u="none" strike="noStrike" kern="1200" cap="none" spc="0" normalizeH="0" baseline="0" noProof="0" dirty="0">
                <a:ln>
                  <a:noFill/>
                </a:ln>
                <a:solidFill>
                  <a:srgbClr val="4472C4"/>
                </a:solidFill>
                <a:effectLst/>
                <a:uLnTx/>
                <a:uFillTx/>
                <a:latin typeface="Calibri" panose="020F0502020204030204"/>
                <a:ea typeface="+mn-ea"/>
                <a:cs typeface="+mn-cs"/>
              </a:rPr>
              <a:t> Benefits (Herne Hill started using Healthtech-1 on November 2021)</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For Practice staff</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~99 data points </a:t>
            </a:r>
            <a:r>
              <a:rPr kumimoji="0" lang="en-GB" sz="16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collected &amp; coded </a:t>
            </a: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per patient including protected characteristics, safeguarding &amp; QOF data</a:t>
            </a:r>
            <a:endParaRPr kumimoji="0" lang="en-US"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Reduced amendments and rejections due to standard Royal Mail address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Increased GP2GP transfer rate, and reduced duplicate patients</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Herne Hill register ~101 patients per month and used to spend 25 hours per month (15 mins per registration) and £337.50 in wages. Now they spend 0 hours per month on registrations and spend £269 per month with Healthtech 1. This is saving of £106 per month or 28%.</a:t>
            </a:r>
            <a:endParaRPr kumimoji="0" lang="en-US"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GP Partner, Practice Manager &amp; Registration Clerk all </a:t>
            </a: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gave a Net Promoter Score of 100</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Integration set up was minimal – website was edited by healthtech1 to suit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Responsive issue resolution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Patients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Increased </a:t>
            </a:r>
            <a:r>
              <a:rPr kumimoji="0" lang="en-GB" sz="16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speed of registration from 36+ hours to 12 hours </a:t>
            </a:r>
            <a:endPar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Patients on average rated</a:t>
            </a:r>
            <a:r>
              <a:rPr kumimoji="0" lang="en-GB"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the automated registration forms </a:t>
            </a:r>
            <a:r>
              <a:rPr kumimoji="0" lang="en-GB" sz="16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4.76/5.</a:t>
            </a:r>
          </a:p>
        </p:txBody>
      </p:sp>
      <p:sp>
        <p:nvSpPr>
          <p:cNvPr id="10" name="Rectangle 9" descr="Upward trend">
            <a:extLst>
              <a:ext uri="{FF2B5EF4-FFF2-40B4-BE49-F238E27FC236}">
                <a16:creationId xmlns:a16="http://schemas.microsoft.com/office/drawing/2014/main" id="{BBB9112C-AF5D-4D0C-9A44-D0371B5CEBB0}"/>
              </a:ext>
            </a:extLst>
          </p:cNvPr>
          <p:cNvSpPr/>
          <p:nvPr/>
        </p:nvSpPr>
        <p:spPr>
          <a:xfrm>
            <a:off x="319506" y="4512091"/>
            <a:ext cx="619377" cy="64142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671101E2-9E6C-4D78-97A2-9FEFB1901C4F}"/>
              </a:ext>
            </a:extLst>
          </p:cNvPr>
          <p:cNvSpPr txBox="1"/>
          <p:nvPr/>
        </p:nvSpPr>
        <p:spPr>
          <a:xfrm>
            <a:off x="355448" y="656662"/>
            <a:ext cx="5667820" cy="369332"/>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5DB9"/>
                </a:solidFill>
                <a:effectLst/>
                <a:uLnTx/>
                <a:uFillTx/>
                <a:latin typeface="Calibri" panose="020F0502020204030204"/>
                <a:ea typeface="+mn-ea"/>
                <a:cs typeface="+mn-cs"/>
              </a:rPr>
              <a:t>Herne Hill Group Practice </a:t>
            </a:r>
            <a:r>
              <a:rPr kumimoji="0" lang="en-GB" sz="1800" b="0" i="0" u="none" strike="noStrike" kern="1200" cap="none" spc="0" normalizeH="0" baseline="0" noProof="0" dirty="0">
                <a:ln>
                  <a:noFill/>
                </a:ln>
                <a:solidFill>
                  <a:srgbClr val="215DB9"/>
                </a:solidFill>
                <a:effectLst/>
                <a:uLnTx/>
                <a:uFillTx/>
                <a:latin typeface="Calibri" panose="020F0502020204030204"/>
                <a:ea typeface="+mn-lt"/>
                <a:cs typeface="Calibri" panose="020F0502020204030204"/>
              </a:rPr>
              <a:t>(G85016)</a:t>
            </a:r>
            <a:r>
              <a:rPr kumimoji="0" lang="en-GB" sz="1800" b="1" i="0" u="none" strike="noStrike" kern="1200" cap="none" spc="0" normalizeH="0" baseline="0" noProof="0" dirty="0">
                <a:ln>
                  <a:noFill/>
                </a:ln>
                <a:solidFill>
                  <a:srgbClr val="215DB9"/>
                </a:solidFill>
                <a:effectLst/>
                <a:uLnTx/>
                <a:uFillTx/>
                <a:latin typeface="Calibri" panose="020F0502020204030204"/>
                <a:ea typeface="+mn-ea"/>
                <a:cs typeface="+mn-cs"/>
              </a:rPr>
              <a:t> – Patient Registration </a:t>
            </a:r>
            <a:endParaRPr kumimoji="0" lang="en-GB" sz="1800" b="0" i="0" u="none" strike="noStrike" kern="1200" cap="none" spc="0" normalizeH="0" baseline="0" noProof="0" dirty="0">
              <a:ln>
                <a:noFill/>
              </a:ln>
              <a:solidFill>
                <a:srgbClr val="215DB9"/>
              </a:solidFill>
              <a:effectLst/>
              <a:uLnTx/>
              <a:uFillTx/>
              <a:latin typeface="Calibri" panose="020F0502020204030204"/>
              <a:ea typeface="+mn-ea"/>
              <a:cs typeface="Calibri"/>
            </a:endParaRPr>
          </a:p>
        </p:txBody>
      </p:sp>
      <p:sp>
        <p:nvSpPr>
          <p:cNvPr id="12" name="TextBox 11">
            <a:extLst>
              <a:ext uri="{FF2B5EF4-FFF2-40B4-BE49-F238E27FC236}">
                <a16:creationId xmlns:a16="http://schemas.microsoft.com/office/drawing/2014/main" id="{D00CD4F1-0F81-4A48-A281-D6E95A45A5BF}"/>
              </a:ext>
            </a:extLst>
          </p:cNvPr>
          <p:cNvSpPr txBox="1"/>
          <p:nvPr/>
        </p:nvSpPr>
        <p:spPr>
          <a:xfrm>
            <a:off x="6168733" y="1014590"/>
            <a:ext cx="5968321" cy="1077218"/>
          </a:xfrm>
          <a:prstGeom prst="rect">
            <a:avLst/>
          </a:prstGeom>
          <a:solidFill>
            <a:schemeClr val="accent1"/>
          </a:solidFill>
          <a:effectLst>
            <a:glow rad="139700">
              <a:schemeClr val="accent1">
                <a:satMod val="175000"/>
                <a:alpha val="40000"/>
              </a:schemeClr>
            </a:glow>
          </a:effectLst>
        </p:spPr>
        <p:txBody>
          <a:bodyPr wrap="square" lIns="91440" tIns="45720" rIns="91440" bIns="45720" rtlCol="0" anchor="t">
            <a:spAutoFit/>
          </a:bodyPr>
          <a:lstStyle/>
          <a:p>
            <a:pPr marL="0" marR="0" lvl="0" indent="0" algn="l" defTabSz="914400" rtl="0" eaLnBrk="1" fontAlgn="auto" latinLnBrk="0" hangingPunct="1">
              <a:lnSpc>
                <a:spcPct val="100000"/>
              </a:lnSpc>
              <a:spcBef>
                <a:spcPts val="800"/>
              </a:spcBef>
              <a:spcAft>
                <a:spcPts val="1200"/>
              </a:spcAft>
              <a:buClrTx/>
              <a:buSzTx/>
              <a:buFontTx/>
              <a:buNone/>
              <a:tabLst/>
              <a:defRPr/>
            </a:pPr>
            <a:r>
              <a:rPr kumimoji="0" lang="en-US" sz="1600" b="0" i="1" u="none" strike="noStrike" kern="1200" cap="none" spc="0" normalizeH="0" baseline="0" noProof="0" dirty="0">
                <a:ln>
                  <a:noFill/>
                </a:ln>
                <a:solidFill>
                  <a:prstClr val="white"/>
                </a:solidFill>
                <a:effectLst/>
                <a:uLnTx/>
                <a:uFill>
                  <a:solidFill>
                    <a:srgbClr val="000000"/>
                  </a:solidFill>
                </a:uFill>
                <a:latin typeface="Calibri"/>
                <a:ea typeface="Arial Unicode MS"/>
                <a:cs typeface="Arial Unicode MS"/>
              </a:rPr>
              <a:t>"They took a massive problem for me and made  it negligible. The consistency in the registration process has been great, we've had fewer rejections and there's been less time involved."</a:t>
            </a:r>
            <a:r>
              <a:rPr kumimoji="0" lang="en-US" sz="1600" b="0" i="0" u="none" strike="noStrike" kern="1200" cap="none" spc="0" normalizeH="0" baseline="0" noProof="0" dirty="0">
                <a:ln>
                  <a:noFill/>
                </a:ln>
                <a:solidFill>
                  <a:prstClr val="white"/>
                </a:solidFill>
                <a:effectLst/>
                <a:uLnTx/>
                <a:uFill>
                  <a:solidFill>
                    <a:srgbClr val="000000"/>
                  </a:solidFill>
                </a:uFill>
                <a:latin typeface="Calibri"/>
                <a:ea typeface="Arial Unicode MS"/>
                <a:cs typeface="Arial Unicode MS"/>
              </a:rPr>
              <a:t> </a:t>
            </a:r>
            <a:r>
              <a:rPr kumimoji="0" lang="en-US" sz="1600" b="1" i="0" u="none" strike="noStrike" kern="1200" cap="none" spc="0" normalizeH="0" baseline="0" noProof="0" dirty="0">
                <a:ln>
                  <a:noFill/>
                </a:ln>
                <a:solidFill>
                  <a:prstClr val="white"/>
                </a:solidFill>
                <a:effectLst/>
                <a:uLnTx/>
                <a:uFill>
                  <a:solidFill>
                    <a:srgbClr val="000000"/>
                  </a:solidFill>
                </a:uFill>
                <a:latin typeface="Calibri"/>
                <a:ea typeface="Arial Unicode MS"/>
                <a:cs typeface="Arial Unicode MS"/>
              </a:rPr>
              <a:t>- Sadru Kheraj, Partner &amp; Medical Director</a:t>
            </a:r>
          </a:p>
        </p:txBody>
      </p:sp>
      <p:sp>
        <p:nvSpPr>
          <p:cNvPr id="13" name="Rectangle: Rounded Corners 12">
            <a:extLst>
              <a:ext uri="{FF2B5EF4-FFF2-40B4-BE49-F238E27FC236}">
                <a16:creationId xmlns:a16="http://schemas.microsoft.com/office/drawing/2014/main" id="{18339338-F089-4852-BDF4-F3D87D70A433}"/>
              </a:ext>
            </a:extLst>
          </p:cNvPr>
          <p:cNvSpPr/>
          <p:nvPr/>
        </p:nvSpPr>
        <p:spPr>
          <a:xfrm>
            <a:off x="8665062" y="255189"/>
            <a:ext cx="4061117" cy="631064"/>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CASE STUDY</a:t>
            </a:r>
          </a:p>
        </p:txBody>
      </p:sp>
      <p:sp>
        <p:nvSpPr>
          <p:cNvPr id="14" name="TextBox 13">
            <a:extLst>
              <a:ext uri="{FF2B5EF4-FFF2-40B4-BE49-F238E27FC236}">
                <a16:creationId xmlns:a16="http://schemas.microsoft.com/office/drawing/2014/main" id="{822C9AC7-8D22-5AB0-73A3-B072C335C06F}"/>
              </a:ext>
            </a:extLst>
          </p:cNvPr>
          <p:cNvSpPr txBox="1"/>
          <p:nvPr/>
        </p:nvSpPr>
        <p:spPr>
          <a:xfrm>
            <a:off x="6168732" y="2191177"/>
            <a:ext cx="5968321" cy="584775"/>
          </a:xfrm>
          <a:prstGeom prst="rect">
            <a:avLst/>
          </a:prstGeom>
          <a:solidFill>
            <a:schemeClr val="accent1"/>
          </a:solidFill>
          <a:effectLst>
            <a:glow rad="139700">
              <a:schemeClr val="accent1">
                <a:satMod val="175000"/>
                <a:alpha val="40000"/>
              </a:schemeClr>
            </a:glow>
          </a:effectLst>
        </p:spPr>
        <p:txBody>
          <a:bodyPr wrap="square" lIns="91440" tIns="45720" rIns="91440" bIns="45720" rtlCol="0" anchor="t">
            <a:spAutoFit/>
          </a:bodyPr>
          <a:lstStyle/>
          <a:p>
            <a:pPr marL="0" marR="0" lvl="0" indent="0" algn="l" defTabSz="914400" rtl="0" eaLnBrk="1" fontAlgn="auto" latinLnBrk="0" hangingPunct="1">
              <a:lnSpc>
                <a:spcPct val="100000"/>
              </a:lnSpc>
              <a:spcBef>
                <a:spcPts val="800"/>
              </a:spcBef>
              <a:spcAft>
                <a:spcPts val="1200"/>
              </a:spcAft>
              <a:buClrTx/>
              <a:buSzTx/>
              <a:buFontTx/>
              <a:buNone/>
              <a:tabLst/>
              <a:defRPr/>
            </a:pPr>
            <a:r>
              <a:rPr kumimoji="0" lang="en-US" sz="1600" b="0" i="1" u="none" strike="noStrike" kern="1200" cap="none" spc="0" normalizeH="0" baseline="0" noProof="0" dirty="0">
                <a:ln>
                  <a:noFill/>
                </a:ln>
                <a:solidFill>
                  <a:prstClr val="white"/>
                </a:solidFill>
                <a:effectLst/>
                <a:uLnTx/>
                <a:uFill>
                  <a:solidFill>
                    <a:srgbClr val="000000"/>
                  </a:solidFill>
                </a:uFill>
                <a:latin typeface="Calibri"/>
                <a:ea typeface="Arial Unicode MS"/>
                <a:cs typeface="Arial Unicode MS"/>
              </a:rPr>
              <a:t>"Healthtech-1 have halved my workload."</a:t>
            </a:r>
            <a:br>
              <a:rPr kumimoji="0" lang="en-US" sz="1600" b="0" i="1" u="none" strike="noStrike" kern="1200" cap="none" spc="0" normalizeH="0" baseline="0" noProof="0" dirty="0">
                <a:ln>
                  <a:noFill/>
                </a:ln>
                <a:solidFill>
                  <a:prstClr val="white"/>
                </a:solidFill>
                <a:effectLst/>
                <a:uLnTx/>
                <a:uFill>
                  <a:solidFill>
                    <a:srgbClr val="000000"/>
                  </a:solidFill>
                </a:uFill>
                <a:latin typeface="Calibri"/>
                <a:ea typeface="Arial Unicode MS"/>
                <a:cs typeface="Arial Unicode MS"/>
              </a:rPr>
            </a:br>
            <a:r>
              <a:rPr kumimoji="0" lang="en-US" sz="1600" b="1" i="0" u="none" strike="noStrike" kern="1200" cap="none" spc="0" normalizeH="0" baseline="0" noProof="0" dirty="0">
                <a:ln>
                  <a:noFill/>
                </a:ln>
                <a:solidFill>
                  <a:prstClr val="white"/>
                </a:solidFill>
                <a:effectLst/>
                <a:uLnTx/>
                <a:uFill>
                  <a:solidFill>
                    <a:srgbClr val="000000"/>
                  </a:solidFill>
                </a:uFill>
                <a:latin typeface="Calibri"/>
                <a:ea typeface="Arial Unicode MS"/>
                <a:cs typeface="Arial Unicode MS"/>
              </a:rPr>
              <a:t>Robin Knight, Administrator &amp; Registration Clerk</a:t>
            </a:r>
            <a:endParaRPr kumimoji="0" lang="en-US" sz="1600" b="1" i="1" u="none" strike="noStrike" kern="1200" cap="none" spc="0" normalizeH="0" baseline="0" noProof="0" dirty="0">
              <a:ln>
                <a:noFill/>
              </a:ln>
              <a:solidFill>
                <a:prstClr val="white"/>
              </a:solidFill>
              <a:effectLst/>
              <a:uLnTx/>
              <a:uFill>
                <a:solidFill>
                  <a:srgbClr val="000000"/>
                </a:solidFill>
              </a:uFill>
              <a:latin typeface="Calibri"/>
              <a:ea typeface="Arial Unicode MS"/>
              <a:cs typeface="Arial Unicode MS"/>
            </a:endParaRPr>
          </a:p>
        </p:txBody>
      </p:sp>
      <p:sp>
        <p:nvSpPr>
          <p:cNvPr id="15" name="Title 2">
            <a:extLst>
              <a:ext uri="{FF2B5EF4-FFF2-40B4-BE49-F238E27FC236}">
                <a16:creationId xmlns:a16="http://schemas.microsoft.com/office/drawing/2014/main" id="{B98D5BE9-16E1-4491-B960-CA0931F39BB1}"/>
              </a:ext>
            </a:extLst>
          </p:cNvPr>
          <p:cNvSpPr>
            <a:spLocks noGrp="1"/>
          </p:cNvSpPr>
          <p:nvPr>
            <p:ph type="title"/>
          </p:nvPr>
        </p:nvSpPr>
        <p:spPr>
          <a:xfrm>
            <a:off x="355448" y="151621"/>
            <a:ext cx="9156224" cy="763600"/>
          </a:xfrm>
        </p:spPr>
        <p:txBody>
          <a:bodyPr/>
          <a:lstStyle/>
          <a:p>
            <a:r>
              <a:rPr lang="en-GB" sz="2400" dirty="0">
                <a:solidFill>
                  <a:srgbClr val="215DB9"/>
                </a:solidFill>
              </a:rPr>
              <a:t>Automation of Admin Tasks (Patient Registration) </a:t>
            </a:r>
          </a:p>
        </p:txBody>
      </p:sp>
    </p:spTree>
    <p:extLst>
      <p:ext uri="{BB962C8B-B14F-4D97-AF65-F5344CB8AC3E}">
        <p14:creationId xmlns:p14="http://schemas.microsoft.com/office/powerpoint/2010/main" val="15237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135EF8-DA73-4629-B615-2E54CC7B446F}"/>
              </a:ext>
            </a:extLst>
          </p:cNvPr>
          <p:cNvSpPr>
            <a:spLocks noGrp="1"/>
          </p:cNvSpPr>
          <p:nvPr>
            <p:ph type="title"/>
          </p:nvPr>
        </p:nvSpPr>
        <p:spPr>
          <a:xfrm>
            <a:off x="278505" y="69264"/>
            <a:ext cx="9156224" cy="763600"/>
          </a:xfrm>
        </p:spPr>
        <p:txBody>
          <a:bodyPr/>
          <a:lstStyle/>
          <a:p>
            <a:r>
              <a:rPr lang="en-GB" sz="2400" dirty="0">
                <a:solidFill>
                  <a:srgbClr val="215DB9"/>
                </a:solidFill>
              </a:rPr>
              <a:t>Case Study 3 - Patient Registration (Administration) </a:t>
            </a:r>
          </a:p>
        </p:txBody>
      </p:sp>
      <p:sp>
        <p:nvSpPr>
          <p:cNvPr id="2" name="Rectangle: Rounded Corners 1">
            <a:extLst>
              <a:ext uri="{FF2B5EF4-FFF2-40B4-BE49-F238E27FC236}">
                <a16:creationId xmlns:a16="http://schemas.microsoft.com/office/drawing/2014/main" id="{A9D1EDE5-B2C0-4331-A751-52F69833D321}"/>
              </a:ext>
            </a:extLst>
          </p:cNvPr>
          <p:cNvSpPr/>
          <p:nvPr/>
        </p:nvSpPr>
        <p:spPr>
          <a:xfrm>
            <a:off x="1289046" y="1182724"/>
            <a:ext cx="10624450" cy="4331212"/>
          </a:xfrm>
          <a:prstGeom prst="roundRect">
            <a:avLst>
              <a:gd name="adj" fmla="val 51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00" tIns="14400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5DB9"/>
                </a:solidFill>
                <a:effectLst/>
                <a:uLnTx/>
                <a:uFillTx/>
                <a:latin typeface="Calibri"/>
                <a:ea typeface="Times New Roman" panose="02020603050405020304" pitchFamily="18" charset="0"/>
                <a:cs typeface="Calibri"/>
              </a:rPr>
              <a:t>Challenges:</a:t>
            </a:r>
            <a:endParaRPr kumimoji="0" lang="en-US" sz="1800" b="0" i="0" u="none" strike="noStrike" kern="1200" cap="none" spc="0" normalizeH="0" baseline="0" noProof="0" dirty="0">
              <a:ln>
                <a:noFill/>
              </a:ln>
              <a:solidFill>
                <a:srgbClr val="215DB9"/>
              </a:solidFill>
              <a:effectLst/>
              <a:uLnTx/>
              <a:uFillTx/>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Calibri"/>
              </a:rPr>
              <a:t>By completing registrations admin staff become familiar with a patients’ details. Automation leads to a potential loss of admin continuity of care. </a:t>
            </a:r>
            <a:r>
              <a:rPr kumimoji="0" lang="en-GB"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Complex registrations where the patient needs to be contacted are handed back to the practice for example patients who have had a gender re-assignment.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5DB9"/>
                </a:solidFill>
                <a:effectLst/>
                <a:uLnTx/>
                <a:uFillTx/>
                <a:latin typeface="Calibri"/>
                <a:ea typeface="Times New Roman" panose="02020603050405020304" pitchFamily="18" charset="0"/>
                <a:cs typeface="Calibri"/>
              </a:rPr>
              <a:t>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Onboarding is comprised of 3 steps [&lt; 2 hours]: </a:t>
            </a:r>
            <a:endParaRPr kumimoji="0" lang="en-US"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Interview with practices registration clerk to understand existing registration process [1 hour]</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Permission access on clinical system [10-20 minutes]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Calibri"/>
              </a:rPr>
              <a:t>GO-LIVE Switch registration link over on GP practice website [5-20 mins]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Only minor checks are now required e.g. amendments that EMIS needs for accepting info (such as information being entered on the correct line).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General tasks include completing any outstanding amendments to registration forms required, reviewing rejected registration requests, and medication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When a patient is registered Healthtech1 provides the proactive with a confirmation email which can be used as a checking mechanism if required – this is used for reference if anything is flagged to check.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Paper registrations are still used for patients that prefer it. </a:t>
            </a: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Times New Roman" panose="02020603050405020304" pitchFamily="18" charset="0"/>
              <a:cs typeface="Calibri"/>
            </a:endParaRPr>
          </a:p>
        </p:txBody>
      </p:sp>
      <p:sp>
        <p:nvSpPr>
          <p:cNvPr id="9" name="Rectangle: Rounded Corners 8">
            <a:extLst>
              <a:ext uri="{FF2B5EF4-FFF2-40B4-BE49-F238E27FC236}">
                <a16:creationId xmlns:a16="http://schemas.microsoft.com/office/drawing/2014/main" id="{2D4EFA90-4180-4555-AF80-DE121E0B10AB}"/>
              </a:ext>
            </a:extLst>
          </p:cNvPr>
          <p:cNvSpPr/>
          <p:nvPr/>
        </p:nvSpPr>
        <p:spPr>
          <a:xfrm>
            <a:off x="1289046" y="5649035"/>
            <a:ext cx="6711955" cy="10773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alibri" panose="020F0502020204030204"/>
                <a:ea typeface="Times New Roman" panose="02020603050405020304" pitchFamily="18" charset="0"/>
                <a:cs typeface="+mn-cs"/>
              </a:rPr>
              <a:t>Contact info: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Sadru Kheraj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GP Partner at Herne Hill Group Practice </a:t>
            </a:r>
            <a:r>
              <a:rPr kumimoji="0" lang="en-GB" sz="1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Calibri"/>
              </a:rPr>
              <a:t>- </a:t>
            </a:r>
            <a:r>
              <a:rPr kumimoji="0" lang="en-GB" sz="16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hlinkClick r:id="rId2"/>
              </a:rPr>
              <a:t>s.kheraj@nhs.net</a:t>
            </a:r>
            <a:r>
              <a:rPr kumimoji="0" lang="en-GB" sz="16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Robin Knight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Registration &amp; Admin Clerk </a:t>
            </a:r>
            <a:r>
              <a:rPr kumimoji="0" lang="en-GB" sz="1600" b="1" i="0" u="none" strike="noStrike" kern="1200" cap="none" spc="0" normalizeH="0" baseline="0" noProof="0" dirty="0">
                <a:ln>
                  <a:noFill/>
                </a:ln>
                <a:solidFill>
                  <a:srgbClr val="5B9BD5">
                    <a:lumMod val="50000"/>
                  </a:srgbClr>
                </a:solidFill>
                <a:effectLst/>
                <a:uLnTx/>
                <a:uFillTx/>
                <a:latin typeface="Calibri" panose="020F0502020204030204"/>
                <a:ea typeface="+mn-lt"/>
                <a:cs typeface="Calibri" panose="020F0502020204030204"/>
              </a:rPr>
              <a:t>- </a:t>
            </a:r>
            <a:r>
              <a:rPr kumimoji="0" lang="en-GB" sz="16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hlinkClick r:id="rId3"/>
              </a:rPr>
              <a:t>robin.knight1@nhs.net</a:t>
            </a:r>
            <a:r>
              <a:rPr kumimoji="0" lang="en-GB" sz="16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Raj Kohli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Healthtech-1 Co-founder </a:t>
            </a:r>
            <a:r>
              <a:rPr kumimoji="0" lang="en-GB" sz="16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 raj@healthtech1.uk  - 07960 834 393</a:t>
            </a:r>
          </a:p>
        </p:txBody>
      </p:sp>
      <p:sp>
        <p:nvSpPr>
          <p:cNvPr id="11" name="TextBox 10">
            <a:extLst>
              <a:ext uri="{FF2B5EF4-FFF2-40B4-BE49-F238E27FC236}">
                <a16:creationId xmlns:a16="http://schemas.microsoft.com/office/drawing/2014/main" id="{671101E2-9E6C-4D78-97A2-9FEFB1901C4F}"/>
              </a:ext>
            </a:extLst>
          </p:cNvPr>
          <p:cNvSpPr txBox="1"/>
          <p:nvPr/>
        </p:nvSpPr>
        <p:spPr>
          <a:xfrm>
            <a:off x="278505" y="536393"/>
            <a:ext cx="60985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5DB9"/>
                </a:solidFill>
                <a:effectLst/>
                <a:uLnTx/>
                <a:uFillTx/>
                <a:latin typeface="Calibri" panose="020F0502020204030204"/>
                <a:ea typeface="+mn-ea"/>
                <a:cs typeface="+mn-cs"/>
              </a:rPr>
              <a:t>Herne Hill Surgery – Patient Registration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215DB9"/>
              </a:solidFill>
              <a:effectLst/>
              <a:uLnTx/>
              <a:uFillTx/>
              <a:latin typeface="Calibri" panose="020F0502020204030204"/>
              <a:ea typeface="+mn-ea"/>
              <a:cs typeface="+mn-cs"/>
            </a:endParaRPr>
          </a:p>
        </p:txBody>
      </p:sp>
      <p:pic>
        <p:nvPicPr>
          <p:cNvPr id="7" name="Graphic 6" descr="Playbook with solid fill">
            <a:extLst>
              <a:ext uri="{FF2B5EF4-FFF2-40B4-BE49-F238E27FC236}">
                <a16:creationId xmlns:a16="http://schemas.microsoft.com/office/drawing/2014/main" id="{949530C6-3ED2-4956-8E2A-796E1CC411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311" y="2508535"/>
            <a:ext cx="1036111" cy="1036111"/>
          </a:xfrm>
          <a:prstGeom prst="rect">
            <a:avLst/>
          </a:prstGeom>
        </p:spPr>
      </p:pic>
      <p:pic>
        <p:nvPicPr>
          <p:cNvPr id="13" name="Graphic 12" descr="Address Book with solid fill">
            <a:extLst>
              <a:ext uri="{FF2B5EF4-FFF2-40B4-BE49-F238E27FC236}">
                <a16:creationId xmlns:a16="http://schemas.microsoft.com/office/drawing/2014/main" id="{8BA623AF-5A55-4EE7-9E24-33B3AEC446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505" y="5826017"/>
            <a:ext cx="886849" cy="886849"/>
          </a:xfrm>
          <a:prstGeom prst="rect">
            <a:avLst/>
          </a:prstGeom>
        </p:spPr>
      </p:pic>
      <p:sp>
        <p:nvSpPr>
          <p:cNvPr id="8" name="Rectangle: Rounded Corners 7">
            <a:extLst>
              <a:ext uri="{FF2B5EF4-FFF2-40B4-BE49-F238E27FC236}">
                <a16:creationId xmlns:a16="http://schemas.microsoft.com/office/drawing/2014/main" id="{73643087-AE76-4BFD-B122-8AF37A1F9614}"/>
              </a:ext>
            </a:extLst>
          </p:cNvPr>
          <p:cNvSpPr/>
          <p:nvPr/>
        </p:nvSpPr>
        <p:spPr>
          <a:xfrm>
            <a:off x="8603087" y="334851"/>
            <a:ext cx="4061117" cy="631064"/>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CASE STUDY</a:t>
            </a:r>
          </a:p>
        </p:txBody>
      </p:sp>
      <p:pic>
        <p:nvPicPr>
          <p:cNvPr id="10" name="Picture 2">
            <a:hlinkClick r:id="rId8"/>
            <a:extLst>
              <a:ext uri="{FF2B5EF4-FFF2-40B4-BE49-F238E27FC236}">
                <a16:creationId xmlns:a16="http://schemas.microsoft.com/office/drawing/2014/main" id="{BF48A761-2420-4FAB-A6DB-0B5431B2F1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4729" y="5649035"/>
            <a:ext cx="1416688" cy="106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3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B5773BA-0E9E-4DE9-9C44-70210502C25B}"/>
              </a:ext>
            </a:extLst>
          </p:cNvPr>
          <p:cNvSpPr/>
          <p:nvPr/>
        </p:nvSpPr>
        <p:spPr>
          <a:xfrm>
            <a:off x="251495" y="1631853"/>
            <a:ext cx="5446406" cy="456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1">
            <a:extLst>
              <a:ext uri="{FF2B5EF4-FFF2-40B4-BE49-F238E27FC236}">
                <a16:creationId xmlns:a16="http://schemas.microsoft.com/office/drawing/2014/main" id="{C75DC470-FA43-4DBF-BE7A-B6C9185277F5}"/>
              </a:ext>
            </a:extLst>
          </p:cNvPr>
          <p:cNvSpPr>
            <a:spLocks noGrp="1"/>
          </p:cNvSpPr>
          <p:nvPr>
            <p:ph type="subTitle" idx="1"/>
          </p:nvPr>
        </p:nvSpPr>
        <p:spPr>
          <a:xfrm>
            <a:off x="6050084" y="1376454"/>
            <a:ext cx="5890421" cy="5151675"/>
          </a:xfrm>
        </p:spPr>
        <p:txBody>
          <a:bodyPr>
            <a:noAutofit/>
          </a:bodyPr>
          <a:lstStyle/>
          <a:p>
            <a:pPr marL="285750" indent="-285750">
              <a:buFont typeface="Arial" panose="020B0604020202020204" pitchFamily="34" charset="0"/>
              <a:buChar char="•"/>
            </a:pPr>
            <a:r>
              <a:rPr lang="en-GB" sz="1600" dirty="0">
                <a:latin typeface="+mn-lt"/>
              </a:rPr>
              <a:t>Explore automation functionality/ capabilities of existing GP IT systems/software before considering any new supplier. Engage with existing providers to gain information on the road map of their solutions and new features currently in development (e.g. </a:t>
            </a:r>
            <a:r>
              <a:rPr lang="en-GB" sz="1600" dirty="0" err="1">
                <a:latin typeface="+mn-lt"/>
              </a:rPr>
              <a:t>AccuRx</a:t>
            </a:r>
            <a:r>
              <a:rPr lang="en-GB" sz="1600" dirty="0">
                <a:latin typeface="+mn-lt"/>
              </a:rPr>
              <a:t> are currently developing a Call and Recall Process).</a:t>
            </a:r>
          </a:p>
          <a:p>
            <a:pPr marL="285750" indent="-285750">
              <a:buFont typeface="Arial" panose="020B0604020202020204" pitchFamily="34" charset="0"/>
              <a:buChar char="•"/>
            </a:pPr>
            <a:r>
              <a:rPr lang="en-GB" sz="1600" dirty="0">
                <a:latin typeface="+mn-lt"/>
              </a:rPr>
              <a:t>Consider automation software that are built for purpose, as these may save time and money compared with Robotic Process Automation solutions. Automation software may need localised customisation to meet local practice needs.</a:t>
            </a:r>
          </a:p>
          <a:p>
            <a:pPr marL="285750" indent="-285750">
              <a:buFont typeface="Arial" panose="020B0604020202020204" pitchFamily="34" charset="0"/>
              <a:buChar char="•"/>
            </a:pPr>
            <a:r>
              <a:rPr lang="en-GB" sz="1600" dirty="0">
                <a:latin typeface="+mn-lt"/>
              </a:rPr>
              <a:t>If existing GP IT systems cannot be utilised, and automation software is not appropriate for the pathway to be addressed, consider Robotic Process Automation. However this is likely to take a longer amount of time to implement unless a bot already exists for the desired use case, which could be scaled.</a:t>
            </a:r>
          </a:p>
          <a:p>
            <a:pPr marL="285750" indent="-285750">
              <a:buFont typeface="Arial" panose="020B0604020202020204" pitchFamily="34" charset="0"/>
              <a:buChar char="•"/>
            </a:pPr>
            <a:r>
              <a:rPr lang="en-GB" sz="1600" dirty="0">
                <a:latin typeface="+mn-lt"/>
              </a:rPr>
              <a:t>When procuring an automation solution ensure all local information governance standards are met, safety standards are in place and there are adequate clinical safety resources (such as a designated Clinical Safety Officer) established for the duration of the project.</a:t>
            </a:r>
          </a:p>
          <a:p>
            <a:pPr marL="285750" indent="-285750">
              <a:buFont typeface="Arial" panose="020B0604020202020204" pitchFamily="34" charset="0"/>
              <a:buChar char="•"/>
            </a:pPr>
            <a:endParaRPr lang="en-GB" sz="1600" dirty="0">
              <a:latin typeface="+mn-lt"/>
            </a:endParaRPr>
          </a:p>
        </p:txBody>
      </p:sp>
      <p:sp>
        <p:nvSpPr>
          <p:cNvPr id="3" name="Title 2">
            <a:extLst>
              <a:ext uri="{FF2B5EF4-FFF2-40B4-BE49-F238E27FC236}">
                <a16:creationId xmlns:a16="http://schemas.microsoft.com/office/drawing/2014/main" id="{5DB30170-C758-4F8D-AFDF-AC3B0D2845AB}"/>
              </a:ext>
            </a:extLst>
          </p:cNvPr>
          <p:cNvSpPr>
            <a:spLocks noGrp="1"/>
          </p:cNvSpPr>
          <p:nvPr>
            <p:ph type="title"/>
          </p:nvPr>
        </p:nvSpPr>
        <p:spPr>
          <a:xfrm>
            <a:off x="251495" y="329871"/>
            <a:ext cx="7528926" cy="763600"/>
          </a:xfrm>
          <a:ln>
            <a:noFill/>
          </a:ln>
        </p:spPr>
        <p:txBody>
          <a:bodyPr/>
          <a:lstStyle/>
          <a:p>
            <a:r>
              <a:rPr lang="en-GB" sz="2400" dirty="0"/>
              <a:t>Recommendations and Considerations</a:t>
            </a:r>
          </a:p>
        </p:txBody>
      </p:sp>
      <p:pic>
        <p:nvPicPr>
          <p:cNvPr id="4" name="Picture 3">
            <a:extLst>
              <a:ext uri="{FF2B5EF4-FFF2-40B4-BE49-F238E27FC236}">
                <a16:creationId xmlns:a16="http://schemas.microsoft.com/office/drawing/2014/main" id="{95CD7688-0B3D-46E9-97D7-D58438CC75EB}"/>
              </a:ext>
            </a:extLst>
          </p:cNvPr>
          <p:cNvPicPr>
            <a:picLocks noChangeAspect="1"/>
          </p:cNvPicPr>
          <p:nvPr/>
        </p:nvPicPr>
        <p:blipFill>
          <a:blip r:embed="rId3"/>
          <a:stretch>
            <a:fillRect/>
          </a:stretch>
        </p:blipFill>
        <p:spPr>
          <a:xfrm>
            <a:off x="421184" y="2482085"/>
            <a:ext cx="5107028" cy="2859936"/>
          </a:xfrm>
          <a:prstGeom prst="rect">
            <a:avLst/>
          </a:prstGeom>
        </p:spPr>
      </p:pic>
    </p:spTree>
    <p:extLst>
      <p:ext uri="{BB962C8B-B14F-4D97-AF65-F5344CB8AC3E}">
        <p14:creationId xmlns:p14="http://schemas.microsoft.com/office/powerpoint/2010/main" val="395243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016D7C-7B3C-4784-9E9D-2C5C8965A12F}"/>
              </a:ext>
            </a:extLst>
          </p:cNvPr>
          <p:cNvSpPr>
            <a:spLocks noGrp="1"/>
          </p:cNvSpPr>
          <p:nvPr>
            <p:ph type="body" sz="quarter" idx="13"/>
          </p:nvPr>
        </p:nvSpPr>
        <p:spPr>
          <a:xfrm>
            <a:off x="1066799" y="2785028"/>
            <a:ext cx="9280967" cy="2646878"/>
          </a:xfrm>
        </p:spPr>
        <p:txBody>
          <a:bodyPr/>
          <a:lstStyle/>
          <a:p>
            <a:r>
              <a:rPr lang="en-GB" dirty="0"/>
              <a:t>Grants Programme Overview</a:t>
            </a:r>
          </a:p>
          <a:p>
            <a:endParaRPr lang="en-GB" dirty="0"/>
          </a:p>
          <a:p>
            <a:pPr>
              <a:spcAft>
                <a:spcPts val="1200"/>
              </a:spcAft>
            </a:pPr>
            <a:r>
              <a:rPr lang="en-GB" sz="1600" dirty="0"/>
              <a:t>Denis Duignan </a:t>
            </a:r>
          </a:p>
          <a:p>
            <a:pPr>
              <a:spcAft>
                <a:spcPts val="300"/>
              </a:spcAft>
            </a:pPr>
            <a:r>
              <a:rPr lang="en-GB" sz="1200" i="1" dirty="0"/>
              <a:t>Head of Digital Transformation &amp; Technology </a:t>
            </a:r>
          </a:p>
          <a:p>
            <a:pPr>
              <a:spcAft>
                <a:spcPts val="300"/>
              </a:spcAft>
            </a:pPr>
            <a:r>
              <a:rPr lang="en-GB" sz="1200" i="1" dirty="0"/>
              <a:t>Health Innovation Network</a:t>
            </a:r>
          </a:p>
          <a:p>
            <a:endParaRPr lang="en-GB" dirty="0"/>
          </a:p>
        </p:txBody>
      </p:sp>
    </p:spTree>
    <p:extLst>
      <p:ext uri="{BB962C8B-B14F-4D97-AF65-F5344CB8AC3E}">
        <p14:creationId xmlns:p14="http://schemas.microsoft.com/office/powerpoint/2010/main" val="314589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t>Automation Grants Overview</a:t>
            </a:r>
          </a:p>
        </p:txBody>
      </p:sp>
      <p:sp>
        <p:nvSpPr>
          <p:cNvPr id="9" name="TextBox 8">
            <a:extLst>
              <a:ext uri="{FF2B5EF4-FFF2-40B4-BE49-F238E27FC236}">
                <a16:creationId xmlns:a16="http://schemas.microsoft.com/office/drawing/2014/main" id="{7D152348-5AB6-4F0A-BAA0-C06C2AEECC78}"/>
              </a:ext>
            </a:extLst>
          </p:cNvPr>
          <p:cNvSpPr txBox="1"/>
          <p:nvPr/>
        </p:nvSpPr>
        <p:spPr>
          <a:xfrm>
            <a:off x="356979" y="1022278"/>
            <a:ext cx="11351545" cy="5863656"/>
          </a:xfrm>
          <a:prstGeom prst="rect">
            <a:avLst/>
          </a:prstGeom>
          <a:noFill/>
        </p:spPr>
        <p:txBody>
          <a:bodyPr wrap="square">
            <a:spAutoFit/>
          </a:bodyPr>
          <a:lstStyle/>
          <a:p>
            <a:pPr>
              <a:spcAft>
                <a:spcPts val="600"/>
              </a:spcAft>
            </a:pPr>
            <a:r>
              <a:rPr lang="en-GB" sz="1600" b="1" dirty="0"/>
              <a:t>Grants set out to fund the piloting of Automation Solutions within Primary Care including all project related costs </a:t>
            </a:r>
            <a:r>
              <a:rPr lang="en-GB" sz="1200" dirty="0"/>
              <a:t>(technology, IT, development, project management, clinical and clerical time, etc)</a:t>
            </a:r>
            <a:endParaRPr lang="en-GB" sz="1600" dirty="0"/>
          </a:p>
          <a:p>
            <a:pPr marL="0" indent="0">
              <a:spcAft>
                <a:spcPts val="600"/>
              </a:spcAft>
            </a:pPr>
            <a:endParaRPr lang="en-GB" sz="1800" b="1" dirty="0"/>
          </a:p>
          <a:p>
            <a:pPr marL="0" indent="0">
              <a:spcAft>
                <a:spcPts val="600"/>
              </a:spcAft>
            </a:pPr>
            <a:r>
              <a:rPr lang="en-GB" sz="1800" b="1" dirty="0"/>
              <a:t>Purpose</a:t>
            </a:r>
          </a:p>
          <a:p>
            <a:pPr marL="0" indent="0">
              <a:lnSpc>
                <a:spcPct val="150000"/>
              </a:lnSpc>
            </a:pPr>
            <a:r>
              <a:rPr lang="en-GB" sz="1600" dirty="0"/>
              <a:t>The aim of this grant award programme is to:</a:t>
            </a:r>
          </a:p>
          <a:p>
            <a:pPr marL="285750" indent="-285750">
              <a:lnSpc>
                <a:spcPct val="150000"/>
              </a:lnSpc>
              <a:buFont typeface="Arial" panose="020B0604020202020204" pitchFamily="34" charset="0"/>
              <a:buChar char="•"/>
            </a:pPr>
            <a:r>
              <a:rPr lang="en-GB" sz="1600" dirty="0"/>
              <a:t>Deliver measurable efficiency gains in primary care in terms of cost-savings and time savings. </a:t>
            </a:r>
          </a:p>
          <a:p>
            <a:pPr marL="285750" indent="-285750">
              <a:lnSpc>
                <a:spcPct val="150000"/>
              </a:lnSpc>
              <a:buFont typeface="Arial" panose="020B0604020202020204" pitchFamily="34" charset="0"/>
              <a:buChar char="•"/>
            </a:pPr>
            <a:r>
              <a:rPr lang="en-GB" sz="1600" dirty="0"/>
              <a:t>Understand the impact of a variety of automation solutions targeting different challenges in primary care.</a:t>
            </a:r>
          </a:p>
          <a:p>
            <a:pPr marL="285750" indent="-285750">
              <a:lnSpc>
                <a:spcPct val="150000"/>
              </a:lnSpc>
              <a:buFont typeface="Arial" panose="020B0604020202020204" pitchFamily="34" charset="0"/>
              <a:buChar char="•"/>
            </a:pPr>
            <a:r>
              <a:rPr lang="en-GB" sz="1600" dirty="0"/>
              <a:t>Improve overall patient care and experience across London </a:t>
            </a:r>
          </a:p>
          <a:p>
            <a:pPr>
              <a:lnSpc>
                <a:spcPct val="150000"/>
              </a:lnSpc>
            </a:pPr>
            <a:endParaRPr lang="en-GB" sz="1600" dirty="0"/>
          </a:p>
          <a:p>
            <a:pPr>
              <a:lnSpc>
                <a:spcPct val="150000"/>
              </a:lnSpc>
            </a:pPr>
            <a:r>
              <a:rPr lang="en-GB" b="1" dirty="0"/>
              <a:t>Structure</a:t>
            </a:r>
            <a:endParaRPr lang="en-GB" sz="1400" dirty="0"/>
          </a:p>
          <a:p>
            <a:pPr marL="0" indent="0">
              <a:lnSpc>
                <a:spcPct val="150000"/>
              </a:lnSpc>
            </a:pPr>
            <a:r>
              <a:rPr lang="en-GB" sz="1600" dirty="0"/>
              <a:t>The structure of this grant award programme will:</a:t>
            </a:r>
          </a:p>
          <a:p>
            <a:pPr marL="285750" indent="-285750">
              <a:lnSpc>
                <a:spcPct val="150000"/>
              </a:lnSpc>
              <a:buFont typeface="Arial" panose="020B0604020202020204" pitchFamily="34" charset="0"/>
              <a:buChar char="•"/>
            </a:pPr>
            <a:r>
              <a:rPr lang="en-GB" sz="1600" dirty="0"/>
              <a:t>Fund up to </a:t>
            </a:r>
            <a:r>
              <a:rPr lang="en-GB" sz="1600" b="1" dirty="0"/>
              <a:t>10 primary grants </a:t>
            </a:r>
            <a:r>
              <a:rPr lang="en-GB" sz="1600" dirty="0"/>
              <a:t>across London to a value of up to </a:t>
            </a:r>
            <a:r>
              <a:rPr lang="en-GB" sz="1600" b="1" dirty="0"/>
              <a:t>£65k each</a:t>
            </a:r>
          </a:p>
          <a:p>
            <a:pPr marL="285750" indent="-285750">
              <a:lnSpc>
                <a:spcPct val="150000"/>
              </a:lnSpc>
              <a:buFont typeface="Arial" panose="020B0604020202020204" pitchFamily="34" charset="0"/>
              <a:buChar char="•"/>
            </a:pPr>
            <a:r>
              <a:rPr lang="en-GB" sz="1600" dirty="0"/>
              <a:t>Select successful applications against defined criteria through a two stage process </a:t>
            </a:r>
          </a:p>
          <a:p>
            <a:pPr marL="285750" indent="-285750">
              <a:lnSpc>
                <a:spcPct val="150000"/>
              </a:lnSpc>
              <a:buFont typeface="Arial" panose="020B0604020202020204" pitchFamily="34" charset="0"/>
              <a:buChar char="•"/>
            </a:pPr>
            <a:r>
              <a:rPr lang="en-GB" sz="1600" dirty="0"/>
              <a:t>Operate pilots/projects for </a:t>
            </a:r>
            <a:r>
              <a:rPr lang="en-GB" sz="1600" b="1" dirty="0"/>
              <a:t>12 months post award </a:t>
            </a:r>
            <a:r>
              <a:rPr lang="en-GB" sz="1600" dirty="0"/>
              <a:t>(inclusive of pre-project and development time) </a:t>
            </a:r>
          </a:p>
          <a:p>
            <a:pPr marL="285750" indent="-285750">
              <a:lnSpc>
                <a:spcPct val="150000"/>
              </a:lnSpc>
              <a:buFont typeface="Arial" panose="020B0604020202020204" pitchFamily="34" charset="0"/>
              <a:buChar char="•"/>
            </a:pPr>
            <a:r>
              <a:rPr lang="en-GB" sz="1600" b="1" dirty="0"/>
              <a:t>Monitor pilots against agreed metrics </a:t>
            </a:r>
            <a:r>
              <a:rPr lang="en-GB" sz="1600" dirty="0"/>
              <a:t>and collate quarterly reports to the London Team</a:t>
            </a:r>
          </a:p>
          <a:p>
            <a:pPr marL="285750" indent="-285750">
              <a:lnSpc>
                <a:spcPct val="150000"/>
              </a:lnSpc>
              <a:buFont typeface="Arial" panose="020B0604020202020204" pitchFamily="34" charset="0"/>
              <a:buChar char="•"/>
            </a:pPr>
            <a:r>
              <a:rPr lang="en-GB" sz="1600" dirty="0"/>
              <a:t>Release funding when milestones and award requirements are met</a:t>
            </a:r>
          </a:p>
        </p:txBody>
      </p:sp>
    </p:spTree>
    <p:extLst>
      <p:ext uri="{BB962C8B-B14F-4D97-AF65-F5344CB8AC3E}">
        <p14:creationId xmlns:p14="http://schemas.microsoft.com/office/powerpoint/2010/main" val="181167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t>Grant Inclusion – Exclusion Criteria</a:t>
            </a:r>
          </a:p>
        </p:txBody>
      </p:sp>
      <p:graphicFrame>
        <p:nvGraphicFramePr>
          <p:cNvPr id="8" name="Table 4">
            <a:extLst>
              <a:ext uri="{FF2B5EF4-FFF2-40B4-BE49-F238E27FC236}">
                <a16:creationId xmlns:a16="http://schemas.microsoft.com/office/drawing/2014/main" id="{6F04AA54-8057-4081-88E8-2315223153F3}"/>
              </a:ext>
            </a:extLst>
          </p:cNvPr>
          <p:cNvGraphicFramePr>
            <a:graphicFrameLocks noGrp="1"/>
          </p:cNvGraphicFramePr>
          <p:nvPr>
            <p:extLst>
              <p:ext uri="{D42A27DB-BD31-4B8C-83A1-F6EECF244321}">
                <p14:modId xmlns:p14="http://schemas.microsoft.com/office/powerpoint/2010/main" val="4066717016"/>
              </p:ext>
            </p:extLst>
          </p:nvPr>
        </p:nvGraphicFramePr>
        <p:xfrm>
          <a:off x="383630" y="1249662"/>
          <a:ext cx="11250949" cy="2028254"/>
        </p:xfrm>
        <a:graphic>
          <a:graphicData uri="http://schemas.openxmlformats.org/drawingml/2006/table">
            <a:tbl>
              <a:tblPr firstRow="1" bandRow="1">
                <a:tableStyleId>{2D5ABB26-0587-4C30-8999-92F81FD0307C}</a:tableStyleId>
              </a:tblPr>
              <a:tblGrid>
                <a:gridCol w="11250949">
                  <a:extLst>
                    <a:ext uri="{9D8B030D-6E8A-4147-A177-3AD203B41FA5}">
                      <a16:colId xmlns:a16="http://schemas.microsoft.com/office/drawing/2014/main" val="3113097429"/>
                    </a:ext>
                  </a:extLst>
                </a:gridCol>
              </a:tblGrid>
              <a:tr h="253736">
                <a:tc>
                  <a:txBody>
                    <a:bodyPr/>
                    <a:lstStyle/>
                    <a:p>
                      <a:pPr marL="0" lvl="0" indent="0">
                        <a:lnSpc>
                          <a:spcPct val="107000"/>
                        </a:lnSpc>
                        <a:spcAft>
                          <a:spcPts val="600"/>
                        </a:spcAft>
                        <a:buFont typeface="Symbol" panose="05050102010706020507" pitchFamily="18" charset="2"/>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95091831"/>
                  </a:ext>
                </a:extLst>
              </a:tr>
              <a:tr h="252554">
                <a:tc>
                  <a:txBody>
                    <a:bodyPr/>
                    <a:lstStyle/>
                    <a:p>
                      <a:pPr marL="342900" lvl="0" indent="-342900">
                        <a:lnSpc>
                          <a:spcPct val="107000"/>
                        </a:lnSpc>
                        <a:spcAft>
                          <a:spcPts val="600"/>
                        </a:spcAft>
                        <a:buFont typeface="Symbol" panose="05050102010706020507" pitchFamily="18" charset="2"/>
                        <a:buChar char=""/>
                      </a:pPr>
                      <a:r>
                        <a:rPr lang="en-GB" sz="1600" dirty="0">
                          <a:effectLst/>
                        </a:rPr>
                        <a:t>Off-the-Shelf automation technologies </a:t>
                      </a:r>
                      <a:r>
                        <a:rPr lang="en-GB" sz="1600" u="sng" dirty="0">
                          <a:effectLst/>
                        </a:rPr>
                        <a:t>AND</a:t>
                      </a:r>
                      <a:r>
                        <a:rPr lang="en-GB" sz="1600" u="none" dirty="0">
                          <a:effectLst/>
                        </a:rPr>
                        <a:t> solutions requiring development (e.g. automation bots)</a:t>
                      </a:r>
                      <a:endParaRPr lang="en-GB" sz="1600" u="sng"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38079353"/>
                  </a:ext>
                </a:extLst>
              </a:tr>
              <a:tr h="1001372">
                <a:tc>
                  <a:txBody>
                    <a:bodyPr/>
                    <a:lstStyle/>
                    <a:p>
                      <a:pPr marL="342900" lvl="0" indent="-342900">
                        <a:lnSpc>
                          <a:spcPct val="107000"/>
                        </a:lnSpc>
                        <a:spcAft>
                          <a:spcPts val="600"/>
                        </a:spcAft>
                        <a:buFont typeface="Symbol" panose="05050102010706020507" pitchFamily="18" charset="2"/>
                        <a:buChar char=""/>
                      </a:pPr>
                      <a:r>
                        <a:rPr lang="en-GB" sz="1600" kern="1200" dirty="0">
                          <a:solidFill>
                            <a:schemeClr val="tx1"/>
                          </a:solidFill>
                          <a:effectLst/>
                          <a:latin typeface="+mn-lt"/>
                          <a:ea typeface="+mn-ea"/>
                          <a:cs typeface="+mn-cs"/>
                        </a:rPr>
                        <a:t>Automation technologies that may be specific </a:t>
                      </a:r>
                      <a:r>
                        <a:rPr lang="en-GB" sz="1600" u="sng" kern="1200" dirty="0">
                          <a:solidFill>
                            <a:schemeClr val="tx1"/>
                          </a:solidFill>
                          <a:effectLst/>
                          <a:latin typeface="+mn-lt"/>
                          <a:ea typeface="+mn-ea"/>
                          <a:cs typeface="+mn-cs"/>
                        </a:rPr>
                        <a:t>OR</a:t>
                      </a:r>
                      <a:r>
                        <a:rPr lang="en-GB" sz="1600" kern="1200" dirty="0">
                          <a:solidFill>
                            <a:schemeClr val="tx1"/>
                          </a:solidFill>
                          <a:effectLst/>
                          <a:latin typeface="+mn-lt"/>
                          <a:ea typeface="+mn-ea"/>
                          <a:cs typeface="+mn-cs"/>
                        </a:rPr>
                        <a:t> non-specific to healthcare</a:t>
                      </a:r>
                    </a:p>
                    <a:p>
                      <a:pPr marL="342900" lvl="0" indent="-342900">
                        <a:lnSpc>
                          <a:spcPct val="107000"/>
                        </a:lnSpc>
                        <a:spcAft>
                          <a:spcPts val="600"/>
                        </a:spcAft>
                        <a:buFont typeface="Symbol" panose="05050102010706020507" pitchFamily="18" charset="2"/>
                        <a:buChar char=""/>
                      </a:pPr>
                      <a:r>
                        <a:rPr lang="en-GB" sz="1600" kern="1200" dirty="0">
                          <a:solidFill>
                            <a:schemeClr val="tx1"/>
                          </a:solidFill>
                          <a:effectLst/>
                          <a:latin typeface="+mn-lt"/>
                          <a:ea typeface="+mn-ea"/>
                          <a:cs typeface="+mn-cs"/>
                        </a:rPr>
                        <a:t>Automation technologies that that target administrative </a:t>
                      </a:r>
                      <a:r>
                        <a:rPr lang="en-GB" sz="1600" u="sng" kern="1200" dirty="0">
                          <a:solidFill>
                            <a:schemeClr val="tx1"/>
                          </a:solidFill>
                          <a:effectLst/>
                          <a:latin typeface="+mn-lt"/>
                          <a:ea typeface="+mn-ea"/>
                          <a:cs typeface="+mn-cs"/>
                        </a:rPr>
                        <a:t>OR</a:t>
                      </a:r>
                      <a:r>
                        <a:rPr lang="en-GB" sz="1600" kern="1200" dirty="0">
                          <a:solidFill>
                            <a:schemeClr val="tx1"/>
                          </a:solidFill>
                          <a:effectLst/>
                          <a:latin typeface="+mn-lt"/>
                          <a:ea typeface="+mn-ea"/>
                          <a:cs typeface="+mn-cs"/>
                        </a:rPr>
                        <a:t> clinical processes</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lang="en-GB" sz="1600" dirty="0">
                          <a:effectLst/>
                        </a:rPr>
                        <a:t>Projects may utilise automation functions within existing technologies already in place</a:t>
                      </a: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3233836558"/>
                  </a:ext>
                </a:extLst>
              </a:tr>
              <a:tr h="253736">
                <a:tc>
                  <a: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43210194"/>
                  </a:ext>
                </a:extLst>
              </a:tr>
            </a:tbl>
          </a:graphicData>
        </a:graphic>
      </p:graphicFrame>
      <p:sp>
        <p:nvSpPr>
          <p:cNvPr id="9" name="TextBox 8">
            <a:extLst>
              <a:ext uri="{FF2B5EF4-FFF2-40B4-BE49-F238E27FC236}">
                <a16:creationId xmlns:a16="http://schemas.microsoft.com/office/drawing/2014/main" id="{7D152348-5AB6-4F0A-BAA0-C06C2AEECC78}"/>
              </a:ext>
            </a:extLst>
          </p:cNvPr>
          <p:cNvSpPr txBox="1"/>
          <p:nvPr/>
        </p:nvSpPr>
        <p:spPr>
          <a:xfrm>
            <a:off x="383630" y="1030030"/>
            <a:ext cx="11614304" cy="369332"/>
          </a:xfrm>
          <a:prstGeom prst="rect">
            <a:avLst/>
          </a:prstGeom>
          <a:noFill/>
        </p:spPr>
        <p:txBody>
          <a:bodyPr wrap="square">
            <a:spAutoFit/>
          </a:bodyPr>
          <a:lstStyle/>
          <a:p>
            <a:pPr marL="0" indent="0"/>
            <a:r>
              <a:rPr lang="en-GB" b="1" dirty="0"/>
              <a:t>Technologies - In Scope</a:t>
            </a:r>
            <a:endParaRPr lang="en-GB" sz="1800" b="1" dirty="0"/>
          </a:p>
        </p:txBody>
      </p:sp>
      <p:graphicFrame>
        <p:nvGraphicFramePr>
          <p:cNvPr id="7" name="Table 4">
            <a:extLst>
              <a:ext uri="{FF2B5EF4-FFF2-40B4-BE49-F238E27FC236}">
                <a16:creationId xmlns:a16="http://schemas.microsoft.com/office/drawing/2014/main" id="{B9B60F50-68DC-44EA-A4CE-241F75EB0E7F}"/>
              </a:ext>
            </a:extLst>
          </p:cNvPr>
          <p:cNvGraphicFramePr>
            <a:graphicFrameLocks noGrp="1"/>
          </p:cNvGraphicFramePr>
          <p:nvPr>
            <p:extLst>
              <p:ext uri="{D42A27DB-BD31-4B8C-83A1-F6EECF244321}">
                <p14:modId xmlns:p14="http://schemas.microsoft.com/office/powerpoint/2010/main" val="189439488"/>
              </p:ext>
            </p:extLst>
          </p:nvPr>
        </p:nvGraphicFramePr>
        <p:xfrm>
          <a:off x="383630" y="4186982"/>
          <a:ext cx="11277600" cy="2105025"/>
        </p:xfrm>
        <a:graphic>
          <a:graphicData uri="http://schemas.openxmlformats.org/drawingml/2006/table">
            <a:tbl>
              <a:tblPr firstRow="1" bandRow="1">
                <a:tableStyleId>{2D5ABB26-0587-4C30-8999-92F81FD0307C}</a:tableStyleId>
              </a:tblPr>
              <a:tblGrid>
                <a:gridCol w="6353100">
                  <a:extLst>
                    <a:ext uri="{9D8B030D-6E8A-4147-A177-3AD203B41FA5}">
                      <a16:colId xmlns:a16="http://schemas.microsoft.com/office/drawing/2014/main" val="3113097429"/>
                    </a:ext>
                  </a:extLst>
                </a:gridCol>
                <a:gridCol w="4924500">
                  <a:extLst>
                    <a:ext uri="{9D8B030D-6E8A-4147-A177-3AD203B41FA5}">
                      <a16:colId xmlns:a16="http://schemas.microsoft.com/office/drawing/2014/main" val="305313139"/>
                    </a:ext>
                  </a:extLst>
                </a:gridCol>
              </a:tblGrid>
              <a:tr h="278929">
                <a:tc>
                  <a:txBody>
                    <a:bodyPr/>
                    <a:lstStyle/>
                    <a:p>
                      <a:r>
                        <a:rPr lang="en-GB" sz="1400" b="1" kern="1200" dirty="0">
                          <a:solidFill>
                            <a:schemeClr val="tx1"/>
                          </a:solidFill>
                          <a:latin typeface="+mn-lt"/>
                          <a:ea typeface="+mn-ea"/>
                          <a:cs typeface="+mn-cs"/>
                        </a:rPr>
                        <a:t>Criterion</a:t>
                      </a:r>
                    </a:p>
                  </a:txBody>
                  <a:tcPr/>
                </a:tc>
                <a:tc>
                  <a:txBody>
                    <a:bodyPr/>
                    <a:lstStyle/>
                    <a:p>
                      <a:r>
                        <a:rPr lang="en-GB" sz="1400" b="1" dirty="0"/>
                        <a:t>Rationale</a:t>
                      </a:r>
                    </a:p>
                  </a:txBody>
                  <a:tcPr/>
                </a:tc>
                <a:extLst>
                  <a:ext uri="{0D108BD9-81ED-4DB2-BD59-A6C34878D82A}">
                    <a16:rowId xmlns:a16="http://schemas.microsoft.com/office/drawing/2014/main" val="151424701"/>
                  </a:ext>
                </a:extLst>
              </a:tr>
              <a:tr h="328837">
                <a:tc>
                  <a:txBody>
                    <a:bodyPr/>
                    <a:lstStyle/>
                    <a:p>
                      <a:pPr marL="342900" lvl="0" indent="-342900">
                        <a:lnSpc>
                          <a:spcPct val="107000"/>
                        </a:lnSpc>
                        <a:buFont typeface="Symbol" panose="05050102010706020507" pitchFamily="18" charset="2"/>
                        <a:buChar char=""/>
                      </a:pPr>
                      <a:r>
                        <a:rPr lang="en-GB" sz="1600" dirty="0">
                          <a:effectLst/>
                        </a:rPr>
                        <a:t>Technologies which don’t interface/integrate with EHR/ data source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GB" sz="1600" dirty="0">
                          <a:effectLst/>
                        </a:rPr>
                        <a:t>Siloed products which require manual data entry or </a:t>
                      </a:r>
                      <a:endParaRPr lang="en-GB" sz="1600" dirty="0"/>
                    </a:p>
                  </a:txBody>
                  <a:tcPr/>
                </a:tc>
                <a:extLst>
                  <a:ext uri="{0D108BD9-81ED-4DB2-BD59-A6C34878D82A}">
                    <a16:rowId xmlns:a16="http://schemas.microsoft.com/office/drawing/2014/main" val="1062213774"/>
                  </a:ext>
                </a:extLst>
              </a:tr>
              <a:tr h="317249">
                <a:tc>
                  <a:txBody>
                    <a:bodyPr/>
                    <a:lstStyle/>
                    <a:p>
                      <a:pPr marL="342900" lvl="0" indent="-342900">
                        <a:lnSpc>
                          <a:spcPct val="107000"/>
                        </a:lnSpc>
                        <a:buFont typeface="Symbol" panose="05050102010706020507" pitchFamily="18" charset="2"/>
                        <a:buChar char=""/>
                      </a:pPr>
                      <a:r>
                        <a:rPr lang="en-GB" sz="1600" dirty="0">
                          <a:solidFill>
                            <a:schemeClr val="tx1"/>
                          </a:solidFill>
                          <a:effectLst/>
                        </a:rPr>
                        <a:t>Technologies that have not yet secured required regulatory compliance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GB" sz="1600" dirty="0">
                          <a:effectLst/>
                        </a:rPr>
                        <a:t>Insufficient timescales to deliver efficiency gains without already being market ready </a:t>
                      </a:r>
                      <a:endParaRPr lang="en-GB" sz="1600" dirty="0"/>
                    </a:p>
                  </a:txBody>
                  <a:tcPr/>
                </a:tc>
                <a:extLst>
                  <a:ext uri="{0D108BD9-81ED-4DB2-BD59-A6C34878D82A}">
                    <a16:rowId xmlns:a16="http://schemas.microsoft.com/office/drawing/2014/main" val="781397196"/>
                  </a:ext>
                </a:extLst>
              </a:tr>
              <a:tr h="328837">
                <a:tc>
                  <a:txBody>
                    <a:bodyPr/>
                    <a:lstStyle/>
                    <a:p>
                      <a:pPr marL="342900" lvl="0" indent="-342900">
                        <a:lnSpc>
                          <a:spcPct val="107000"/>
                        </a:lnSpc>
                        <a:buFont typeface="Symbol" panose="05050102010706020507" pitchFamily="18" charset="2"/>
                        <a:buChar char=""/>
                      </a:pPr>
                      <a:r>
                        <a:rPr lang="en-GB" sz="1600" dirty="0">
                          <a:solidFill>
                            <a:schemeClr val="tx1"/>
                          </a:solidFill>
                          <a:effectLst/>
                        </a:rPr>
                        <a:t>Automation technologies which cannot be adopted by other practices within the same PCN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GB" sz="1600" dirty="0">
                          <a:solidFill>
                            <a:schemeClr val="tx1"/>
                          </a:solidFill>
                          <a:effectLst/>
                        </a:rPr>
                        <a:t>The funded projects need to be scalable </a:t>
                      </a:r>
                      <a:endParaRPr lang="en-GB" sz="1600" dirty="0">
                        <a:solidFill>
                          <a:schemeClr val="tx1"/>
                        </a:solidFill>
                      </a:endParaRPr>
                    </a:p>
                  </a:txBody>
                  <a:tcPr/>
                </a:tc>
                <a:extLst>
                  <a:ext uri="{0D108BD9-81ED-4DB2-BD59-A6C34878D82A}">
                    <a16:rowId xmlns:a16="http://schemas.microsoft.com/office/drawing/2014/main" val="4288494036"/>
                  </a:ext>
                </a:extLst>
              </a:tr>
            </a:tbl>
          </a:graphicData>
        </a:graphic>
      </p:graphicFrame>
      <p:sp>
        <p:nvSpPr>
          <p:cNvPr id="10" name="TextBox 9">
            <a:extLst>
              <a:ext uri="{FF2B5EF4-FFF2-40B4-BE49-F238E27FC236}">
                <a16:creationId xmlns:a16="http://schemas.microsoft.com/office/drawing/2014/main" id="{60C8DE13-CEBF-4CF4-B0F1-2FFE1C89288A}"/>
              </a:ext>
            </a:extLst>
          </p:cNvPr>
          <p:cNvSpPr txBox="1"/>
          <p:nvPr/>
        </p:nvSpPr>
        <p:spPr>
          <a:xfrm>
            <a:off x="383630" y="3507736"/>
            <a:ext cx="6096000" cy="369332"/>
          </a:xfrm>
          <a:prstGeom prst="rect">
            <a:avLst/>
          </a:prstGeom>
          <a:noFill/>
        </p:spPr>
        <p:txBody>
          <a:bodyPr wrap="square">
            <a:spAutoFit/>
          </a:bodyPr>
          <a:lstStyle/>
          <a:p>
            <a:pPr marL="0" indent="0"/>
            <a:r>
              <a:rPr lang="en-GB" b="1" dirty="0"/>
              <a:t>Technologies - Out of Scope</a:t>
            </a:r>
            <a:endParaRPr lang="en-GB" sz="1800" b="1" dirty="0"/>
          </a:p>
        </p:txBody>
      </p:sp>
    </p:spTree>
    <p:extLst>
      <p:ext uri="{BB962C8B-B14F-4D97-AF65-F5344CB8AC3E}">
        <p14:creationId xmlns:p14="http://schemas.microsoft.com/office/powerpoint/2010/main" val="401676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152348-5AB6-4F0A-BAA0-C06C2AEECC78}"/>
              </a:ext>
            </a:extLst>
          </p:cNvPr>
          <p:cNvSpPr txBox="1"/>
          <p:nvPr/>
        </p:nvSpPr>
        <p:spPr>
          <a:xfrm>
            <a:off x="356979" y="1022278"/>
            <a:ext cx="11614304" cy="461665"/>
          </a:xfrm>
          <a:prstGeom prst="rect">
            <a:avLst/>
          </a:prstGeom>
          <a:noFill/>
        </p:spPr>
        <p:txBody>
          <a:bodyPr wrap="square">
            <a:spAutoFit/>
          </a:bodyPr>
          <a:lstStyle>
            <a:defPPr>
              <a:defRPr lang="en-US"/>
            </a:defPPr>
            <a:lvl1pPr indent="0">
              <a:defRPr b="1"/>
            </a:lvl1pPr>
          </a:lstStyle>
          <a:p>
            <a:r>
              <a:rPr lang="en-GB" dirty="0"/>
              <a:t>Applications are open to:</a:t>
            </a:r>
          </a:p>
        </p:txBody>
      </p:sp>
      <p:sp>
        <p:nvSpPr>
          <p:cNvPr id="11" name="TextBox 10">
            <a:extLst>
              <a:ext uri="{FF2B5EF4-FFF2-40B4-BE49-F238E27FC236}">
                <a16:creationId xmlns:a16="http://schemas.microsoft.com/office/drawing/2014/main" id="{539A57F4-C94D-4D22-BE82-E133D6575D94}"/>
              </a:ext>
            </a:extLst>
          </p:cNvPr>
          <p:cNvSpPr txBox="1"/>
          <p:nvPr/>
        </p:nvSpPr>
        <p:spPr>
          <a:xfrm>
            <a:off x="356978" y="1557862"/>
            <a:ext cx="11031458" cy="984885"/>
          </a:xfrm>
          <a:prstGeom prst="rect">
            <a:avLst/>
          </a:prstGeom>
          <a:noFill/>
        </p:spPr>
        <p:txBody>
          <a:bodyPr wrap="square">
            <a:spAutoFit/>
          </a:bodyPr>
          <a:lstStyle/>
          <a:p>
            <a:pPr marL="342900" lvl="0" indent="-342900">
              <a:spcAft>
                <a:spcPts val="600"/>
              </a:spcAft>
              <a:buFont typeface="Symbol" panose="05050102010706020507" pitchFamily="18" charset="2"/>
              <a:buChar char=""/>
            </a:pPr>
            <a:r>
              <a:rPr lang="en-GB" sz="1600" dirty="0"/>
              <a:t>Primary Care providers within London on standard GMS, PMS and APMS contracts. </a:t>
            </a:r>
          </a:p>
          <a:p>
            <a:pPr marL="342900" lvl="0" indent="-342900">
              <a:spcAft>
                <a:spcPts val="600"/>
              </a:spcAft>
              <a:buFont typeface="Symbol" panose="05050102010706020507" pitchFamily="18" charset="2"/>
              <a:buChar char=""/>
            </a:pPr>
            <a:r>
              <a:rPr lang="en-GB" sz="1600" dirty="0"/>
              <a:t>Individual practices or practices working together (e.g. PCNs, Federations). </a:t>
            </a:r>
          </a:p>
          <a:p>
            <a:pPr marL="342900" lvl="0" indent="-342900">
              <a:spcAft>
                <a:spcPts val="600"/>
              </a:spcAft>
              <a:buFont typeface="Symbol" panose="05050102010706020507" pitchFamily="18" charset="2"/>
              <a:buChar char=""/>
            </a:pPr>
            <a:r>
              <a:rPr lang="en-GB" sz="1600" dirty="0"/>
              <a:t>Partnerships between primary care and industry or academia where the lead applicant is a primary care provider </a:t>
            </a:r>
          </a:p>
        </p:txBody>
      </p:sp>
      <p:sp>
        <p:nvSpPr>
          <p:cNvPr id="6" name="TextBox 5">
            <a:extLst>
              <a:ext uri="{FF2B5EF4-FFF2-40B4-BE49-F238E27FC236}">
                <a16:creationId xmlns:a16="http://schemas.microsoft.com/office/drawing/2014/main" id="{224A2238-FAD9-479C-9659-D58B4978287B}"/>
              </a:ext>
            </a:extLst>
          </p:cNvPr>
          <p:cNvSpPr txBox="1"/>
          <p:nvPr/>
        </p:nvSpPr>
        <p:spPr>
          <a:xfrm>
            <a:off x="465218" y="4718253"/>
            <a:ext cx="11506065" cy="1877437"/>
          </a:xfrm>
          <a:prstGeom prst="rect">
            <a:avLst/>
          </a:prstGeom>
          <a:noFill/>
          <a:ln>
            <a:solidFill>
              <a:schemeClr val="accent1"/>
            </a:solidFill>
          </a:ln>
        </p:spPr>
        <p:txBody>
          <a:bodyPr wrap="square" rtlCol="0">
            <a:spAutoFit/>
          </a:bodyPr>
          <a:lstStyle/>
          <a:p>
            <a:pPr>
              <a:spcAft>
                <a:spcPts val="600"/>
              </a:spcAft>
            </a:pPr>
            <a:r>
              <a:rPr lang="en-GB" sz="1600" b="1" dirty="0"/>
              <a:t>Out of Scope</a:t>
            </a:r>
          </a:p>
          <a:p>
            <a:pPr marL="285750" indent="-285750">
              <a:spcAft>
                <a:spcPts val="600"/>
              </a:spcAft>
              <a:buFont typeface="Arial" panose="020B0604020202020204" pitchFamily="34" charset="0"/>
              <a:buChar char="•"/>
            </a:pPr>
            <a:r>
              <a:rPr lang="en-GB" sz="1600" dirty="0"/>
              <a:t>Retrospective funding for projects already underway</a:t>
            </a:r>
          </a:p>
          <a:p>
            <a:pPr marL="285750" indent="-285750">
              <a:spcAft>
                <a:spcPts val="600"/>
              </a:spcAft>
              <a:buFont typeface="Arial" panose="020B0604020202020204" pitchFamily="34" charset="0"/>
              <a:buChar char="•"/>
            </a:pPr>
            <a:r>
              <a:rPr lang="en-GB" sz="1600" dirty="0"/>
              <a:t>Replacement funding for mainstream health or social care provision – if activities or products are already being funded as part of a service. </a:t>
            </a:r>
          </a:p>
          <a:p>
            <a:pPr marL="285750" indent="-285750">
              <a:spcAft>
                <a:spcPts val="600"/>
              </a:spcAft>
              <a:buFont typeface="Arial" panose="020B0604020202020204" pitchFamily="34" charset="0"/>
              <a:buChar char="•"/>
            </a:pPr>
            <a:r>
              <a:rPr lang="en-GB" sz="1600" dirty="0"/>
              <a:t>Clinical Trials</a:t>
            </a:r>
          </a:p>
          <a:p>
            <a:pPr marL="285750" indent="-285750">
              <a:spcAft>
                <a:spcPts val="600"/>
              </a:spcAft>
              <a:buFont typeface="Arial" panose="020B0604020202020204" pitchFamily="34" charset="0"/>
              <a:buChar char="•"/>
            </a:pPr>
            <a:r>
              <a:rPr lang="en-GB" sz="1600" dirty="0"/>
              <a:t>Masters/PhD costs</a:t>
            </a:r>
          </a:p>
        </p:txBody>
      </p:sp>
      <p:sp>
        <p:nvSpPr>
          <p:cNvPr id="10" name="Title 2">
            <a:extLst>
              <a:ext uri="{FF2B5EF4-FFF2-40B4-BE49-F238E27FC236}">
                <a16:creationId xmlns:a16="http://schemas.microsoft.com/office/drawing/2014/main" id="{41AD6624-8B5F-406D-AAD9-9CDB5C0A6DD6}"/>
              </a:ext>
            </a:extLst>
          </p:cNvPr>
          <p:cNvSpPr txBox="1">
            <a:spLocks/>
          </p:cNvSpPr>
          <p:nvPr/>
        </p:nvSpPr>
        <p:spPr>
          <a:xfrm>
            <a:off x="335315" y="204982"/>
            <a:ext cx="8675335" cy="880868"/>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112F87"/>
              </a:buClr>
              <a:buSzPts val="2800"/>
              <a:buFont typeface="Arial"/>
              <a:buNone/>
              <a:defRPr sz="4000" b="1" i="0" kern="120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2400"/>
              <a:t>Grant Inclusion – Exclusion Criteria</a:t>
            </a:r>
            <a:endParaRPr lang="en-GB" sz="2400" dirty="0"/>
          </a:p>
        </p:txBody>
      </p:sp>
      <p:sp>
        <p:nvSpPr>
          <p:cNvPr id="15" name="TextBox 14">
            <a:extLst>
              <a:ext uri="{FF2B5EF4-FFF2-40B4-BE49-F238E27FC236}">
                <a16:creationId xmlns:a16="http://schemas.microsoft.com/office/drawing/2014/main" id="{D710882E-A13C-444D-A8D8-F3A3591DC37F}"/>
              </a:ext>
            </a:extLst>
          </p:cNvPr>
          <p:cNvSpPr txBox="1"/>
          <p:nvPr/>
        </p:nvSpPr>
        <p:spPr>
          <a:xfrm>
            <a:off x="356979" y="2823789"/>
            <a:ext cx="11292673" cy="1694566"/>
          </a:xfrm>
          <a:prstGeom prst="rect">
            <a:avLst/>
          </a:prstGeom>
          <a:noFill/>
        </p:spPr>
        <p:txBody>
          <a:bodyPr wrap="square">
            <a:spAutoFit/>
          </a:bodyPr>
          <a:lstStyle/>
          <a:p>
            <a:pPr marL="342900" lvl="0" indent="-342900">
              <a:spcAft>
                <a:spcPts val="600"/>
              </a:spcAft>
              <a:buFont typeface="Symbol" panose="05050102010706020507" pitchFamily="18" charset="2"/>
              <a:buChar char=""/>
            </a:pPr>
            <a:endParaRPr lang="en-GB" sz="1800" dirty="0"/>
          </a:p>
          <a:p>
            <a:pPr marL="342900" lvl="0" indent="-342900">
              <a:spcAft>
                <a:spcPts val="600"/>
              </a:spcAft>
              <a:buFont typeface="Symbol" panose="05050102010706020507" pitchFamily="18" charset="2"/>
              <a:buChar char=""/>
            </a:pPr>
            <a:r>
              <a:rPr lang="en-GB" sz="1600" dirty="0"/>
              <a:t>Have a named executive sponsor and dedicated SRO with sufficient capacity to oversee project</a:t>
            </a:r>
          </a:p>
          <a:p>
            <a:pPr marL="342900" lvl="0" indent="-342900">
              <a:lnSpc>
                <a:spcPct val="107000"/>
              </a:lnSpc>
              <a:spcAft>
                <a:spcPts val="600"/>
              </a:spcAft>
              <a:buFont typeface="Symbol" panose="05050102010706020507" pitchFamily="18" charset="2"/>
              <a:buChar char=""/>
            </a:pPr>
            <a:r>
              <a:rPr lang="en-GB" sz="1600" dirty="0"/>
              <a:t>Agree to the reporting and monitoring requirements (including financials)</a:t>
            </a:r>
          </a:p>
          <a:p>
            <a:pPr marL="342900" lvl="0" indent="-342900">
              <a:lnSpc>
                <a:spcPct val="107000"/>
              </a:lnSpc>
              <a:spcAft>
                <a:spcPts val="600"/>
              </a:spcAft>
              <a:buFont typeface="Symbol" panose="05050102010706020507" pitchFamily="18" charset="2"/>
              <a:buChar char=""/>
            </a:pPr>
            <a:r>
              <a:rPr lang="en-GB" sz="1600" dirty="0"/>
              <a:t>Implement an automation solution in a real-world setting (not a research environment)</a:t>
            </a:r>
          </a:p>
          <a:p>
            <a:pPr marL="342900" lvl="0" indent="-342900">
              <a:lnSpc>
                <a:spcPct val="107000"/>
              </a:lnSpc>
              <a:spcAft>
                <a:spcPts val="600"/>
              </a:spcAft>
              <a:buFont typeface="Symbol" panose="05050102010706020507" pitchFamily="18" charset="2"/>
              <a:buChar char=""/>
            </a:pPr>
            <a:r>
              <a:rPr lang="en-GB" sz="1600" dirty="0"/>
              <a:t>Have a clear plan for sustainability post pilot (12 months)</a:t>
            </a:r>
          </a:p>
        </p:txBody>
      </p:sp>
      <p:sp>
        <p:nvSpPr>
          <p:cNvPr id="16" name="TextBox 15">
            <a:extLst>
              <a:ext uri="{FF2B5EF4-FFF2-40B4-BE49-F238E27FC236}">
                <a16:creationId xmlns:a16="http://schemas.microsoft.com/office/drawing/2014/main" id="{B46B8562-A0E1-4CE2-BFE3-65AA94AD0537}"/>
              </a:ext>
            </a:extLst>
          </p:cNvPr>
          <p:cNvSpPr txBox="1"/>
          <p:nvPr/>
        </p:nvSpPr>
        <p:spPr>
          <a:xfrm>
            <a:off x="356979" y="2699000"/>
            <a:ext cx="11614304" cy="369332"/>
          </a:xfrm>
          <a:prstGeom prst="rect">
            <a:avLst/>
          </a:prstGeom>
          <a:noFill/>
        </p:spPr>
        <p:txBody>
          <a:bodyPr wrap="square">
            <a:spAutoFit/>
          </a:bodyPr>
          <a:lstStyle>
            <a:defPPr>
              <a:defRPr lang="en-US"/>
            </a:defPPr>
            <a:lvl1pPr indent="0">
              <a:defRPr b="1"/>
            </a:lvl1pPr>
          </a:lstStyle>
          <a:p>
            <a:r>
              <a:rPr lang="en-GB" dirty="0"/>
              <a:t>Applicants Must:</a:t>
            </a:r>
          </a:p>
        </p:txBody>
      </p:sp>
    </p:spTree>
    <p:extLst>
      <p:ext uri="{BB962C8B-B14F-4D97-AF65-F5344CB8AC3E}">
        <p14:creationId xmlns:p14="http://schemas.microsoft.com/office/powerpoint/2010/main" val="211512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ultiplication Sign 19">
            <a:extLst>
              <a:ext uri="{FF2B5EF4-FFF2-40B4-BE49-F238E27FC236}">
                <a16:creationId xmlns:a16="http://schemas.microsoft.com/office/drawing/2014/main" id="{622400AB-AA9C-447A-95EC-0B440BECD209}"/>
              </a:ext>
            </a:extLst>
          </p:cNvPr>
          <p:cNvSpPr/>
          <p:nvPr/>
        </p:nvSpPr>
        <p:spPr>
          <a:xfrm>
            <a:off x="987981" y="2822647"/>
            <a:ext cx="976614" cy="884415"/>
          </a:xfrm>
          <a:prstGeom prst="mathMultiply">
            <a:avLst>
              <a:gd name="adj1" fmla="val 115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CF406BED-EB00-4DDD-B271-6EEBF03E5542}"/>
              </a:ext>
            </a:extLst>
          </p:cNvPr>
          <p:cNvSpPr>
            <a:spLocks noGrp="1"/>
          </p:cNvSpPr>
          <p:nvPr>
            <p:ph type="body" sz="quarter" idx="13"/>
          </p:nvPr>
        </p:nvSpPr>
        <p:spPr>
          <a:xfrm>
            <a:off x="962076" y="421511"/>
            <a:ext cx="7543800" cy="584775"/>
          </a:xfrm>
        </p:spPr>
        <p:txBody>
          <a:bodyPr/>
          <a:lstStyle/>
          <a:p>
            <a:r>
              <a:rPr lang="en-GB" dirty="0"/>
              <a:t>House Keeping</a:t>
            </a:r>
            <a:endParaRPr lang="en-GB" sz="2400" dirty="0"/>
          </a:p>
        </p:txBody>
      </p:sp>
      <p:pic>
        <p:nvPicPr>
          <p:cNvPr id="7" name="Graphic 6" descr="Chat bubble with solid fill">
            <a:extLst>
              <a:ext uri="{FF2B5EF4-FFF2-40B4-BE49-F238E27FC236}">
                <a16:creationId xmlns:a16="http://schemas.microsoft.com/office/drawing/2014/main" id="{B8455334-89BF-4769-B581-DB8113503F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227" y="4000914"/>
            <a:ext cx="830169" cy="830169"/>
          </a:xfrm>
          <a:prstGeom prst="rect">
            <a:avLst/>
          </a:prstGeom>
        </p:spPr>
      </p:pic>
      <p:pic>
        <p:nvPicPr>
          <p:cNvPr id="9" name="Graphic 8" descr="Radio microphone with solid fill">
            <a:extLst>
              <a:ext uri="{FF2B5EF4-FFF2-40B4-BE49-F238E27FC236}">
                <a16:creationId xmlns:a16="http://schemas.microsoft.com/office/drawing/2014/main" id="{09416624-C7C9-4C17-B6BD-93290416FA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107" y="2892673"/>
            <a:ext cx="744362" cy="744362"/>
          </a:xfrm>
          <a:prstGeom prst="rect">
            <a:avLst/>
          </a:prstGeom>
        </p:spPr>
      </p:pic>
      <p:pic>
        <p:nvPicPr>
          <p:cNvPr id="13" name="Graphic 12" descr="Video camera with solid fill">
            <a:extLst>
              <a:ext uri="{FF2B5EF4-FFF2-40B4-BE49-F238E27FC236}">
                <a16:creationId xmlns:a16="http://schemas.microsoft.com/office/drawing/2014/main" id="{D5C1A63E-5194-4EC4-BAC3-A1BD1DC4AC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0870" y="1827099"/>
            <a:ext cx="765606" cy="765606"/>
          </a:xfrm>
          <a:prstGeom prst="rect">
            <a:avLst/>
          </a:prstGeom>
        </p:spPr>
      </p:pic>
      <p:sp>
        <p:nvSpPr>
          <p:cNvPr id="14" name="Text Placeholder 3">
            <a:extLst>
              <a:ext uri="{FF2B5EF4-FFF2-40B4-BE49-F238E27FC236}">
                <a16:creationId xmlns:a16="http://schemas.microsoft.com/office/drawing/2014/main" id="{D889FB74-AFF6-4D2D-A6C5-0CD311DF6B34}"/>
              </a:ext>
            </a:extLst>
          </p:cNvPr>
          <p:cNvSpPr txBox="1">
            <a:spLocks/>
          </p:cNvSpPr>
          <p:nvPr/>
        </p:nvSpPr>
        <p:spPr>
          <a:xfrm>
            <a:off x="2052714" y="2045747"/>
            <a:ext cx="7543800"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Keep camera off</a:t>
            </a:r>
          </a:p>
        </p:txBody>
      </p:sp>
      <p:sp>
        <p:nvSpPr>
          <p:cNvPr id="15" name="Text Placeholder 3">
            <a:extLst>
              <a:ext uri="{FF2B5EF4-FFF2-40B4-BE49-F238E27FC236}">
                <a16:creationId xmlns:a16="http://schemas.microsoft.com/office/drawing/2014/main" id="{CBAD3CB3-06F0-4660-B667-747A29047726}"/>
              </a:ext>
            </a:extLst>
          </p:cNvPr>
          <p:cNvSpPr txBox="1">
            <a:spLocks/>
          </p:cNvSpPr>
          <p:nvPr/>
        </p:nvSpPr>
        <p:spPr>
          <a:xfrm>
            <a:off x="2052714" y="3052489"/>
            <a:ext cx="7543800"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Please stay muted</a:t>
            </a:r>
          </a:p>
        </p:txBody>
      </p:sp>
      <p:sp>
        <p:nvSpPr>
          <p:cNvPr id="16" name="Text Placeholder 3">
            <a:extLst>
              <a:ext uri="{FF2B5EF4-FFF2-40B4-BE49-F238E27FC236}">
                <a16:creationId xmlns:a16="http://schemas.microsoft.com/office/drawing/2014/main" id="{7F77923F-44C8-48D6-B251-78B600E1819F}"/>
              </a:ext>
            </a:extLst>
          </p:cNvPr>
          <p:cNvSpPr txBox="1">
            <a:spLocks/>
          </p:cNvSpPr>
          <p:nvPr/>
        </p:nvSpPr>
        <p:spPr>
          <a:xfrm>
            <a:off x="2052714" y="4092957"/>
            <a:ext cx="7543800"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Add questions in the chat</a:t>
            </a:r>
          </a:p>
        </p:txBody>
      </p:sp>
      <p:pic>
        <p:nvPicPr>
          <p:cNvPr id="24" name="Graphic 23" descr="Thumbs up sign with solid fill">
            <a:extLst>
              <a:ext uri="{FF2B5EF4-FFF2-40B4-BE49-F238E27FC236}">
                <a16:creationId xmlns:a16="http://schemas.microsoft.com/office/drawing/2014/main" id="{7D924E5F-87ED-4E32-8AB2-B164B74AEB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0870" y="4996462"/>
            <a:ext cx="704778" cy="704778"/>
          </a:xfrm>
          <a:prstGeom prst="rect">
            <a:avLst/>
          </a:prstGeom>
        </p:spPr>
      </p:pic>
      <p:sp>
        <p:nvSpPr>
          <p:cNvPr id="25" name="Text Placeholder 3">
            <a:extLst>
              <a:ext uri="{FF2B5EF4-FFF2-40B4-BE49-F238E27FC236}">
                <a16:creationId xmlns:a16="http://schemas.microsoft.com/office/drawing/2014/main" id="{60C31737-CC78-45E9-802B-8CA0385204CF}"/>
              </a:ext>
            </a:extLst>
          </p:cNvPr>
          <p:cNvSpPr txBox="1">
            <a:spLocks/>
          </p:cNvSpPr>
          <p:nvPr/>
        </p:nvSpPr>
        <p:spPr>
          <a:xfrm>
            <a:off x="2052714" y="5133425"/>
            <a:ext cx="7543800"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Like questions you would like discussed</a:t>
            </a:r>
          </a:p>
        </p:txBody>
      </p:sp>
    </p:spTree>
    <p:extLst>
      <p:ext uri="{BB962C8B-B14F-4D97-AF65-F5344CB8AC3E}">
        <p14:creationId xmlns:p14="http://schemas.microsoft.com/office/powerpoint/2010/main" val="32686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016D7C-7B3C-4784-9E9D-2C5C8965A12F}"/>
              </a:ext>
            </a:extLst>
          </p:cNvPr>
          <p:cNvSpPr>
            <a:spLocks noGrp="1"/>
          </p:cNvSpPr>
          <p:nvPr>
            <p:ph type="body" sz="quarter" idx="13"/>
          </p:nvPr>
        </p:nvSpPr>
        <p:spPr>
          <a:xfrm>
            <a:off x="1066799" y="2785028"/>
            <a:ext cx="9280967" cy="1538883"/>
          </a:xfrm>
        </p:spPr>
        <p:txBody>
          <a:bodyPr/>
          <a:lstStyle/>
          <a:p>
            <a:r>
              <a:rPr lang="en-GB" dirty="0"/>
              <a:t>Grants Timeline</a:t>
            </a:r>
          </a:p>
          <a:p>
            <a:r>
              <a:rPr lang="en-GB" sz="1800" dirty="0"/>
              <a:t>Key actions and milestones</a:t>
            </a:r>
          </a:p>
          <a:p>
            <a:endParaRPr lang="en-GB" dirty="0"/>
          </a:p>
        </p:txBody>
      </p:sp>
    </p:spTree>
    <p:extLst>
      <p:ext uri="{BB962C8B-B14F-4D97-AF65-F5344CB8AC3E}">
        <p14:creationId xmlns:p14="http://schemas.microsoft.com/office/powerpoint/2010/main" val="241187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t>Primary Care Automation Grant Timeline</a:t>
            </a:r>
          </a:p>
        </p:txBody>
      </p:sp>
      <p:graphicFrame>
        <p:nvGraphicFramePr>
          <p:cNvPr id="5" name="Diagram 4">
            <a:extLst>
              <a:ext uri="{FF2B5EF4-FFF2-40B4-BE49-F238E27FC236}">
                <a16:creationId xmlns:a16="http://schemas.microsoft.com/office/drawing/2014/main" id="{472EDFF6-EDDC-45B2-ACC2-179A8E9DEFFC}"/>
              </a:ext>
            </a:extLst>
          </p:cNvPr>
          <p:cNvGraphicFramePr/>
          <p:nvPr>
            <p:extLst>
              <p:ext uri="{D42A27DB-BD31-4B8C-83A1-F6EECF244321}">
                <p14:modId xmlns:p14="http://schemas.microsoft.com/office/powerpoint/2010/main" val="4110599067"/>
              </p:ext>
            </p:extLst>
          </p:nvPr>
        </p:nvGraphicFramePr>
        <p:xfrm>
          <a:off x="109959" y="2213658"/>
          <a:ext cx="11972081" cy="2430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D9E82BC-5EAD-4072-ADCD-6F0D8D46A8EE}"/>
              </a:ext>
            </a:extLst>
          </p:cNvPr>
          <p:cNvSpPr txBox="1"/>
          <p:nvPr/>
        </p:nvSpPr>
        <p:spPr>
          <a:xfrm>
            <a:off x="599176" y="4196879"/>
            <a:ext cx="1157468" cy="307777"/>
          </a:xfrm>
          <a:prstGeom prst="rect">
            <a:avLst/>
          </a:prstGeom>
          <a:noFill/>
        </p:spPr>
        <p:txBody>
          <a:bodyPr wrap="square" rtlCol="0">
            <a:spAutoFit/>
          </a:bodyPr>
          <a:lstStyle/>
          <a:p>
            <a:r>
              <a:rPr lang="en-GB" sz="1400" dirty="0"/>
              <a:t>22nd April</a:t>
            </a:r>
          </a:p>
        </p:txBody>
      </p:sp>
      <p:sp>
        <p:nvSpPr>
          <p:cNvPr id="7" name="TextBox 6">
            <a:extLst>
              <a:ext uri="{FF2B5EF4-FFF2-40B4-BE49-F238E27FC236}">
                <a16:creationId xmlns:a16="http://schemas.microsoft.com/office/drawing/2014/main" id="{BABD895D-C50F-4E49-AFF8-27D968625089}"/>
              </a:ext>
            </a:extLst>
          </p:cNvPr>
          <p:cNvSpPr txBox="1"/>
          <p:nvPr/>
        </p:nvSpPr>
        <p:spPr>
          <a:xfrm>
            <a:off x="1832697" y="4196879"/>
            <a:ext cx="1157468" cy="307777"/>
          </a:xfrm>
          <a:prstGeom prst="rect">
            <a:avLst/>
          </a:prstGeom>
          <a:noFill/>
        </p:spPr>
        <p:txBody>
          <a:bodyPr wrap="square" rtlCol="0">
            <a:spAutoFit/>
          </a:bodyPr>
          <a:lstStyle/>
          <a:p>
            <a:pPr algn="ctr"/>
            <a:r>
              <a:rPr lang="en-GB" sz="1400" dirty="0"/>
              <a:t>18</a:t>
            </a:r>
            <a:r>
              <a:rPr lang="en-GB" sz="1400" baseline="30000" dirty="0"/>
              <a:t>th</a:t>
            </a:r>
            <a:r>
              <a:rPr lang="en-GB" sz="1400" dirty="0"/>
              <a:t> May</a:t>
            </a:r>
          </a:p>
        </p:txBody>
      </p:sp>
      <p:sp>
        <p:nvSpPr>
          <p:cNvPr id="8" name="TextBox 7">
            <a:extLst>
              <a:ext uri="{FF2B5EF4-FFF2-40B4-BE49-F238E27FC236}">
                <a16:creationId xmlns:a16="http://schemas.microsoft.com/office/drawing/2014/main" id="{B06C9386-CA08-49D1-A230-0FD6F13DA92C}"/>
              </a:ext>
            </a:extLst>
          </p:cNvPr>
          <p:cNvSpPr txBox="1"/>
          <p:nvPr/>
        </p:nvSpPr>
        <p:spPr>
          <a:xfrm>
            <a:off x="3172614" y="4196880"/>
            <a:ext cx="1157468" cy="307777"/>
          </a:xfrm>
          <a:prstGeom prst="rect">
            <a:avLst/>
          </a:prstGeom>
          <a:noFill/>
        </p:spPr>
        <p:txBody>
          <a:bodyPr wrap="square" rtlCol="0">
            <a:spAutoFit/>
          </a:bodyPr>
          <a:lstStyle/>
          <a:p>
            <a:pPr algn="ctr"/>
            <a:r>
              <a:rPr lang="en-GB" sz="1400" dirty="0"/>
              <a:t>23</a:t>
            </a:r>
            <a:r>
              <a:rPr lang="en-GB" sz="1400" baseline="30000" dirty="0"/>
              <a:t>rd</a:t>
            </a:r>
            <a:r>
              <a:rPr lang="en-GB" sz="1400" dirty="0"/>
              <a:t> May</a:t>
            </a:r>
          </a:p>
        </p:txBody>
      </p:sp>
      <p:sp>
        <p:nvSpPr>
          <p:cNvPr id="9" name="TextBox 8">
            <a:extLst>
              <a:ext uri="{FF2B5EF4-FFF2-40B4-BE49-F238E27FC236}">
                <a16:creationId xmlns:a16="http://schemas.microsoft.com/office/drawing/2014/main" id="{86CF7319-9C66-4801-B66F-FEA713418441}"/>
              </a:ext>
            </a:extLst>
          </p:cNvPr>
          <p:cNvSpPr txBox="1"/>
          <p:nvPr/>
        </p:nvSpPr>
        <p:spPr>
          <a:xfrm>
            <a:off x="4481331" y="4196880"/>
            <a:ext cx="1157468" cy="307777"/>
          </a:xfrm>
          <a:prstGeom prst="rect">
            <a:avLst/>
          </a:prstGeom>
          <a:noFill/>
        </p:spPr>
        <p:txBody>
          <a:bodyPr wrap="square" rtlCol="0">
            <a:spAutoFit/>
          </a:bodyPr>
          <a:lstStyle/>
          <a:p>
            <a:pPr algn="ctr"/>
            <a:r>
              <a:rPr lang="en-GB" sz="1400" dirty="0"/>
              <a:t>18</a:t>
            </a:r>
            <a:r>
              <a:rPr lang="en-GB" sz="1400" baseline="30000" dirty="0"/>
              <a:t>th</a:t>
            </a:r>
            <a:r>
              <a:rPr lang="en-GB" sz="1400" dirty="0"/>
              <a:t> July</a:t>
            </a:r>
          </a:p>
        </p:txBody>
      </p:sp>
      <p:sp>
        <p:nvSpPr>
          <p:cNvPr id="10" name="TextBox 9">
            <a:extLst>
              <a:ext uri="{FF2B5EF4-FFF2-40B4-BE49-F238E27FC236}">
                <a16:creationId xmlns:a16="http://schemas.microsoft.com/office/drawing/2014/main" id="{B55742BB-03F3-451C-9636-C3D7777C88F6}"/>
              </a:ext>
            </a:extLst>
          </p:cNvPr>
          <p:cNvSpPr txBox="1"/>
          <p:nvPr/>
        </p:nvSpPr>
        <p:spPr>
          <a:xfrm>
            <a:off x="5828148" y="4196880"/>
            <a:ext cx="1157468" cy="307777"/>
          </a:xfrm>
          <a:prstGeom prst="rect">
            <a:avLst/>
          </a:prstGeom>
          <a:noFill/>
        </p:spPr>
        <p:txBody>
          <a:bodyPr wrap="square" rtlCol="0">
            <a:spAutoFit/>
          </a:bodyPr>
          <a:lstStyle/>
          <a:p>
            <a:pPr algn="ctr"/>
            <a:r>
              <a:rPr lang="en-GB" sz="1400" dirty="0"/>
              <a:t>August</a:t>
            </a:r>
          </a:p>
        </p:txBody>
      </p:sp>
      <p:sp>
        <p:nvSpPr>
          <p:cNvPr id="11" name="TextBox 10">
            <a:extLst>
              <a:ext uri="{FF2B5EF4-FFF2-40B4-BE49-F238E27FC236}">
                <a16:creationId xmlns:a16="http://schemas.microsoft.com/office/drawing/2014/main" id="{E6C55068-DF24-4D0C-8C99-D6D8F1EF8AAB}"/>
              </a:ext>
            </a:extLst>
          </p:cNvPr>
          <p:cNvSpPr txBox="1"/>
          <p:nvPr/>
        </p:nvSpPr>
        <p:spPr>
          <a:xfrm>
            <a:off x="7205482" y="4199774"/>
            <a:ext cx="1157468" cy="307777"/>
          </a:xfrm>
          <a:prstGeom prst="rect">
            <a:avLst/>
          </a:prstGeom>
          <a:noFill/>
        </p:spPr>
        <p:txBody>
          <a:bodyPr wrap="square" rtlCol="0">
            <a:spAutoFit/>
          </a:bodyPr>
          <a:lstStyle/>
          <a:p>
            <a:pPr algn="ctr"/>
            <a:r>
              <a:rPr lang="en-GB" sz="1400" dirty="0"/>
              <a:t>Aug- Sept</a:t>
            </a:r>
          </a:p>
        </p:txBody>
      </p:sp>
      <p:sp>
        <p:nvSpPr>
          <p:cNvPr id="12" name="TextBox 11">
            <a:extLst>
              <a:ext uri="{FF2B5EF4-FFF2-40B4-BE49-F238E27FC236}">
                <a16:creationId xmlns:a16="http://schemas.microsoft.com/office/drawing/2014/main" id="{CAFBC03B-2B2D-44B4-8207-7D7D08E8CA95}"/>
              </a:ext>
            </a:extLst>
          </p:cNvPr>
          <p:cNvSpPr txBox="1"/>
          <p:nvPr/>
        </p:nvSpPr>
        <p:spPr>
          <a:xfrm>
            <a:off x="8298299" y="4196880"/>
            <a:ext cx="1157468" cy="307777"/>
          </a:xfrm>
          <a:prstGeom prst="rect">
            <a:avLst/>
          </a:prstGeom>
          <a:noFill/>
        </p:spPr>
        <p:txBody>
          <a:bodyPr wrap="square" rtlCol="0">
            <a:spAutoFit/>
          </a:bodyPr>
          <a:lstStyle/>
          <a:p>
            <a:pPr algn="ctr"/>
            <a:r>
              <a:rPr lang="en-GB" sz="1400" dirty="0"/>
              <a:t>Sept</a:t>
            </a:r>
          </a:p>
        </p:txBody>
      </p:sp>
      <p:sp>
        <p:nvSpPr>
          <p:cNvPr id="13" name="TextBox 12">
            <a:extLst>
              <a:ext uri="{FF2B5EF4-FFF2-40B4-BE49-F238E27FC236}">
                <a16:creationId xmlns:a16="http://schemas.microsoft.com/office/drawing/2014/main" id="{EBA1AD28-1867-4A93-AC8D-B16455E3BFFC}"/>
              </a:ext>
            </a:extLst>
          </p:cNvPr>
          <p:cNvSpPr txBox="1"/>
          <p:nvPr/>
        </p:nvSpPr>
        <p:spPr>
          <a:xfrm>
            <a:off x="10741870" y="4196880"/>
            <a:ext cx="1157468" cy="307777"/>
          </a:xfrm>
          <a:prstGeom prst="rect">
            <a:avLst/>
          </a:prstGeom>
          <a:noFill/>
        </p:spPr>
        <p:txBody>
          <a:bodyPr wrap="square" rtlCol="0">
            <a:spAutoFit/>
          </a:bodyPr>
          <a:lstStyle/>
          <a:p>
            <a:pPr algn="ctr"/>
            <a:r>
              <a:rPr lang="en-GB" sz="1400" dirty="0"/>
              <a:t>Oct 23</a:t>
            </a:r>
          </a:p>
        </p:txBody>
      </p:sp>
      <p:sp>
        <p:nvSpPr>
          <p:cNvPr id="2" name="Oval 1">
            <a:extLst>
              <a:ext uri="{FF2B5EF4-FFF2-40B4-BE49-F238E27FC236}">
                <a16:creationId xmlns:a16="http://schemas.microsoft.com/office/drawing/2014/main" id="{DE430F08-BAFD-4D71-B690-A81738590C19}"/>
              </a:ext>
            </a:extLst>
          </p:cNvPr>
          <p:cNvSpPr/>
          <p:nvPr/>
        </p:nvSpPr>
        <p:spPr>
          <a:xfrm>
            <a:off x="9630136" y="1222015"/>
            <a:ext cx="914400" cy="880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dirty="0"/>
              <a:t>Progress</a:t>
            </a:r>
          </a:p>
          <a:p>
            <a:pPr algn="ctr"/>
            <a:r>
              <a:rPr lang="en-GB" sz="1050" dirty="0"/>
              <a:t>update  Report 1</a:t>
            </a:r>
          </a:p>
        </p:txBody>
      </p:sp>
      <p:sp>
        <p:nvSpPr>
          <p:cNvPr id="14" name="Oval 13">
            <a:extLst>
              <a:ext uri="{FF2B5EF4-FFF2-40B4-BE49-F238E27FC236}">
                <a16:creationId xmlns:a16="http://schemas.microsoft.com/office/drawing/2014/main" id="{ACF6A807-6280-4FB2-A2A4-99717FA4CDDD}"/>
              </a:ext>
            </a:extLst>
          </p:cNvPr>
          <p:cNvSpPr/>
          <p:nvPr/>
        </p:nvSpPr>
        <p:spPr>
          <a:xfrm>
            <a:off x="10284670" y="1712146"/>
            <a:ext cx="914400" cy="88086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dirty="0"/>
              <a:t>Progress </a:t>
            </a:r>
          </a:p>
          <a:p>
            <a:pPr algn="ctr"/>
            <a:r>
              <a:rPr lang="en-GB" sz="1050" dirty="0"/>
              <a:t>update Report 2</a:t>
            </a:r>
          </a:p>
        </p:txBody>
      </p:sp>
      <p:sp>
        <p:nvSpPr>
          <p:cNvPr id="15" name="Oval 14">
            <a:extLst>
              <a:ext uri="{FF2B5EF4-FFF2-40B4-BE49-F238E27FC236}">
                <a16:creationId xmlns:a16="http://schemas.microsoft.com/office/drawing/2014/main" id="{E28BDE3A-5E30-4736-BE35-6DF78CCDFF03}"/>
              </a:ext>
            </a:extLst>
          </p:cNvPr>
          <p:cNvSpPr/>
          <p:nvPr/>
        </p:nvSpPr>
        <p:spPr>
          <a:xfrm>
            <a:off x="10863404" y="2278101"/>
            <a:ext cx="914400" cy="88086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50" dirty="0"/>
              <a:t>Progress </a:t>
            </a:r>
          </a:p>
          <a:p>
            <a:pPr algn="ctr"/>
            <a:r>
              <a:rPr lang="en-GB" sz="1050" dirty="0"/>
              <a:t>Update Report 3</a:t>
            </a:r>
          </a:p>
        </p:txBody>
      </p:sp>
      <p:sp>
        <p:nvSpPr>
          <p:cNvPr id="16" name="TextBox 15">
            <a:extLst>
              <a:ext uri="{FF2B5EF4-FFF2-40B4-BE49-F238E27FC236}">
                <a16:creationId xmlns:a16="http://schemas.microsoft.com/office/drawing/2014/main" id="{BADE0927-3D07-4688-9791-CCFBD8A92721}"/>
              </a:ext>
            </a:extLst>
          </p:cNvPr>
          <p:cNvSpPr txBox="1"/>
          <p:nvPr/>
        </p:nvSpPr>
        <p:spPr>
          <a:xfrm>
            <a:off x="9508602" y="4196879"/>
            <a:ext cx="1157468" cy="307777"/>
          </a:xfrm>
          <a:prstGeom prst="rect">
            <a:avLst/>
          </a:prstGeom>
          <a:noFill/>
        </p:spPr>
        <p:txBody>
          <a:bodyPr wrap="square" rtlCol="0">
            <a:spAutoFit/>
          </a:bodyPr>
          <a:lstStyle/>
          <a:p>
            <a:pPr algn="ctr"/>
            <a:r>
              <a:rPr lang="en-GB" sz="1400" dirty="0"/>
              <a:t>Sept 22-23</a:t>
            </a:r>
          </a:p>
        </p:txBody>
      </p:sp>
    </p:spTree>
    <p:extLst>
      <p:ext uri="{BB962C8B-B14F-4D97-AF65-F5344CB8AC3E}">
        <p14:creationId xmlns:p14="http://schemas.microsoft.com/office/powerpoint/2010/main" val="241784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t>Automation Grant Application Review Process</a:t>
            </a:r>
          </a:p>
        </p:txBody>
      </p:sp>
      <p:sp>
        <p:nvSpPr>
          <p:cNvPr id="17" name="TextBox 16">
            <a:extLst>
              <a:ext uri="{FF2B5EF4-FFF2-40B4-BE49-F238E27FC236}">
                <a16:creationId xmlns:a16="http://schemas.microsoft.com/office/drawing/2014/main" id="{A42D64FC-5FB9-4474-A688-CA4C22E6D197}"/>
              </a:ext>
            </a:extLst>
          </p:cNvPr>
          <p:cNvSpPr txBox="1"/>
          <p:nvPr/>
        </p:nvSpPr>
        <p:spPr>
          <a:xfrm>
            <a:off x="875065" y="1242918"/>
            <a:ext cx="10614971" cy="2739211"/>
          </a:xfrm>
          <a:prstGeom prst="rect">
            <a:avLst/>
          </a:prstGeom>
          <a:noFill/>
        </p:spPr>
        <p:txBody>
          <a:bodyPr wrap="square">
            <a:spAutoFit/>
          </a:bodyPr>
          <a:lstStyle/>
          <a:p>
            <a:endParaRPr lang="en-GB" sz="2000" dirty="0">
              <a:solidFill>
                <a:srgbClr val="000000"/>
              </a:solidFill>
              <a:effectLst/>
              <a:latin typeface="Arial" panose="020B0604020202020204" pitchFamily="34" charset="0"/>
              <a:ea typeface="Times New Roman" panose="02020603050405020304" pitchFamily="18" charset="0"/>
            </a:endParaRPr>
          </a:p>
          <a:p>
            <a:pPr marL="285750" indent="-285750">
              <a:spcAft>
                <a:spcPts val="1200"/>
              </a:spcAft>
              <a:buFont typeface="Arial" panose="020B0604020202020204" pitchFamily="34" charset="0"/>
              <a:buChar char="•"/>
            </a:pPr>
            <a:r>
              <a:rPr lang="en-GB" sz="1600" dirty="0"/>
              <a:t>All submitted applications will be initially reviewed to ensure they meet all eligibility criteria and are complete. </a:t>
            </a:r>
          </a:p>
          <a:p>
            <a:pPr marL="285750" indent="-285750">
              <a:spcAft>
                <a:spcPts val="1200"/>
              </a:spcAft>
              <a:buFont typeface="Arial" panose="020B0604020202020204" pitchFamily="34" charset="0"/>
              <a:buChar char="•"/>
            </a:pPr>
            <a:r>
              <a:rPr lang="en-GB" sz="1600" dirty="0"/>
              <a:t>All eligible applications will then undergo an initial longlisting process to score the applications. </a:t>
            </a:r>
          </a:p>
          <a:p>
            <a:pPr marL="285750" indent="-285750">
              <a:spcAft>
                <a:spcPts val="1200"/>
              </a:spcAft>
              <a:buFont typeface="Arial" panose="020B0604020202020204" pitchFamily="34" charset="0"/>
              <a:buChar char="•"/>
            </a:pPr>
            <a:r>
              <a:rPr lang="en-GB" sz="1600" dirty="0"/>
              <a:t>Each scored question will be scored individually so information from previous answers will not be considered. </a:t>
            </a:r>
          </a:p>
          <a:p>
            <a:pPr marL="285750" indent="-285750">
              <a:spcAft>
                <a:spcPts val="1200"/>
              </a:spcAft>
              <a:buFont typeface="Arial" panose="020B0604020202020204" pitchFamily="34" charset="0"/>
              <a:buChar char="•"/>
            </a:pPr>
            <a:r>
              <a:rPr lang="en-GB" sz="1600" dirty="0"/>
              <a:t>The top scoring applications will then be evaluated by a panel of senior leaders from across health and care organisations in London who will decide on the successful applicants. </a:t>
            </a:r>
          </a:p>
          <a:p>
            <a:pPr marL="285750" indent="-285750">
              <a:spcAft>
                <a:spcPts val="1200"/>
              </a:spcAft>
              <a:buFont typeface="Arial" panose="020B0604020202020204" pitchFamily="34" charset="0"/>
              <a:buChar char="•"/>
            </a:pPr>
            <a:r>
              <a:rPr lang="en-GB" sz="1600" dirty="0"/>
              <a:t>You may be contacted throughout the process to provide further clarification, but this is not confirmation that you will receive funding.</a:t>
            </a:r>
          </a:p>
        </p:txBody>
      </p:sp>
      <p:graphicFrame>
        <p:nvGraphicFramePr>
          <p:cNvPr id="18" name="Diagram 17">
            <a:extLst>
              <a:ext uri="{FF2B5EF4-FFF2-40B4-BE49-F238E27FC236}">
                <a16:creationId xmlns:a16="http://schemas.microsoft.com/office/drawing/2014/main" id="{A2B6E0B9-075B-48E0-855B-68489347851D}"/>
              </a:ext>
            </a:extLst>
          </p:cNvPr>
          <p:cNvGraphicFramePr/>
          <p:nvPr>
            <p:extLst>
              <p:ext uri="{D42A27DB-BD31-4B8C-83A1-F6EECF244321}">
                <p14:modId xmlns:p14="http://schemas.microsoft.com/office/powerpoint/2010/main" val="2329912214"/>
              </p:ext>
            </p:extLst>
          </p:nvPr>
        </p:nvGraphicFramePr>
        <p:xfrm>
          <a:off x="2032000" y="4477084"/>
          <a:ext cx="8128000" cy="1788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023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t>Key Actions &amp; Milestones for Awardees</a:t>
            </a:r>
          </a:p>
        </p:txBody>
      </p:sp>
      <p:graphicFrame>
        <p:nvGraphicFramePr>
          <p:cNvPr id="2" name="Diagram 1">
            <a:extLst>
              <a:ext uri="{FF2B5EF4-FFF2-40B4-BE49-F238E27FC236}">
                <a16:creationId xmlns:a16="http://schemas.microsoft.com/office/drawing/2014/main" id="{FF17CCAE-63FA-46A5-AA0B-7E19BB177F61}"/>
              </a:ext>
            </a:extLst>
          </p:cNvPr>
          <p:cNvGraphicFramePr/>
          <p:nvPr>
            <p:extLst>
              <p:ext uri="{D42A27DB-BD31-4B8C-83A1-F6EECF244321}">
                <p14:modId xmlns:p14="http://schemas.microsoft.com/office/powerpoint/2010/main" val="1837017728"/>
              </p:ext>
            </p:extLst>
          </p:nvPr>
        </p:nvGraphicFramePr>
        <p:xfrm>
          <a:off x="894249" y="5330974"/>
          <a:ext cx="11817763" cy="40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6870674-3C15-4E2D-AB3F-2F67B58C8C3F}"/>
              </a:ext>
            </a:extLst>
          </p:cNvPr>
          <p:cNvSpPr/>
          <p:nvPr/>
        </p:nvSpPr>
        <p:spPr>
          <a:xfrm>
            <a:off x="6700347" y="2999674"/>
            <a:ext cx="1206431" cy="11885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spcAft>
                <a:spcPts val="300"/>
              </a:spcAft>
            </a:pPr>
            <a:r>
              <a:rPr lang="en-GB" sz="1050" dirty="0"/>
              <a:t>Awardee drafts Project Initiation Document.</a:t>
            </a:r>
          </a:p>
          <a:p>
            <a:r>
              <a:rPr lang="en-GB" sz="1050" dirty="0"/>
              <a:t>Contract with Grants team agreed and signed</a:t>
            </a:r>
            <a:endParaRPr lang="en-GB" sz="1100" dirty="0"/>
          </a:p>
        </p:txBody>
      </p:sp>
      <p:sp>
        <p:nvSpPr>
          <p:cNvPr id="11" name="TextBox 10">
            <a:extLst>
              <a:ext uri="{FF2B5EF4-FFF2-40B4-BE49-F238E27FC236}">
                <a16:creationId xmlns:a16="http://schemas.microsoft.com/office/drawing/2014/main" id="{00E4BE7C-BF5E-4AED-AF8E-13FA42C77CA6}"/>
              </a:ext>
            </a:extLst>
          </p:cNvPr>
          <p:cNvSpPr txBox="1"/>
          <p:nvPr/>
        </p:nvSpPr>
        <p:spPr>
          <a:xfrm>
            <a:off x="357662" y="662222"/>
            <a:ext cx="5987720" cy="461665"/>
          </a:xfrm>
          <a:prstGeom prst="rect">
            <a:avLst/>
          </a:prstGeom>
          <a:noFill/>
        </p:spPr>
        <p:txBody>
          <a:bodyPr wrap="square">
            <a:spAutoFit/>
          </a:bodyPr>
          <a:lstStyle/>
          <a:p>
            <a:pPr marL="0" indent="0"/>
            <a:r>
              <a:rPr lang="en-GB" sz="1200" i="1" dirty="0">
                <a:solidFill>
                  <a:srgbClr val="1D398D"/>
                </a:solidFill>
              </a:rPr>
              <a:t>The recipients of automation grants will be expected to complete the following activities in order to receive funds</a:t>
            </a:r>
          </a:p>
        </p:txBody>
      </p:sp>
      <p:sp>
        <p:nvSpPr>
          <p:cNvPr id="12" name="Rectangle 11">
            <a:extLst>
              <a:ext uri="{FF2B5EF4-FFF2-40B4-BE49-F238E27FC236}">
                <a16:creationId xmlns:a16="http://schemas.microsoft.com/office/drawing/2014/main" id="{FEC32DBB-A79E-4C39-94B8-31FDCCEB3EBD}"/>
              </a:ext>
            </a:extLst>
          </p:cNvPr>
          <p:cNvSpPr/>
          <p:nvPr/>
        </p:nvSpPr>
        <p:spPr>
          <a:xfrm>
            <a:off x="2158505" y="3308534"/>
            <a:ext cx="978952" cy="5329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t>Provide clarifications if required</a:t>
            </a:r>
          </a:p>
        </p:txBody>
      </p:sp>
      <p:sp>
        <p:nvSpPr>
          <p:cNvPr id="5" name="Flowchart: Terminator 4">
            <a:extLst>
              <a:ext uri="{FF2B5EF4-FFF2-40B4-BE49-F238E27FC236}">
                <a16:creationId xmlns:a16="http://schemas.microsoft.com/office/drawing/2014/main" id="{99953E9C-C11B-42E2-82B4-AA19912F562F}"/>
              </a:ext>
            </a:extLst>
          </p:cNvPr>
          <p:cNvSpPr/>
          <p:nvPr/>
        </p:nvSpPr>
        <p:spPr>
          <a:xfrm>
            <a:off x="251486" y="3248668"/>
            <a:ext cx="1554165" cy="659756"/>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200" dirty="0"/>
              <a:t>Grant Application Submitted</a:t>
            </a:r>
            <a:endParaRPr lang="en-GB" dirty="0"/>
          </a:p>
        </p:txBody>
      </p:sp>
      <p:sp>
        <p:nvSpPr>
          <p:cNvPr id="13" name="TextBox 12">
            <a:extLst>
              <a:ext uri="{FF2B5EF4-FFF2-40B4-BE49-F238E27FC236}">
                <a16:creationId xmlns:a16="http://schemas.microsoft.com/office/drawing/2014/main" id="{9FDAB454-6387-4EB9-80D2-D2972E6DB715}"/>
              </a:ext>
            </a:extLst>
          </p:cNvPr>
          <p:cNvSpPr txBox="1"/>
          <p:nvPr/>
        </p:nvSpPr>
        <p:spPr>
          <a:xfrm>
            <a:off x="357662" y="4017777"/>
            <a:ext cx="1687010" cy="261610"/>
          </a:xfrm>
          <a:prstGeom prst="rect">
            <a:avLst/>
          </a:prstGeom>
          <a:noFill/>
        </p:spPr>
        <p:txBody>
          <a:bodyPr wrap="square">
            <a:spAutoFit/>
          </a:bodyPr>
          <a:lstStyle/>
          <a:p>
            <a:r>
              <a:rPr lang="en-GB" sz="1050" i="1" dirty="0"/>
              <a:t>Deadline: 18th July</a:t>
            </a:r>
          </a:p>
        </p:txBody>
      </p:sp>
      <p:sp>
        <p:nvSpPr>
          <p:cNvPr id="14" name="Flowchart: Decision 13">
            <a:extLst>
              <a:ext uri="{FF2B5EF4-FFF2-40B4-BE49-F238E27FC236}">
                <a16:creationId xmlns:a16="http://schemas.microsoft.com/office/drawing/2014/main" id="{4A05B445-962B-4286-840C-F3B206051AF3}"/>
              </a:ext>
            </a:extLst>
          </p:cNvPr>
          <p:cNvSpPr/>
          <p:nvPr/>
        </p:nvSpPr>
        <p:spPr>
          <a:xfrm>
            <a:off x="4709725" y="3051788"/>
            <a:ext cx="1129871" cy="1068729"/>
          </a:xfrm>
          <a:prstGeom prst="flowChartDecision">
            <a:avLst/>
          </a:prstGeom>
        </p:spPr>
        <p:style>
          <a:lnRef idx="2">
            <a:schemeClr val="accent5"/>
          </a:lnRef>
          <a:fillRef idx="1">
            <a:schemeClr val="lt1"/>
          </a:fillRef>
          <a:effectRef idx="0">
            <a:schemeClr val="accent5"/>
          </a:effectRef>
          <a:fontRef idx="minor">
            <a:schemeClr val="dk1"/>
          </a:fontRef>
        </p:style>
        <p:txBody>
          <a:bodyPr lIns="36000" tIns="72000" rIns="36000" bIns="72000" rtlCol="0" anchor="ctr"/>
          <a:lstStyle/>
          <a:p>
            <a:pPr algn="ctr"/>
            <a:r>
              <a:rPr lang="en-GB" sz="900" dirty="0"/>
              <a:t>Has supplier already been selected?</a:t>
            </a:r>
          </a:p>
        </p:txBody>
      </p:sp>
      <p:sp>
        <p:nvSpPr>
          <p:cNvPr id="15" name="Rectangle 14">
            <a:extLst>
              <a:ext uri="{FF2B5EF4-FFF2-40B4-BE49-F238E27FC236}">
                <a16:creationId xmlns:a16="http://schemas.microsoft.com/office/drawing/2014/main" id="{DBAD2354-E2B8-4565-86A8-AAC9B4C9A9FE}"/>
              </a:ext>
            </a:extLst>
          </p:cNvPr>
          <p:cNvSpPr/>
          <p:nvPr/>
        </p:nvSpPr>
        <p:spPr>
          <a:xfrm>
            <a:off x="5480816" y="2177387"/>
            <a:ext cx="1127237" cy="5329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t>Awardee selects supplier </a:t>
            </a:r>
          </a:p>
        </p:txBody>
      </p:sp>
      <p:sp>
        <p:nvSpPr>
          <p:cNvPr id="16" name="Rectangle 15">
            <a:extLst>
              <a:ext uri="{FF2B5EF4-FFF2-40B4-BE49-F238E27FC236}">
                <a16:creationId xmlns:a16="http://schemas.microsoft.com/office/drawing/2014/main" id="{DD866DC2-72A3-4E19-9CF5-C0F0B610DF99}"/>
              </a:ext>
            </a:extLst>
          </p:cNvPr>
          <p:cNvSpPr/>
          <p:nvPr/>
        </p:nvSpPr>
        <p:spPr>
          <a:xfrm>
            <a:off x="6743058" y="2177387"/>
            <a:ext cx="1127237" cy="5329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t>Contract with supplier agreed***</a:t>
            </a:r>
          </a:p>
        </p:txBody>
      </p:sp>
      <p:cxnSp>
        <p:nvCxnSpPr>
          <p:cNvPr id="18" name="Straight Arrow Connector 17">
            <a:extLst>
              <a:ext uri="{FF2B5EF4-FFF2-40B4-BE49-F238E27FC236}">
                <a16:creationId xmlns:a16="http://schemas.microsoft.com/office/drawing/2014/main" id="{34B3A460-9B3A-40DE-A205-3E9D75A21D81}"/>
              </a:ext>
            </a:extLst>
          </p:cNvPr>
          <p:cNvCxnSpPr>
            <a:cxnSpLocks/>
            <a:stCxn id="5" idx="3"/>
            <a:endCxn id="12" idx="1"/>
          </p:cNvCxnSpPr>
          <p:nvPr/>
        </p:nvCxnSpPr>
        <p:spPr>
          <a:xfrm flipV="1">
            <a:off x="1805651" y="3575002"/>
            <a:ext cx="352854" cy="35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96FC9E1-415D-45F4-BF15-6C709E6C4612}"/>
              </a:ext>
            </a:extLst>
          </p:cNvPr>
          <p:cNvCxnSpPr>
            <a:cxnSpLocks/>
            <a:stCxn id="70" idx="3"/>
            <a:endCxn id="14" idx="1"/>
          </p:cNvCxnSpPr>
          <p:nvPr/>
        </p:nvCxnSpPr>
        <p:spPr>
          <a:xfrm>
            <a:off x="4449352" y="3568249"/>
            <a:ext cx="260373" cy="17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8BF4BB1-2ED5-4078-A73F-C5D053CF577C}"/>
              </a:ext>
            </a:extLst>
          </p:cNvPr>
          <p:cNvCxnSpPr>
            <a:cxnSpLocks/>
            <a:stCxn id="14" idx="3"/>
            <a:endCxn id="4" idx="1"/>
          </p:cNvCxnSpPr>
          <p:nvPr/>
        </p:nvCxnSpPr>
        <p:spPr>
          <a:xfrm>
            <a:off x="5839596" y="3586153"/>
            <a:ext cx="860751" cy="7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32DB746-233E-47BC-83F2-A8C01FFACFED}"/>
              </a:ext>
            </a:extLst>
          </p:cNvPr>
          <p:cNvSpPr txBox="1"/>
          <p:nvPr/>
        </p:nvSpPr>
        <p:spPr>
          <a:xfrm>
            <a:off x="5691741" y="3721816"/>
            <a:ext cx="481859" cy="261610"/>
          </a:xfrm>
          <a:prstGeom prst="rect">
            <a:avLst/>
          </a:prstGeom>
          <a:noFill/>
        </p:spPr>
        <p:txBody>
          <a:bodyPr wrap="square">
            <a:spAutoFit/>
          </a:bodyPr>
          <a:lstStyle/>
          <a:p>
            <a:r>
              <a:rPr lang="en-GB" sz="1100" i="1" dirty="0"/>
              <a:t>Yes</a:t>
            </a:r>
          </a:p>
        </p:txBody>
      </p:sp>
      <p:cxnSp>
        <p:nvCxnSpPr>
          <p:cNvPr id="31" name="Connector: Elbow 30">
            <a:extLst>
              <a:ext uri="{FF2B5EF4-FFF2-40B4-BE49-F238E27FC236}">
                <a16:creationId xmlns:a16="http://schemas.microsoft.com/office/drawing/2014/main" id="{6BE98FF7-E6AB-46EE-8799-741A9E4D0700}"/>
              </a:ext>
            </a:extLst>
          </p:cNvPr>
          <p:cNvCxnSpPr>
            <a:cxnSpLocks/>
            <a:stCxn id="14" idx="0"/>
            <a:endCxn id="15" idx="1"/>
          </p:cNvCxnSpPr>
          <p:nvPr/>
        </p:nvCxnSpPr>
        <p:spPr>
          <a:xfrm rot="5400000" flipH="1" flipV="1">
            <a:off x="5073772" y="2644745"/>
            <a:ext cx="607933" cy="20615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5B57CB5-EF0B-44D7-8581-C88C8743C119}"/>
              </a:ext>
            </a:extLst>
          </p:cNvPr>
          <p:cNvSpPr txBox="1"/>
          <p:nvPr/>
        </p:nvSpPr>
        <p:spPr>
          <a:xfrm>
            <a:off x="4845491" y="2671259"/>
            <a:ext cx="387133" cy="261610"/>
          </a:xfrm>
          <a:prstGeom prst="rect">
            <a:avLst/>
          </a:prstGeom>
          <a:noFill/>
        </p:spPr>
        <p:txBody>
          <a:bodyPr wrap="square">
            <a:spAutoFit/>
          </a:bodyPr>
          <a:lstStyle/>
          <a:p>
            <a:r>
              <a:rPr lang="en-GB" sz="1100" i="1" dirty="0"/>
              <a:t>No</a:t>
            </a:r>
          </a:p>
        </p:txBody>
      </p:sp>
      <p:cxnSp>
        <p:nvCxnSpPr>
          <p:cNvPr id="35" name="Straight Arrow Connector 34">
            <a:extLst>
              <a:ext uri="{FF2B5EF4-FFF2-40B4-BE49-F238E27FC236}">
                <a16:creationId xmlns:a16="http://schemas.microsoft.com/office/drawing/2014/main" id="{D396A791-3468-44BE-8BFE-107EA6DC6C3E}"/>
              </a:ext>
            </a:extLst>
          </p:cNvPr>
          <p:cNvCxnSpPr>
            <a:cxnSpLocks/>
            <a:stCxn id="4" idx="0"/>
            <a:endCxn id="16" idx="2"/>
          </p:cNvCxnSpPr>
          <p:nvPr/>
        </p:nvCxnSpPr>
        <p:spPr>
          <a:xfrm flipV="1">
            <a:off x="7303563" y="2710322"/>
            <a:ext cx="3114" cy="28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851CB47-E24A-4C9C-A7FA-76AE5ED59A43}"/>
              </a:ext>
            </a:extLst>
          </p:cNvPr>
          <p:cNvSpPr/>
          <p:nvPr/>
        </p:nvSpPr>
        <p:spPr>
          <a:xfrm>
            <a:off x="9342063" y="3075606"/>
            <a:ext cx="818121" cy="59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1</a:t>
            </a:r>
            <a:r>
              <a:rPr lang="en-GB" sz="1100" baseline="30000" dirty="0"/>
              <a:t>st</a:t>
            </a:r>
            <a:r>
              <a:rPr lang="en-GB" sz="1100" dirty="0"/>
              <a:t> </a:t>
            </a:r>
            <a:r>
              <a:rPr lang="en-GB" sz="1100" dirty="0" err="1"/>
              <a:t>PaymentAwarded</a:t>
            </a:r>
            <a:endParaRPr lang="en-GB" sz="1100" dirty="0"/>
          </a:p>
        </p:txBody>
      </p:sp>
      <p:cxnSp>
        <p:nvCxnSpPr>
          <p:cNvPr id="42" name="Straight Arrow Connector 41">
            <a:extLst>
              <a:ext uri="{FF2B5EF4-FFF2-40B4-BE49-F238E27FC236}">
                <a16:creationId xmlns:a16="http://schemas.microsoft.com/office/drawing/2014/main" id="{44F433A7-B947-4412-988E-D66DC64798BF}"/>
              </a:ext>
            </a:extLst>
          </p:cNvPr>
          <p:cNvCxnSpPr>
            <a:cxnSpLocks/>
            <a:stCxn id="16" idx="3"/>
            <a:endCxn id="85" idx="1"/>
          </p:cNvCxnSpPr>
          <p:nvPr/>
        </p:nvCxnSpPr>
        <p:spPr>
          <a:xfrm>
            <a:off x="7870295" y="2443855"/>
            <a:ext cx="354479" cy="59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Connector: Elbow 44">
            <a:extLst>
              <a:ext uri="{FF2B5EF4-FFF2-40B4-BE49-F238E27FC236}">
                <a16:creationId xmlns:a16="http://schemas.microsoft.com/office/drawing/2014/main" id="{47C45BD8-2955-493F-8FD4-091A4C926DD3}"/>
              </a:ext>
            </a:extLst>
          </p:cNvPr>
          <p:cNvCxnSpPr>
            <a:cxnSpLocks/>
            <a:stCxn id="15" idx="2"/>
            <a:endCxn id="4" idx="1"/>
          </p:cNvCxnSpPr>
          <p:nvPr/>
        </p:nvCxnSpPr>
        <p:spPr>
          <a:xfrm rot="16200000" flipH="1">
            <a:off x="5930565" y="2824192"/>
            <a:ext cx="883652" cy="65591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BED5E8A5-2174-4799-B36A-E40ABEA717CE}"/>
              </a:ext>
            </a:extLst>
          </p:cNvPr>
          <p:cNvSpPr/>
          <p:nvPr/>
        </p:nvSpPr>
        <p:spPr>
          <a:xfrm>
            <a:off x="10406531" y="2999674"/>
            <a:ext cx="1497293" cy="75020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t>Delivery and Quarterly Reporting against metrics set out in PID</a:t>
            </a:r>
          </a:p>
        </p:txBody>
      </p:sp>
      <p:sp>
        <p:nvSpPr>
          <p:cNvPr id="70" name="Flowchart: Decision 69">
            <a:extLst>
              <a:ext uri="{FF2B5EF4-FFF2-40B4-BE49-F238E27FC236}">
                <a16:creationId xmlns:a16="http://schemas.microsoft.com/office/drawing/2014/main" id="{1A755A52-56DA-4E61-BD4E-01811B6AD9B1}"/>
              </a:ext>
            </a:extLst>
          </p:cNvPr>
          <p:cNvSpPr/>
          <p:nvPr/>
        </p:nvSpPr>
        <p:spPr>
          <a:xfrm>
            <a:off x="3396373" y="3040636"/>
            <a:ext cx="1052979" cy="10552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endParaRPr lang="en-GB" sz="900" dirty="0">
              <a:solidFill>
                <a:schemeClr val="bg1"/>
              </a:solidFill>
            </a:endParaRPr>
          </a:p>
        </p:txBody>
      </p:sp>
      <p:cxnSp>
        <p:nvCxnSpPr>
          <p:cNvPr id="72" name="Straight Arrow Connector 71">
            <a:extLst>
              <a:ext uri="{FF2B5EF4-FFF2-40B4-BE49-F238E27FC236}">
                <a16:creationId xmlns:a16="http://schemas.microsoft.com/office/drawing/2014/main" id="{5A4F1648-46A1-4829-BC7C-B3CB4A8D3C6F}"/>
              </a:ext>
            </a:extLst>
          </p:cNvPr>
          <p:cNvCxnSpPr>
            <a:cxnSpLocks/>
            <a:stCxn id="12" idx="3"/>
            <a:endCxn id="70" idx="1"/>
          </p:cNvCxnSpPr>
          <p:nvPr/>
        </p:nvCxnSpPr>
        <p:spPr>
          <a:xfrm flipV="1">
            <a:off x="3137457" y="3568249"/>
            <a:ext cx="258916" cy="6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212A4793-FE2A-4FA9-B326-DB570AE0A0A2}"/>
              </a:ext>
            </a:extLst>
          </p:cNvPr>
          <p:cNvSpPr txBox="1"/>
          <p:nvPr/>
        </p:nvSpPr>
        <p:spPr>
          <a:xfrm>
            <a:off x="3490311" y="3386543"/>
            <a:ext cx="892755" cy="378155"/>
          </a:xfrm>
          <a:prstGeom prst="rect">
            <a:avLst/>
          </a:prstGeom>
          <a:noFill/>
        </p:spPr>
        <p:txBody>
          <a:bodyPr wrap="square">
            <a:spAutoFit/>
          </a:bodyPr>
          <a:lstStyle/>
          <a:p>
            <a:pPr algn="ctr"/>
            <a:r>
              <a:rPr lang="en-GB" sz="900" dirty="0">
                <a:solidFill>
                  <a:schemeClr val="bg1"/>
                </a:solidFill>
              </a:rPr>
              <a:t>Application Successful?</a:t>
            </a:r>
          </a:p>
        </p:txBody>
      </p:sp>
      <p:sp>
        <p:nvSpPr>
          <p:cNvPr id="78" name="TextBox 77">
            <a:extLst>
              <a:ext uri="{FF2B5EF4-FFF2-40B4-BE49-F238E27FC236}">
                <a16:creationId xmlns:a16="http://schemas.microsoft.com/office/drawing/2014/main" id="{D6140062-9987-4F08-98D5-6273E5D069AB}"/>
              </a:ext>
            </a:extLst>
          </p:cNvPr>
          <p:cNvSpPr txBox="1"/>
          <p:nvPr/>
        </p:nvSpPr>
        <p:spPr>
          <a:xfrm>
            <a:off x="4368017" y="3287745"/>
            <a:ext cx="481859" cy="261610"/>
          </a:xfrm>
          <a:prstGeom prst="rect">
            <a:avLst/>
          </a:prstGeom>
          <a:noFill/>
        </p:spPr>
        <p:txBody>
          <a:bodyPr wrap="square">
            <a:spAutoFit/>
          </a:bodyPr>
          <a:lstStyle/>
          <a:p>
            <a:r>
              <a:rPr lang="en-GB" sz="1100" i="1" dirty="0"/>
              <a:t>Yes</a:t>
            </a:r>
          </a:p>
        </p:txBody>
      </p:sp>
      <p:sp>
        <p:nvSpPr>
          <p:cNvPr id="79" name="TextBox 78">
            <a:extLst>
              <a:ext uri="{FF2B5EF4-FFF2-40B4-BE49-F238E27FC236}">
                <a16:creationId xmlns:a16="http://schemas.microsoft.com/office/drawing/2014/main" id="{610F2CA5-3F78-491E-9AF5-7A66A8BF7024}"/>
              </a:ext>
            </a:extLst>
          </p:cNvPr>
          <p:cNvSpPr txBox="1"/>
          <p:nvPr/>
        </p:nvSpPr>
        <p:spPr>
          <a:xfrm>
            <a:off x="3980884" y="3965056"/>
            <a:ext cx="387133" cy="261610"/>
          </a:xfrm>
          <a:prstGeom prst="rect">
            <a:avLst/>
          </a:prstGeom>
          <a:noFill/>
        </p:spPr>
        <p:txBody>
          <a:bodyPr wrap="square">
            <a:spAutoFit/>
          </a:bodyPr>
          <a:lstStyle/>
          <a:p>
            <a:r>
              <a:rPr lang="en-GB" sz="1100" i="1" dirty="0"/>
              <a:t>No</a:t>
            </a:r>
          </a:p>
        </p:txBody>
      </p:sp>
      <p:sp>
        <p:nvSpPr>
          <p:cNvPr id="80" name="Flowchart: Terminator 79">
            <a:extLst>
              <a:ext uri="{FF2B5EF4-FFF2-40B4-BE49-F238E27FC236}">
                <a16:creationId xmlns:a16="http://schemas.microsoft.com/office/drawing/2014/main" id="{ED68B7C4-D802-4531-99E5-DB0A942C99E6}"/>
              </a:ext>
            </a:extLst>
          </p:cNvPr>
          <p:cNvSpPr/>
          <p:nvPr/>
        </p:nvSpPr>
        <p:spPr>
          <a:xfrm>
            <a:off x="3322623" y="4600071"/>
            <a:ext cx="1200477" cy="437436"/>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a:t>Feedback Issued</a:t>
            </a:r>
          </a:p>
        </p:txBody>
      </p:sp>
      <p:cxnSp>
        <p:nvCxnSpPr>
          <p:cNvPr id="81" name="Straight Arrow Connector 80">
            <a:extLst>
              <a:ext uri="{FF2B5EF4-FFF2-40B4-BE49-F238E27FC236}">
                <a16:creationId xmlns:a16="http://schemas.microsoft.com/office/drawing/2014/main" id="{A030F856-1A2E-4D9F-B3AB-E8C72686D3D4}"/>
              </a:ext>
            </a:extLst>
          </p:cNvPr>
          <p:cNvCxnSpPr>
            <a:cxnSpLocks/>
            <a:stCxn id="70" idx="2"/>
            <a:endCxn id="80" idx="0"/>
          </p:cNvCxnSpPr>
          <p:nvPr/>
        </p:nvCxnSpPr>
        <p:spPr>
          <a:xfrm flipH="1">
            <a:off x="3922862" y="4095861"/>
            <a:ext cx="1" cy="5042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5" name="Flowchart: Decision 84">
            <a:extLst>
              <a:ext uri="{FF2B5EF4-FFF2-40B4-BE49-F238E27FC236}">
                <a16:creationId xmlns:a16="http://schemas.microsoft.com/office/drawing/2014/main" id="{6DA0E782-8E56-4B09-BE97-F5FC5F410C3D}"/>
              </a:ext>
            </a:extLst>
          </p:cNvPr>
          <p:cNvSpPr/>
          <p:nvPr/>
        </p:nvSpPr>
        <p:spPr>
          <a:xfrm>
            <a:off x="8224774" y="1922190"/>
            <a:ext cx="1052979" cy="10552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endParaRPr lang="en-GB" sz="900" dirty="0">
              <a:solidFill>
                <a:schemeClr val="bg1"/>
              </a:solidFill>
            </a:endParaRPr>
          </a:p>
        </p:txBody>
      </p:sp>
      <p:sp>
        <p:nvSpPr>
          <p:cNvPr id="86" name="TextBox 85">
            <a:extLst>
              <a:ext uri="{FF2B5EF4-FFF2-40B4-BE49-F238E27FC236}">
                <a16:creationId xmlns:a16="http://schemas.microsoft.com/office/drawing/2014/main" id="{6E8BD739-DAD5-4D73-B135-51DF090AA829}"/>
              </a:ext>
            </a:extLst>
          </p:cNvPr>
          <p:cNvSpPr txBox="1"/>
          <p:nvPr/>
        </p:nvSpPr>
        <p:spPr>
          <a:xfrm>
            <a:off x="8304885" y="2208626"/>
            <a:ext cx="892755" cy="507831"/>
          </a:xfrm>
          <a:prstGeom prst="rect">
            <a:avLst/>
          </a:prstGeom>
          <a:noFill/>
        </p:spPr>
        <p:txBody>
          <a:bodyPr wrap="square">
            <a:spAutoFit/>
          </a:bodyPr>
          <a:lstStyle/>
          <a:p>
            <a:pPr algn="ctr"/>
            <a:r>
              <a:rPr lang="en-GB" sz="900" dirty="0">
                <a:solidFill>
                  <a:schemeClr val="bg1"/>
                </a:solidFill>
              </a:rPr>
              <a:t>Key Milestones Met?*</a:t>
            </a:r>
          </a:p>
        </p:txBody>
      </p:sp>
      <p:sp>
        <p:nvSpPr>
          <p:cNvPr id="100" name="TextBox 99">
            <a:extLst>
              <a:ext uri="{FF2B5EF4-FFF2-40B4-BE49-F238E27FC236}">
                <a16:creationId xmlns:a16="http://schemas.microsoft.com/office/drawing/2014/main" id="{C83BE2BD-6C53-45E4-9B68-5FDC99A3616F}"/>
              </a:ext>
            </a:extLst>
          </p:cNvPr>
          <p:cNvSpPr txBox="1"/>
          <p:nvPr/>
        </p:nvSpPr>
        <p:spPr>
          <a:xfrm>
            <a:off x="251486" y="6020494"/>
            <a:ext cx="11817763" cy="769441"/>
          </a:xfrm>
          <a:prstGeom prst="rect">
            <a:avLst/>
          </a:prstGeom>
          <a:noFill/>
        </p:spPr>
        <p:txBody>
          <a:bodyPr wrap="square">
            <a:spAutoFit/>
          </a:bodyPr>
          <a:lstStyle/>
          <a:p>
            <a:r>
              <a:rPr lang="en-GB" sz="1100" i="1" dirty="0"/>
              <a:t>* </a:t>
            </a:r>
            <a:r>
              <a:rPr lang="en-GB" sz="1100" b="1" i="1" dirty="0"/>
              <a:t>Key Milestones</a:t>
            </a:r>
            <a:r>
              <a:rPr lang="en-GB" sz="1100" i="1" dirty="0"/>
              <a:t>: Funding will only be released to successful applicants where a Project Initiation Document has been completed and accepted by the Awards team, and a contract has been agreed with an automation vendor (if applicable). A PID template will be provided and will contain all aspects of how the project will be delivered.  </a:t>
            </a:r>
          </a:p>
          <a:p>
            <a:r>
              <a:rPr lang="en-GB" sz="1100" i="1" dirty="0"/>
              <a:t>** </a:t>
            </a:r>
            <a:r>
              <a:rPr lang="en-GB" sz="1100" b="1" i="1" dirty="0"/>
              <a:t>Extensions: </a:t>
            </a:r>
            <a:r>
              <a:rPr lang="en-GB" sz="1100" i="1" dirty="0"/>
              <a:t>In cases where awardees cannot meet the key milestones within the set timeline, an extension application form must be completed.</a:t>
            </a:r>
          </a:p>
          <a:p>
            <a:r>
              <a:rPr lang="en-GB" sz="1100" i="1" dirty="0"/>
              <a:t>*** </a:t>
            </a:r>
            <a:r>
              <a:rPr lang="en-GB" sz="1100" b="1" i="1" dirty="0"/>
              <a:t>Contracts with Supplier: </a:t>
            </a:r>
            <a:r>
              <a:rPr lang="en-GB" sz="1100" i="1" dirty="0"/>
              <a:t>contracts to be held between awardee and supplier.</a:t>
            </a:r>
          </a:p>
        </p:txBody>
      </p:sp>
      <p:sp>
        <p:nvSpPr>
          <p:cNvPr id="104" name="Flowchart: Decision 103">
            <a:extLst>
              <a:ext uri="{FF2B5EF4-FFF2-40B4-BE49-F238E27FC236}">
                <a16:creationId xmlns:a16="http://schemas.microsoft.com/office/drawing/2014/main" id="{4CA397E3-A463-4C90-8D4F-9D4B7D6727C7}"/>
              </a:ext>
            </a:extLst>
          </p:cNvPr>
          <p:cNvSpPr/>
          <p:nvPr/>
        </p:nvSpPr>
        <p:spPr>
          <a:xfrm>
            <a:off x="8235357" y="3549355"/>
            <a:ext cx="1052979" cy="10552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algn="ctr"/>
            <a:endParaRPr lang="en-GB" sz="900" dirty="0">
              <a:solidFill>
                <a:schemeClr val="bg1"/>
              </a:solidFill>
            </a:endParaRPr>
          </a:p>
        </p:txBody>
      </p:sp>
      <p:sp>
        <p:nvSpPr>
          <p:cNvPr id="105" name="TextBox 104">
            <a:extLst>
              <a:ext uri="{FF2B5EF4-FFF2-40B4-BE49-F238E27FC236}">
                <a16:creationId xmlns:a16="http://schemas.microsoft.com/office/drawing/2014/main" id="{51CD0076-45A0-47B8-B122-13354582C646}"/>
              </a:ext>
            </a:extLst>
          </p:cNvPr>
          <p:cNvSpPr txBox="1"/>
          <p:nvPr/>
        </p:nvSpPr>
        <p:spPr>
          <a:xfrm>
            <a:off x="8304885" y="3843594"/>
            <a:ext cx="892755" cy="507831"/>
          </a:xfrm>
          <a:prstGeom prst="rect">
            <a:avLst/>
          </a:prstGeom>
          <a:noFill/>
        </p:spPr>
        <p:txBody>
          <a:bodyPr wrap="square">
            <a:spAutoFit/>
          </a:bodyPr>
          <a:lstStyle/>
          <a:p>
            <a:pPr algn="ctr"/>
            <a:r>
              <a:rPr lang="en-GB" sz="900" dirty="0">
                <a:solidFill>
                  <a:schemeClr val="bg1"/>
                </a:solidFill>
              </a:rPr>
              <a:t>Extension to deadline accepted?**</a:t>
            </a:r>
          </a:p>
        </p:txBody>
      </p:sp>
      <p:sp>
        <p:nvSpPr>
          <p:cNvPr id="106" name="TextBox 105">
            <a:extLst>
              <a:ext uri="{FF2B5EF4-FFF2-40B4-BE49-F238E27FC236}">
                <a16:creationId xmlns:a16="http://schemas.microsoft.com/office/drawing/2014/main" id="{9DB2A107-822E-4B83-BFBF-3C3134285D94}"/>
              </a:ext>
            </a:extLst>
          </p:cNvPr>
          <p:cNvSpPr txBox="1"/>
          <p:nvPr/>
        </p:nvSpPr>
        <p:spPr>
          <a:xfrm>
            <a:off x="8398699" y="3100946"/>
            <a:ext cx="387133" cy="261610"/>
          </a:xfrm>
          <a:prstGeom prst="rect">
            <a:avLst/>
          </a:prstGeom>
          <a:noFill/>
        </p:spPr>
        <p:txBody>
          <a:bodyPr wrap="square">
            <a:spAutoFit/>
          </a:bodyPr>
          <a:lstStyle/>
          <a:p>
            <a:r>
              <a:rPr lang="en-GB" sz="1100" i="1" dirty="0"/>
              <a:t>No</a:t>
            </a:r>
          </a:p>
        </p:txBody>
      </p:sp>
      <p:sp>
        <p:nvSpPr>
          <p:cNvPr id="107" name="TextBox 106">
            <a:extLst>
              <a:ext uri="{FF2B5EF4-FFF2-40B4-BE49-F238E27FC236}">
                <a16:creationId xmlns:a16="http://schemas.microsoft.com/office/drawing/2014/main" id="{E25F325B-09D3-46C1-8936-98BA29FB5494}"/>
              </a:ext>
            </a:extLst>
          </p:cNvPr>
          <p:cNvSpPr txBox="1"/>
          <p:nvPr/>
        </p:nvSpPr>
        <p:spPr>
          <a:xfrm>
            <a:off x="9131328" y="2127447"/>
            <a:ext cx="481859" cy="261610"/>
          </a:xfrm>
          <a:prstGeom prst="rect">
            <a:avLst/>
          </a:prstGeom>
          <a:noFill/>
        </p:spPr>
        <p:txBody>
          <a:bodyPr wrap="square">
            <a:spAutoFit/>
          </a:bodyPr>
          <a:lstStyle/>
          <a:p>
            <a:r>
              <a:rPr lang="en-GB" sz="1100" i="1" dirty="0"/>
              <a:t>Yes</a:t>
            </a:r>
          </a:p>
        </p:txBody>
      </p:sp>
      <p:cxnSp>
        <p:nvCxnSpPr>
          <p:cNvPr id="115" name="Connector: Elbow 114">
            <a:extLst>
              <a:ext uri="{FF2B5EF4-FFF2-40B4-BE49-F238E27FC236}">
                <a16:creationId xmlns:a16="http://schemas.microsoft.com/office/drawing/2014/main" id="{BF718680-DD11-470B-B0DC-05C7EBC627BF}"/>
              </a:ext>
            </a:extLst>
          </p:cNvPr>
          <p:cNvCxnSpPr>
            <a:cxnSpLocks/>
            <a:stCxn id="85" idx="3"/>
            <a:endCxn id="38" idx="0"/>
          </p:cNvCxnSpPr>
          <p:nvPr/>
        </p:nvCxnSpPr>
        <p:spPr>
          <a:xfrm>
            <a:off x="9277753" y="2449803"/>
            <a:ext cx="473371" cy="62580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E0311A8F-6254-4CC1-A628-61A1B658F691}"/>
              </a:ext>
            </a:extLst>
          </p:cNvPr>
          <p:cNvCxnSpPr>
            <a:cxnSpLocks/>
            <a:stCxn id="85" idx="2"/>
            <a:endCxn id="104" idx="0"/>
          </p:cNvCxnSpPr>
          <p:nvPr/>
        </p:nvCxnSpPr>
        <p:spPr>
          <a:xfrm>
            <a:off x="8751264" y="2977415"/>
            <a:ext cx="10583" cy="571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5" name="Connector: Elbow 124">
            <a:extLst>
              <a:ext uri="{FF2B5EF4-FFF2-40B4-BE49-F238E27FC236}">
                <a16:creationId xmlns:a16="http://schemas.microsoft.com/office/drawing/2014/main" id="{F38765A7-CB8B-43B9-8A4F-522F2EB5F195}"/>
              </a:ext>
            </a:extLst>
          </p:cNvPr>
          <p:cNvCxnSpPr>
            <a:cxnSpLocks/>
            <a:stCxn id="104" idx="1"/>
            <a:endCxn id="85" idx="1"/>
          </p:cNvCxnSpPr>
          <p:nvPr/>
        </p:nvCxnSpPr>
        <p:spPr>
          <a:xfrm rot="10800000">
            <a:off x="8224775" y="2449804"/>
            <a:ext cx="10583" cy="1627165"/>
          </a:xfrm>
          <a:prstGeom prst="bentConnector3">
            <a:avLst>
              <a:gd name="adj1" fmla="val 2260068"/>
            </a:avLst>
          </a:prstGeom>
          <a:ln>
            <a:tailEnd type="triangle"/>
          </a:ln>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6DC1057F-0925-4B8A-9D06-7744CF4E5823}"/>
              </a:ext>
            </a:extLst>
          </p:cNvPr>
          <p:cNvSpPr txBox="1"/>
          <p:nvPr/>
        </p:nvSpPr>
        <p:spPr>
          <a:xfrm>
            <a:off x="7901201" y="4110801"/>
            <a:ext cx="471275" cy="261610"/>
          </a:xfrm>
          <a:prstGeom prst="rect">
            <a:avLst/>
          </a:prstGeom>
          <a:noFill/>
        </p:spPr>
        <p:txBody>
          <a:bodyPr wrap="square">
            <a:spAutoFit/>
          </a:bodyPr>
          <a:lstStyle/>
          <a:p>
            <a:r>
              <a:rPr lang="en-GB" sz="1100" i="1" dirty="0"/>
              <a:t>Yes</a:t>
            </a:r>
          </a:p>
        </p:txBody>
      </p:sp>
      <p:cxnSp>
        <p:nvCxnSpPr>
          <p:cNvPr id="138" name="Straight Arrow Connector 137">
            <a:extLst>
              <a:ext uri="{FF2B5EF4-FFF2-40B4-BE49-F238E27FC236}">
                <a16:creationId xmlns:a16="http://schemas.microsoft.com/office/drawing/2014/main" id="{5BEC7141-D14E-4530-A612-9032FF94D8F2}"/>
              </a:ext>
            </a:extLst>
          </p:cNvPr>
          <p:cNvCxnSpPr>
            <a:cxnSpLocks/>
            <a:stCxn id="38" idx="3"/>
            <a:endCxn id="48" idx="1"/>
          </p:cNvCxnSpPr>
          <p:nvPr/>
        </p:nvCxnSpPr>
        <p:spPr>
          <a:xfrm>
            <a:off x="10160184" y="3373971"/>
            <a:ext cx="246347" cy="8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1" name="Flowchart: Terminator 140">
            <a:extLst>
              <a:ext uri="{FF2B5EF4-FFF2-40B4-BE49-F238E27FC236}">
                <a16:creationId xmlns:a16="http://schemas.microsoft.com/office/drawing/2014/main" id="{E6A1F1F4-8308-47CA-8DF3-8F8DFB471C8E}"/>
              </a:ext>
            </a:extLst>
          </p:cNvPr>
          <p:cNvSpPr/>
          <p:nvPr/>
        </p:nvSpPr>
        <p:spPr>
          <a:xfrm>
            <a:off x="9150884" y="4522575"/>
            <a:ext cx="1200477" cy="437436"/>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a:t>Feedback Issued</a:t>
            </a:r>
          </a:p>
        </p:txBody>
      </p:sp>
      <p:cxnSp>
        <p:nvCxnSpPr>
          <p:cNvPr id="142" name="Connector: Elbow 141">
            <a:extLst>
              <a:ext uri="{FF2B5EF4-FFF2-40B4-BE49-F238E27FC236}">
                <a16:creationId xmlns:a16="http://schemas.microsoft.com/office/drawing/2014/main" id="{5BB7F8A4-237F-475B-9810-ED2D3A250EE9}"/>
              </a:ext>
            </a:extLst>
          </p:cNvPr>
          <p:cNvCxnSpPr>
            <a:cxnSpLocks/>
            <a:stCxn id="104" idx="2"/>
            <a:endCxn id="141" idx="1"/>
          </p:cNvCxnSpPr>
          <p:nvPr/>
        </p:nvCxnSpPr>
        <p:spPr>
          <a:xfrm rot="16200000" flipH="1">
            <a:off x="8888009" y="4478417"/>
            <a:ext cx="136713" cy="38903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239ADF02-6ED2-416D-9282-423B3930703C}"/>
              </a:ext>
            </a:extLst>
          </p:cNvPr>
          <p:cNvSpPr txBox="1"/>
          <p:nvPr/>
        </p:nvSpPr>
        <p:spPr>
          <a:xfrm>
            <a:off x="8400720" y="4525648"/>
            <a:ext cx="387133" cy="261610"/>
          </a:xfrm>
          <a:prstGeom prst="rect">
            <a:avLst/>
          </a:prstGeom>
          <a:noFill/>
        </p:spPr>
        <p:txBody>
          <a:bodyPr wrap="square">
            <a:spAutoFit/>
          </a:bodyPr>
          <a:lstStyle/>
          <a:p>
            <a:r>
              <a:rPr lang="en-GB" sz="1100" i="1" dirty="0"/>
              <a:t>No</a:t>
            </a:r>
          </a:p>
        </p:txBody>
      </p:sp>
      <p:graphicFrame>
        <p:nvGraphicFramePr>
          <p:cNvPr id="46" name="Diagram 45">
            <a:extLst>
              <a:ext uri="{FF2B5EF4-FFF2-40B4-BE49-F238E27FC236}">
                <a16:creationId xmlns:a16="http://schemas.microsoft.com/office/drawing/2014/main" id="{69EB2A82-FCE5-439D-89C0-36A510A26944}"/>
              </a:ext>
            </a:extLst>
          </p:cNvPr>
          <p:cNvGraphicFramePr/>
          <p:nvPr>
            <p:extLst>
              <p:ext uri="{D42A27DB-BD31-4B8C-83A1-F6EECF244321}">
                <p14:modId xmlns:p14="http://schemas.microsoft.com/office/powerpoint/2010/main" val="3410090404"/>
              </p:ext>
            </p:extLst>
          </p:nvPr>
        </p:nvGraphicFramePr>
        <p:xfrm>
          <a:off x="3125920" y="5087554"/>
          <a:ext cx="8188625" cy="223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03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D83A1F-EB6D-45D4-966B-F8D024CE829D}"/>
              </a:ext>
            </a:extLst>
          </p:cNvPr>
          <p:cNvSpPr/>
          <p:nvPr/>
        </p:nvSpPr>
        <p:spPr>
          <a:xfrm>
            <a:off x="5883396" y="1207205"/>
            <a:ext cx="5867326" cy="5042406"/>
          </a:xfrm>
          <a:prstGeom prst="roundRect">
            <a:avLst>
              <a:gd name="adj" fmla="val 5945"/>
            </a:avLst>
          </a:prstGeom>
          <a:solidFill>
            <a:schemeClr val="bg1">
              <a:lumMod val="85000"/>
              <a:alpha val="44000"/>
            </a:schemeClr>
          </a:solidFill>
        </p:spPr>
        <p:style>
          <a:lnRef idx="1">
            <a:schemeClr val="accent3"/>
          </a:lnRef>
          <a:fillRef idx="2">
            <a:schemeClr val="accent3"/>
          </a:fillRef>
          <a:effectRef idx="1">
            <a:schemeClr val="accent3"/>
          </a:effectRef>
          <a:fontRef idx="minor">
            <a:schemeClr val="dk1"/>
          </a:fontRef>
        </p:style>
        <p:txBody>
          <a:bodyPr rtlCol="0" anchor="t" anchorCtr="0"/>
          <a:lstStyle/>
          <a:p>
            <a:pPr algn="ctr"/>
            <a:endParaRPr lang="en-GB" sz="2000" b="1" dirty="0"/>
          </a:p>
        </p:txBody>
      </p:sp>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t>Automation Grant Application Form</a:t>
            </a:r>
          </a:p>
        </p:txBody>
      </p:sp>
      <p:sp>
        <p:nvSpPr>
          <p:cNvPr id="4" name="TextBox 3">
            <a:extLst>
              <a:ext uri="{FF2B5EF4-FFF2-40B4-BE49-F238E27FC236}">
                <a16:creationId xmlns:a16="http://schemas.microsoft.com/office/drawing/2014/main" id="{533F1941-AF3B-40C3-A841-696A62894DED}"/>
              </a:ext>
            </a:extLst>
          </p:cNvPr>
          <p:cNvSpPr txBox="1"/>
          <p:nvPr/>
        </p:nvSpPr>
        <p:spPr>
          <a:xfrm>
            <a:off x="966648" y="1207205"/>
            <a:ext cx="4683525" cy="5042406"/>
          </a:xfrm>
          <a:prstGeom prst="rect">
            <a:avLst/>
          </a:prstGeom>
          <a:noFill/>
        </p:spPr>
        <p:txBody>
          <a:bodyPr wrap="square">
            <a:spAutoFit/>
          </a:bodyPr>
          <a:lstStyle/>
          <a:p>
            <a:r>
              <a:rPr lang="en-GB" sz="2800" b="1" dirty="0">
                <a:effectLst/>
                <a:latin typeface="Corbel" panose="020B0503020204020204" pitchFamily="34" charset="0"/>
                <a:ea typeface="Times New Roman" panose="02020603050405020304" pitchFamily="18" charset="0"/>
                <a:cs typeface="Arial" panose="020B0604020202020204" pitchFamily="34" charset="0"/>
              </a:rPr>
              <a:t>Sections</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en-GB" sz="2000" dirty="0"/>
              <a:t>Project Summary</a:t>
            </a:r>
          </a:p>
          <a:p>
            <a:pPr marL="342900" lvl="0" indent="-342900">
              <a:lnSpc>
                <a:spcPct val="150000"/>
              </a:lnSpc>
              <a:buFont typeface="+mj-lt"/>
              <a:buAutoNum type="arabicPeriod"/>
            </a:pPr>
            <a:r>
              <a:rPr lang="en-GB" sz="2000" dirty="0"/>
              <a:t>Applicant details </a:t>
            </a:r>
          </a:p>
          <a:p>
            <a:pPr marL="342900" lvl="0" indent="-342900">
              <a:lnSpc>
                <a:spcPct val="150000"/>
              </a:lnSpc>
              <a:buFont typeface="+mj-lt"/>
              <a:buAutoNum type="arabicPeriod"/>
            </a:pPr>
            <a:r>
              <a:rPr lang="en-GB" sz="2000" dirty="0"/>
              <a:t>The Problem</a:t>
            </a:r>
          </a:p>
          <a:p>
            <a:pPr marL="342900" lvl="0" indent="-342900">
              <a:lnSpc>
                <a:spcPct val="150000"/>
              </a:lnSpc>
              <a:buFont typeface="+mj-lt"/>
              <a:buAutoNum type="arabicPeriod"/>
            </a:pPr>
            <a:r>
              <a:rPr lang="en-GB" sz="2000" dirty="0"/>
              <a:t>The Proposed Solution</a:t>
            </a:r>
          </a:p>
          <a:p>
            <a:pPr marL="342900" lvl="0" indent="-342900">
              <a:lnSpc>
                <a:spcPct val="150000"/>
              </a:lnSpc>
              <a:buFont typeface="+mj-lt"/>
              <a:buAutoNum type="arabicPeriod"/>
            </a:pPr>
            <a:r>
              <a:rPr lang="en-GB" sz="2000" dirty="0"/>
              <a:t>Project Plan</a:t>
            </a:r>
          </a:p>
          <a:p>
            <a:pPr marL="342900" lvl="0" indent="-342900">
              <a:lnSpc>
                <a:spcPct val="150000"/>
              </a:lnSpc>
              <a:buFont typeface="+mj-lt"/>
              <a:buAutoNum type="arabicPeriod"/>
            </a:pPr>
            <a:r>
              <a:rPr lang="en-GB" sz="2000" dirty="0"/>
              <a:t>Risks and Impact Assessments</a:t>
            </a:r>
          </a:p>
          <a:p>
            <a:pPr marL="342900" lvl="0" indent="-342900">
              <a:lnSpc>
                <a:spcPct val="150000"/>
              </a:lnSpc>
              <a:buFont typeface="+mj-lt"/>
              <a:buAutoNum type="arabicPeriod"/>
            </a:pPr>
            <a:r>
              <a:rPr lang="en-GB" sz="2000" dirty="0"/>
              <a:t>Evaluation and Benefits Realisation</a:t>
            </a:r>
          </a:p>
          <a:p>
            <a:pPr marL="342900" lvl="0" indent="-342900">
              <a:lnSpc>
                <a:spcPct val="150000"/>
              </a:lnSpc>
              <a:buFont typeface="+mj-lt"/>
              <a:buAutoNum type="arabicPeriod"/>
            </a:pPr>
            <a:r>
              <a:rPr lang="en-GB" sz="2000" dirty="0"/>
              <a:t>Spread and adoption</a:t>
            </a:r>
          </a:p>
          <a:p>
            <a:pPr marL="342900" lvl="0" indent="-342900">
              <a:lnSpc>
                <a:spcPct val="150000"/>
              </a:lnSpc>
              <a:buFont typeface="+mj-lt"/>
              <a:buAutoNum type="arabicPeriod"/>
            </a:pPr>
            <a:r>
              <a:rPr lang="en-GB" sz="2000" dirty="0"/>
              <a:t>Finances</a:t>
            </a:r>
          </a:p>
          <a:p>
            <a:pPr marL="342900" lvl="0" indent="-342900">
              <a:lnSpc>
                <a:spcPct val="150000"/>
              </a:lnSpc>
              <a:spcAft>
                <a:spcPts val="800"/>
              </a:spcAft>
              <a:buFont typeface="+mj-lt"/>
              <a:buAutoNum type="arabicPeriod"/>
            </a:pPr>
            <a:r>
              <a:rPr lang="en-GB" sz="2000" dirty="0"/>
              <a:t>Resources</a:t>
            </a:r>
          </a:p>
        </p:txBody>
      </p:sp>
      <p:sp>
        <p:nvSpPr>
          <p:cNvPr id="5" name="TextBox 4">
            <a:extLst>
              <a:ext uri="{FF2B5EF4-FFF2-40B4-BE49-F238E27FC236}">
                <a16:creationId xmlns:a16="http://schemas.microsoft.com/office/drawing/2014/main" id="{12A95F7D-DEA2-4298-B6B3-6C7EBEB685D8}"/>
              </a:ext>
            </a:extLst>
          </p:cNvPr>
          <p:cNvSpPr txBox="1"/>
          <p:nvPr/>
        </p:nvSpPr>
        <p:spPr>
          <a:xfrm>
            <a:off x="6096000" y="1358453"/>
            <a:ext cx="5531893" cy="4651979"/>
          </a:xfrm>
          <a:prstGeom prst="rect">
            <a:avLst/>
          </a:prstGeom>
          <a:noFill/>
        </p:spPr>
        <p:txBody>
          <a:bodyPr wrap="square">
            <a:spAutoFit/>
          </a:bodyPr>
          <a:lstStyle/>
          <a:p>
            <a:pPr marL="342900" lvl="0" indent="-342900">
              <a:lnSpc>
                <a:spcPct val="150000"/>
              </a:lnSpc>
              <a:spcAft>
                <a:spcPts val="600"/>
              </a:spcAft>
              <a:buFont typeface="Arial" panose="020B0604020202020204" pitchFamily="34" charset="0"/>
              <a:buChar char="•"/>
            </a:pPr>
            <a:r>
              <a:rPr lang="en-GB" sz="2000" dirty="0"/>
              <a:t>Applications open 23</a:t>
            </a:r>
            <a:r>
              <a:rPr lang="en-GB" sz="2000" baseline="30000" dirty="0"/>
              <a:t>rd</a:t>
            </a:r>
            <a:r>
              <a:rPr lang="en-GB" sz="2000" dirty="0"/>
              <a:t> May</a:t>
            </a:r>
          </a:p>
          <a:p>
            <a:pPr marL="342900" lvl="0" indent="-342900">
              <a:lnSpc>
                <a:spcPct val="150000"/>
              </a:lnSpc>
              <a:spcAft>
                <a:spcPts val="600"/>
              </a:spcAft>
              <a:buFont typeface="Arial" panose="020B0604020202020204" pitchFamily="34" charset="0"/>
              <a:buChar char="•"/>
            </a:pPr>
            <a:r>
              <a:rPr lang="en-GB" sz="2000" dirty="0">
                <a:hlinkClick r:id="rId3"/>
              </a:rPr>
              <a:t>Automation Grants Webpage</a:t>
            </a:r>
            <a:endParaRPr lang="en-GB" sz="2000" dirty="0"/>
          </a:p>
          <a:p>
            <a:pPr marL="800100" lvl="1" indent="-342900">
              <a:lnSpc>
                <a:spcPct val="150000"/>
              </a:lnSpc>
              <a:spcAft>
                <a:spcPts val="600"/>
              </a:spcAft>
              <a:buFont typeface="Arial" panose="020B0604020202020204" pitchFamily="34" charset="0"/>
              <a:buChar char="•"/>
            </a:pPr>
            <a:r>
              <a:rPr lang="en-GB" sz="2000" dirty="0"/>
              <a:t>Application form (23</a:t>
            </a:r>
            <a:r>
              <a:rPr lang="en-GB" sz="2000" baseline="30000" dirty="0"/>
              <a:t>rd</a:t>
            </a:r>
            <a:r>
              <a:rPr lang="en-GB" sz="2000" dirty="0"/>
              <a:t> May)</a:t>
            </a:r>
          </a:p>
          <a:p>
            <a:pPr marL="800100" lvl="1" indent="-342900">
              <a:lnSpc>
                <a:spcPct val="150000"/>
              </a:lnSpc>
              <a:spcAft>
                <a:spcPts val="600"/>
              </a:spcAft>
              <a:buFont typeface="Arial" panose="020B0604020202020204" pitchFamily="34" charset="0"/>
              <a:buChar char="•"/>
            </a:pPr>
            <a:r>
              <a:rPr lang="en-GB" sz="2000" dirty="0"/>
              <a:t>Guidance doc (23</a:t>
            </a:r>
            <a:r>
              <a:rPr lang="en-GB" sz="2000" baseline="30000" dirty="0"/>
              <a:t>rd</a:t>
            </a:r>
            <a:r>
              <a:rPr lang="en-GB" sz="2000" dirty="0"/>
              <a:t> May)</a:t>
            </a:r>
          </a:p>
          <a:p>
            <a:pPr marL="800100" lvl="1" indent="-342900">
              <a:lnSpc>
                <a:spcPct val="150000"/>
              </a:lnSpc>
              <a:spcAft>
                <a:spcPts val="600"/>
              </a:spcAft>
              <a:buFont typeface="Arial" panose="020B0604020202020204" pitchFamily="34" charset="0"/>
              <a:buChar char="•"/>
            </a:pPr>
            <a:r>
              <a:rPr lang="en-GB" sz="2000" dirty="0"/>
              <a:t>Webinar Q&amp;A &amp; Recording </a:t>
            </a:r>
          </a:p>
          <a:p>
            <a:pPr marL="342900" indent="-342900">
              <a:lnSpc>
                <a:spcPct val="150000"/>
              </a:lnSpc>
              <a:spcAft>
                <a:spcPts val="600"/>
              </a:spcAft>
              <a:buFont typeface="Arial" panose="020B0604020202020204" pitchFamily="34" charset="0"/>
              <a:buChar char="•"/>
            </a:pPr>
            <a:r>
              <a:rPr lang="en-GB" sz="2000" dirty="0"/>
              <a:t>Primary Care Automation Report on Request</a:t>
            </a:r>
          </a:p>
          <a:p>
            <a:pPr marL="342900" indent="-342900">
              <a:lnSpc>
                <a:spcPct val="150000"/>
              </a:lnSpc>
              <a:spcAft>
                <a:spcPts val="600"/>
              </a:spcAft>
              <a:buFont typeface="Arial" panose="020B0604020202020204" pitchFamily="34" charset="0"/>
              <a:buChar char="•"/>
            </a:pPr>
            <a:r>
              <a:rPr lang="en-GB" sz="2000" dirty="0"/>
              <a:t>For all enquires: </a:t>
            </a:r>
            <a:r>
              <a:rPr lang="en-GB" sz="2000" b="1" dirty="0"/>
              <a:t>hin.automationgrants@nhs.net</a:t>
            </a:r>
          </a:p>
        </p:txBody>
      </p:sp>
    </p:spTree>
    <p:extLst>
      <p:ext uri="{BB962C8B-B14F-4D97-AF65-F5344CB8AC3E}">
        <p14:creationId xmlns:p14="http://schemas.microsoft.com/office/powerpoint/2010/main" val="2987444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016D7C-7B3C-4784-9E9D-2C5C8965A12F}"/>
              </a:ext>
            </a:extLst>
          </p:cNvPr>
          <p:cNvSpPr>
            <a:spLocks noGrp="1"/>
          </p:cNvSpPr>
          <p:nvPr>
            <p:ph type="body" sz="quarter" idx="13"/>
          </p:nvPr>
        </p:nvSpPr>
        <p:spPr>
          <a:xfrm>
            <a:off x="1066800" y="2785028"/>
            <a:ext cx="7543800" cy="584775"/>
          </a:xfrm>
        </p:spPr>
        <p:txBody>
          <a:bodyPr/>
          <a:lstStyle/>
          <a:p>
            <a:r>
              <a:rPr lang="en-GB" dirty="0"/>
              <a:t>Questions &amp; Answers</a:t>
            </a:r>
          </a:p>
        </p:txBody>
      </p:sp>
    </p:spTree>
    <p:extLst>
      <p:ext uri="{BB962C8B-B14F-4D97-AF65-F5344CB8AC3E}">
        <p14:creationId xmlns:p14="http://schemas.microsoft.com/office/powerpoint/2010/main" val="412292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t>Next Steps</a:t>
            </a:r>
          </a:p>
        </p:txBody>
      </p:sp>
      <p:sp>
        <p:nvSpPr>
          <p:cNvPr id="4" name="TextBox 3">
            <a:extLst>
              <a:ext uri="{FF2B5EF4-FFF2-40B4-BE49-F238E27FC236}">
                <a16:creationId xmlns:a16="http://schemas.microsoft.com/office/drawing/2014/main" id="{533F1941-AF3B-40C3-A841-696A62894DED}"/>
              </a:ext>
            </a:extLst>
          </p:cNvPr>
          <p:cNvSpPr txBox="1"/>
          <p:nvPr/>
        </p:nvSpPr>
        <p:spPr>
          <a:xfrm>
            <a:off x="1018063" y="1001628"/>
            <a:ext cx="6096000" cy="4046044"/>
          </a:xfrm>
          <a:prstGeom prst="rect">
            <a:avLst/>
          </a:prstGeom>
          <a:noFill/>
        </p:spPr>
        <p:txBody>
          <a:bodyPr wrap="square">
            <a:spAutoFit/>
          </a:bodyPr>
          <a:lstStyle/>
          <a:p>
            <a:pPr marL="342900" lvl="0" indent="-342900">
              <a:lnSpc>
                <a:spcPct val="150000"/>
              </a:lnSpc>
              <a:spcAft>
                <a:spcPts val="600"/>
              </a:spcAft>
              <a:buFont typeface="+mj-lt"/>
              <a:buAutoNum type="arabicPeriod"/>
            </a:pPr>
            <a:r>
              <a:rPr lang="en-GB" sz="2200" dirty="0"/>
              <a:t>We will send an email with this information </a:t>
            </a:r>
          </a:p>
          <a:p>
            <a:pPr marL="342900" lvl="0" indent="-342900">
              <a:lnSpc>
                <a:spcPct val="150000"/>
              </a:lnSpc>
              <a:spcAft>
                <a:spcPts val="600"/>
              </a:spcAft>
              <a:buFont typeface="+mj-lt"/>
              <a:buAutoNum type="arabicPeriod"/>
            </a:pPr>
            <a:r>
              <a:rPr lang="en-GB" sz="2200" dirty="0"/>
              <a:t>Application open 23</a:t>
            </a:r>
            <a:r>
              <a:rPr lang="en-GB" sz="2200" baseline="30000" dirty="0"/>
              <a:t>rd</a:t>
            </a:r>
            <a:r>
              <a:rPr lang="en-GB" sz="2200" dirty="0"/>
              <a:t> May</a:t>
            </a:r>
          </a:p>
          <a:p>
            <a:pPr marL="342900" lvl="0" indent="-342900">
              <a:lnSpc>
                <a:spcPct val="150000"/>
              </a:lnSpc>
              <a:spcAft>
                <a:spcPts val="600"/>
              </a:spcAft>
              <a:buFont typeface="+mj-lt"/>
              <a:buAutoNum type="arabicPeriod"/>
            </a:pPr>
            <a:r>
              <a:rPr lang="en-GB" sz="2200" dirty="0">
                <a:hlinkClick r:id="rId3"/>
              </a:rPr>
              <a:t>Automation Grants Webpage</a:t>
            </a:r>
            <a:endParaRPr lang="en-GB" sz="2200" dirty="0"/>
          </a:p>
          <a:p>
            <a:pPr marL="800100" lvl="1" indent="-342900">
              <a:lnSpc>
                <a:spcPct val="150000"/>
              </a:lnSpc>
              <a:spcAft>
                <a:spcPts val="600"/>
              </a:spcAft>
              <a:buFont typeface="+mj-lt"/>
              <a:buAutoNum type="arabicPeriod"/>
            </a:pPr>
            <a:r>
              <a:rPr lang="en-GB" sz="2200" dirty="0"/>
              <a:t>Application form (23</a:t>
            </a:r>
            <a:r>
              <a:rPr lang="en-GB" sz="2200" baseline="30000" dirty="0"/>
              <a:t>rd</a:t>
            </a:r>
            <a:r>
              <a:rPr lang="en-GB" sz="2200" dirty="0"/>
              <a:t> May)</a:t>
            </a:r>
          </a:p>
          <a:p>
            <a:pPr marL="800100" lvl="1" indent="-342900">
              <a:lnSpc>
                <a:spcPct val="150000"/>
              </a:lnSpc>
              <a:spcAft>
                <a:spcPts val="600"/>
              </a:spcAft>
              <a:buFont typeface="+mj-lt"/>
              <a:buAutoNum type="arabicPeriod"/>
            </a:pPr>
            <a:r>
              <a:rPr lang="en-GB" sz="2200" dirty="0"/>
              <a:t>Guidance doc (23</a:t>
            </a:r>
            <a:r>
              <a:rPr lang="en-GB" sz="2200" baseline="30000" dirty="0"/>
              <a:t>rd</a:t>
            </a:r>
            <a:r>
              <a:rPr lang="en-GB" sz="2200" dirty="0"/>
              <a:t> May)</a:t>
            </a:r>
          </a:p>
          <a:p>
            <a:pPr marL="800100" lvl="1" indent="-342900">
              <a:lnSpc>
                <a:spcPct val="150000"/>
              </a:lnSpc>
              <a:spcAft>
                <a:spcPts val="600"/>
              </a:spcAft>
              <a:buFont typeface="+mj-lt"/>
              <a:buAutoNum type="arabicPeriod"/>
            </a:pPr>
            <a:r>
              <a:rPr lang="en-GB" sz="2200" dirty="0"/>
              <a:t>Q&amp;A and webinar Recording</a:t>
            </a:r>
          </a:p>
          <a:p>
            <a:pPr marL="342900" indent="-342900">
              <a:lnSpc>
                <a:spcPct val="150000"/>
              </a:lnSpc>
              <a:spcAft>
                <a:spcPts val="600"/>
              </a:spcAft>
              <a:buFont typeface="+mj-lt"/>
              <a:buAutoNum type="arabicPeriod"/>
            </a:pPr>
            <a:r>
              <a:rPr lang="en-GB" sz="2200" dirty="0"/>
              <a:t>Primary Care Automation Report on Request</a:t>
            </a:r>
          </a:p>
        </p:txBody>
      </p:sp>
      <p:sp>
        <p:nvSpPr>
          <p:cNvPr id="2" name="Rectangle: Rounded Corners 1">
            <a:extLst>
              <a:ext uri="{FF2B5EF4-FFF2-40B4-BE49-F238E27FC236}">
                <a16:creationId xmlns:a16="http://schemas.microsoft.com/office/drawing/2014/main" id="{F1DABCCB-8B43-4C0B-8028-7F7F0C52C2DD}"/>
              </a:ext>
            </a:extLst>
          </p:cNvPr>
          <p:cNvSpPr/>
          <p:nvPr/>
        </p:nvSpPr>
        <p:spPr>
          <a:xfrm>
            <a:off x="1062182" y="5158854"/>
            <a:ext cx="10470174" cy="1334072"/>
          </a:xfrm>
          <a:prstGeom prst="roundRect">
            <a:avLst/>
          </a:prstGeom>
          <a:solidFill>
            <a:schemeClr val="bg1">
              <a:lumMod val="85000"/>
              <a:alpha val="44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600"/>
              </a:spcAft>
            </a:pPr>
            <a:r>
              <a:rPr lang="en-GB" dirty="0"/>
              <a:t>For all enquires about the automation grants please email</a:t>
            </a:r>
          </a:p>
          <a:p>
            <a:pPr algn="ctr"/>
            <a:r>
              <a:rPr lang="en-GB" sz="3200" b="1" dirty="0"/>
              <a:t>hin.automationgrants@nhs.net</a:t>
            </a:r>
          </a:p>
        </p:txBody>
      </p:sp>
      <p:sp>
        <p:nvSpPr>
          <p:cNvPr id="5" name="Rectangle: Rounded Corners 4">
            <a:extLst>
              <a:ext uri="{FF2B5EF4-FFF2-40B4-BE49-F238E27FC236}">
                <a16:creationId xmlns:a16="http://schemas.microsoft.com/office/drawing/2014/main" id="{6F1E6261-894F-4B1C-96FB-307E856E87CB}"/>
              </a:ext>
            </a:extLst>
          </p:cNvPr>
          <p:cNvSpPr/>
          <p:nvPr/>
        </p:nvSpPr>
        <p:spPr>
          <a:xfrm>
            <a:off x="7207229" y="1136755"/>
            <a:ext cx="4287017" cy="3818624"/>
          </a:xfrm>
          <a:prstGeom prst="roundRect">
            <a:avLst>
              <a:gd name="adj" fmla="val 5945"/>
            </a:avLst>
          </a:prstGeom>
          <a:solidFill>
            <a:schemeClr val="bg1">
              <a:lumMod val="85000"/>
              <a:alpha val="44000"/>
            </a:schemeClr>
          </a:solidFill>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en-GB" sz="2000" b="1" dirty="0"/>
              <a:t>Meet the Grants Team</a:t>
            </a:r>
          </a:p>
        </p:txBody>
      </p:sp>
      <p:pic>
        <p:nvPicPr>
          <p:cNvPr id="6" name="Picture 5" descr="A person wearing glasses&#10;&#10;Description automatically generated with low confidence">
            <a:extLst>
              <a:ext uri="{FF2B5EF4-FFF2-40B4-BE49-F238E27FC236}">
                <a16:creationId xmlns:a16="http://schemas.microsoft.com/office/drawing/2014/main" id="{BAD1F30E-7FE1-45F7-BC62-AEC21015C5B7}"/>
              </a:ext>
            </a:extLst>
          </p:cNvPr>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393562" y="1907458"/>
            <a:ext cx="1126490" cy="1126490"/>
          </a:xfrm>
          <a:prstGeom prst="rect">
            <a:avLst/>
          </a:prstGeom>
          <a:noFill/>
          <a:ln>
            <a:noFill/>
          </a:ln>
        </p:spPr>
      </p:pic>
      <p:sp>
        <p:nvSpPr>
          <p:cNvPr id="7" name="Text Box 2">
            <a:extLst>
              <a:ext uri="{FF2B5EF4-FFF2-40B4-BE49-F238E27FC236}">
                <a16:creationId xmlns:a16="http://schemas.microsoft.com/office/drawing/2014/main" id="{AD0E793E-E7C3-42C8-AB65-C0A7AA4D807F}"/>
              </a:ext>
            </a:extLst>
          </p:cNvPr>
          <p:cNvSpPr txBox="1">
            <a:spLocks noChangeArrowheads="1"/>
          </p:cNvSpPr>
          <p:nvPr/>
        </p:nvSpPr>
        <p:spPr bwMode="auto">
          <a:xfrm>
            <a:off x="8569100" y="2038353"/>
            <a:ext cx="2867250" cy="892552"/>
          </a:xfrm>
          <a:prstGeom prst="rect">
            <a:avLst/>
          </a:prstGeom>
          <a:noFill/>
          <a:ln w="9525">
            <a:noFill/>
            <a:miter lim="800000"/>
            <a:headEnd/>
            <a:tailEnd/>
          </a:ln>
        </p:spPr>
        <p:txBody>
          <a:bodyPr rot="0" vert="horz" wrap="square" lIns="91440" tIns="45720" rIns="91440" bIns="45720" anchor="t" anchorCtr="0">
            <a:spAutoFit/>
          </a:bodyPr>
          <a:lstStyle/>
          <a:p>
            <a:r>
              <a:rPr lang="en-GB" sz="2000" b="1" dirty="0">
                <a:effectLst/>
                <a:ea typeface="MS Mincho" panose="02020609040205080304" pitchFamily="49" charset="-128"/>
                <a:cs typeface="Times New Roman" panose="02020603050405020304" pitchFamily="18" charset="0"/>
              </a:rPr>
              <a:t>Karla Richards</a:t>
            </a:r>
            <a:endParaRPr lang="en-GB" sz="2000" dirty="0">
              <a:effectLst/>
              <a:ea typeface="MS Mincho" panose="02020609040205080304" pitchFamily="49" charset="-128"/>
              <a:cs typeface="Times New Roman" panose="02020603050405020304" pitchFamily="18" charset="0"/>
            </a:endParaRPr>
          </a:p>
          <a:p>
            <a:r>
              <a:rPr lang="en-GB" sz="1600" dirty="0">
                <a:effectLst/>
                <a:ea typeface="MS Mincho" panose="02020609040205080304" pitchFamily="49" charset="-128"/>
                <a:cs typeface="Times New Roman" panose="02020603050405020304" pitchFamily="18" charset="0"/>
              </a:rPr>
              <a:t>Automation Grants Manager</a:t>
            </a:r>
          </a:p>
          <a:p>
            <a:r>
              <a:rPr lang="en-GB" sz="1600" dirty="0">
                <a:latin typeface="Arial" panose="020B0604020202020204" pitchFamily="34" charset="0"/>
                <a:ea typeface="MS Mincho" panose="02020609040205080304" pitchFamily="49" charset="-128"/>
                <a:cs typeface="Times New Roman" panose="02020603050405020304" pitchFamily="18" charset="0"/>
              </a:rPr>
              <a:t>Health Innovation Network</a:t>
            </a:r>
            <a:endParaRPr lang="en-GB" sz="2000" dirty="0">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8" name="Picture 7" descr="A person smiling for the camera&#10;&#10;Description automatically generated with medium confidence">
            <a:extLst>
              <a:ext uri="{FF2B5EF4-FFF2-40B4-BE49-F238E27FC236}">
                <a16:creationId xmlns:a16="http://schemas.microsoft.com/office/drawing/2014/main" id="{12246BE5-D484-4C7B-B45B-17BACA598B8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41738" y="3310161"/>
            <a:ext cx="1078314" cy="1126490"/>
          </a:xfrm>
          <a:prstGeom prst="rect">
            <a:avLst/>
          </a:prstGeom>
          <a:noFill/>
        </p:spPr>
      </p:pic>
      <p:sp>
        <p:nvSpPr>
          <p:cNvPr id="9" name="Text Box 2">
            <a:extLst>
              <a:ext uri="{FF2B5EF4-FFF2-40B4-BE49-F238E27FC236}">
                <a16:creationId xmlns:a16="http://schemas.microsoft.com/office/drawing/2014/main" id="{7CACDE74-C7B5-4414-A5CA-526243742A56}"/>
              </a:ext>
            </a:extLst>
          </p:cNvPr>
          <p:cNvSpPr txBox="1">
            <a:spLocks noChangeArrowheads="1"/>
          </p:cNvSpPr>
          <p:nvPr/>
        </p:nvSpPr>
        <p:spPr bwMode="auto">
          <a:xfrm>
            <a:off x="8569100" y="3456916"/>
            <a:ext cx="2963256" cy="892552"/>
          </a:xfrm>
          <a:prstGeom prst="rect">
            <a:avLst/>
          </a:prstGeom>
          <a:noFill/>
          <a:ln w="9525">
            <a:noFill/>
            <a:miter lim="800000"/>
            <a:headEnd/>
            <a:tailEnd/>
          </a:ln>
        </p:spPr>
        <p:txBody>
          <a:bodyPr rot="0" vert="horz" wrap="square" lIns="91440" tIns="45720" rIns="91440" bIns="45720" anchor="t" anchorCtr="0">
            <a:spAutoFit/>
          </a:bodyPr>
          <a:lstStyle/>
          <a:p>
            <a:r>
              <a:rPr lang="en-GB" sz="2000" b="1" dirty="0">
                <a:ea typeface="MS Mincho" panose="02020609040205080304" pitchFamily="49" charset="-128"/>
                <a:cs typeface="Times New Roman" panose="02020603050405020304" pitchFamily="18" charset="0"/>
              </a:rPr>
              <a:t>Zara Hannigan</a:t>
            </a:r>
          </a:p>
          <a:p>
            <a:r>
              <a:rPr lang="en-GB" sz="1600" dirty="0">
                <a:ea typeface="MS Mincho" panose="02020609040205080304" pitchFamily="49" charset="-128"/>
                <a:cs typeface="Times New Roman" panose="02020603050405020304" pitchFamily="18" charset="0"/>
              </a:rPr>
              <a:t>Programme Support Officer</a:t>
            </a:r>
          </a:p>
          <a:p>
            <a:r>
              <a:rPr lang="en-GB" sz="1600" dirty="0">
                <a:latin typeface="Arial" panose="020B0604020202020204" pitchFamily="34" charset="0"/>
                <a:ea typeface="MS Mincho" panose="02020609040205080304" pitchFamily="49" charset="-128"/>
                <a:cs typeface="Times New Roman" panose="02020603050405020304" pitchFamily="18" charset="0"/>
              </a:rPr>
              <a:t>Health Innovation Network</a:t>
            </a:r>
            <a:endParaRPr lang="en-GB" sz="2000" b="1" dirty="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0617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406BED-EB00-4DDD-B271-6EEBF03E5542}"/>
              </a:ext>
            </a:extLst>
          </p:cNvPr>
          <p:cNvSpPr>
            <a:spLocks noGrp="1"/>
          </p:cNvSpPr>
          <p:nvPr>
            <p:ph type="body" sz="quarter" idx="13"/>
          </p:nvPr>
        </p:nvSpPr>
        <p:spPr>
          <a:xfrm>
            <a:off x="1136247" y="2620425"/>
            <a:ext cx="7543800" cy="2793072"/>
          </a:xfrm>
        </p:spPr>
        <p:txBody>
          <a:bodyPr/>
          <a:lstStyle/>
          <a:p>
            <a:r>
              <a:rPr lang="en-GB" dirty="0"/>
              <a:t>Welcome &amp; Context</a:t>
            </a:r>
          </a:p>
          <a:p>
            <a:endParaRPr lang="en-GB" dirty="0"/>
          </a:p>
          <a:p>
            <a:pPr>
              <a:spcAft>
                <a:spcPts val="1200"/>
              </a:spcAft>
            </a:pPr>
            <a:r>
              <a:rPr lang="en-GB" sz="1600" dirty="0"/>
              <a:t>Matt Nye</a:t>
            </a:r>
          </a:p>
          <a:p>
            <a:pPr>
              <a:spcAft>
                <a:spcPts val="300"/>
              </a:spcAft>
            </a:pPr>
            <a:r>
              <a:rPr lang="en-GB" sz="1200" dirty="0"/>
              <a:t>Programme Director</a:t>
            </a:r>
          </a:p>
          <a:p>
            <a:pPr>
              <a:spcAft>
                <a:spcPts val="300"/>
              </a:spcAft>
            </a:pPr>
            <a:r>
              <a:rPr lang="en-GB" sz="1200" dirty="0"/>
              <a:t>Digital First London Region</a:t>
            </a:r>
          </a:p>
          <a:p>
            <a:pPr>
              <a:spcAft>
                <a:spcPts val="300"/>
              </a:spcAft>
            </a:pPr>
            <a:r>
              <a:rPr lang="en-GB" sz="1200" dirty="0"/>
              <a:t>NHS England &amp; Improvement</a:t>
            </a:r>
          </a:p>
          <a:p>
            <a:endParaRPr lang="en-GB" dirty="0"/>
          </a:p>
        </p:txBody>
      </p:sp>
    </p:spTree>
    <p:extLst>
      <p:ext uri="{BB962C8B-B14F-4D97-AF65-F5344CB8AC3E}">
        <p14:creationId xmlns:p14="http://schemas.microsoft.com/office/powerpoint/2010/main" val="248759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406BED-EB00-4DDD-B271-6EEBF03E5542}"/>
              </a:ext>
            </a:extLst>
          </p:cNvPr>
          <p:cNvSpPr>
            <a:spLocks noGrp="1"/>
          </p:cNvSpPr>
          <p:nvPr>
            <p:ph type="body" sz="quarter" idx="13"/>
          </p:nvPr>
        </p:nvSpPr>
        <p:spPr>
          <a:xfrm>
            <a:off x="1136247" y="2620425"/>
            <a:ext cx="7543800" cy="2569934"/>
          </a:xfrm>
        </p:spPr>
        <p:txBody>
          <a:bodyPr/>
          <a:lstStyle/>
          <a:p>
            <a:r>
              <a:rPr lang="en-GB" dirty="0"/>
              <a:t>Automation in Primary Care 101</a:t>
            </a:r>
          </a:p>
          <a:p>
            <a:endParaRPr lang="en-GB" dirty="0"/>
          </a:p>
          <a:p>
            <a:pPr>
              <a:spcAft>
                <a:spcPts val="1200"/>
              </a:spcAft>
            </a:pPr>
            <a:r>
              <a:rPr lang="en-GB" sz="1600" dirty="0"/>
              <a:t>Ashley Bowcock</a:t>
            </a:r>
          </a:p>
          <a:p>
            <a:pPr>
              <a:spcAft>
                <a:spcPts val="300"/>
              </a:spcAft>
            </a:pPr>
            <a:r>
              <a:rPr lang="en-GB" sz="1200" dirty="0"/>
              <a:t>Project Manager</a:t>
            </a:r>
          </a:p>
          <a:p>
            <a:pPr>
              <a:spcAft>
                <a:spcPts val="300"/>
              </a:spcAft>
            </a:pPr>
            <a:r>
              <a:rPr lang="en-GB" sz="1200" dirty="0"/>
              <a:t>Health Innovation Network</a:t>
            </a:r>
          </a:p>
          <a:p>
            <a:endParaRPr lang="en-GB" dirty="0"/>
          </a:p>
        </p:txBody>
      </p:sp>
    </p:spTree>
    <p:extLst>
      <p:ext uri="{BB962C8B-B14F-4D97-AF65-F5344CB8AC3E}">
        <p14:creationId xmlns:p14="http://schemas.microsoft.com/office/powerpoint/2010/main" val="113718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44CF65-EA22-4D92-8305-606B6131167A}"/>
              </a:ext>
            </a:extLst>
          </p:cNvPr>
          <p:cNvSpPr>
            <a:spLocks noGrp="1"/>
          </p:cNvSpPr>
          <p:nvPr>
            <p:ph type="title"/>
          </p:nvPr>
        </p:nvSpPr>
        <p:spPr>
          <a:xfrm>
            <a:off x="4965431" y="979911"/>
            <a:ext cx="4729780" cy="663389"/>
          </a:xfrm>
        </p:spPr>
        <p:txBody>
          <a:bodyPr vert="horz" lIns="91440" tIns="45720" rIns="91440" bIns="45720" rtlCol="0" anchor="b">
            <a:normAutofit/>
          </a:bodyPr>
          <a:lstStyle/>
          <a:p>
            <a:pPr>
              <a:spcBef>
                <a:spcPct val="0"/>
              </a:spcBef>
            </a:pPr>
            <a:r>
              <a:rPr lang="en-US" sz="2400" dirty="0">
                <a:solidFill>
                  <a:srgbClr val="215DB9"/>
                </a:solidFill>
              </a:rPr>
              <a:t>What is Process Automation?</a:t>
            </a:r>
          </a:p>
        </p:txBody>
      </p:sp>
      <p:sp>
        <p:nvSpPr>
          <p:cNvPr id="8" name="TextBox 7">
            <a:extLst>
              <a:ext uri="{FF2B5EF4-FFF2-40B4-BE49-F238E27FC236}">
                <a16:creationId xmlns:a16="http://schemas.microsoft.com/office/drawing/2014/main" id="{A7A759A5-1DAC-49A4-99F4-3D93A8C39438}"/>
              </a:ext>
            </a:extLst>
          </p:cNvPr>
          <p:cNvSpPr txBox="1"/>
          <p:nvPr/>
        </p:nvSpPr>
        <p:spPr>
          <a:xfrm>
            <a:off x="4965431" y="1916885"/>
            <a:ext cx="7087084" cy="4101881"/>
          </a:xfrm>
          <a:prstGeom prst="rect">
            <a:avLst/>
          </a:prstGeom>
        </p:spPr>
        <p:txBody>
          <a:bodyPr vert="horz" lIns="91440" tIns="45720" rIns="91440" bIns="45720" rtlCol="0">
            <a:noAutofit/>
          </a:bodyPr>
          <a:lstStyle/>
          <a:p>
            <a:pPr marL="285750" indent="-285750">
              <a:lnSpc>
                <a:spcPct val="9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Process Automation technologies are software-based solutions with the aim of emulating human execution of a process. </a:t>
            </a:r>
          </a:p>
          <a:p>
            <a:pPr marL="285750" indent="-285750">
              <a:lnSpc>
                <a:spcPct val="9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Robotic </a:t>
            </a:r>
            <a:r>
              <a:rPr lang="en-US" sz="1600">
                <a:latin typeface="Calibri" panose="020F0502020204030204" pitchFamily="34" charset="0"/>
                <a:cs typeface="Calibri" panose="020F0502020204030204" pitchFamily="34" charset="0"/>
              </a:rPr>
              <a:t>Process Automation </a:t>
            </a:r>
            <a:r>
              <a:rPr lang="en-US" sz="1600" dirty="0">
                <a:latin typeface="Calibri" panose="020F0502020204030204" pitchFamily="34" charset="0"/>
                <a:cs typeface="Calibri" panose="020F0502020204030204" pitchFamily="34" charset="0"/>
              </a:rPr>
              <a:t>means that it performs its task on a computer, and in some cases uses the same interface a human worker would, clicks, types, opens applications and uses keyboard shortcuts. </a:t>
            </a:r>
          </a:p>
          <a:p>
            <a:pPr marL="285750" indent="-285750">
              <a:lnSpc>
                <a:spcPct val="9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Configured software can be used to </a:t>
            </a:r>
            <a:r>
              <a:rPr lang="en-GB" sz="1600" dirty="0">
                <a:latin typeface="Calibri" panose="020F0502020204030204" pitchFamily="34" charset="0"/>
                <a:cs typeface="Calibri" panose="020F0502020204030204" pitchFamily="34" charset="0"/>
              </a:rPr>
              <a:t>to capture, interpret and manipulate data, process transactions, trigger responses based on defined criteria and communicate with other digital systems. These software could use aspects intelligent automation and artificial intelligence.</a:t>
            </a:r>
            <a:endParaRPr lang="en-US" sz="1600" dirty="0">
              <a:latin typeface="Calibri" panose="020F0502020204030204" pitchFamily="34" charset="0"/>
              <a:cs typeface="Calibri" panose="020F0502020204030204" pitchFamily="34" charset="0"/>
            </a:endParaRPr>
          </a:p>
          <a:p>
            <a:pPr marL="285750" indent="-285750">
              <a:lnSpc>
                <a:spcPct val="9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Automation scenarios range from something as simple as generating an automatic response to an email to deploying numbers of bots, each programmed to automate jobs in an EPR system.</a:t>
            </a:r>
          </a:p>
          <a:p>
            <a:pPr marL="285750" indent="-285750">
              <a:lnSpc>
                <a:spcPct val="9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Current process automation solutions mostly target low risk repetitive tasks, and the more advanced solutions aim to support clinicians in making decisions or to manage pathways – not replace them. </a:t>
            </a:r>
          </a:p>
          <a:p>
            <a:pPr marL="285750" indent="-285750">
              <a:lnSpc>
                <a:spcPct val="90000"/>
              </a:lnSpc>
              <a:spcAft>
                <a:spcPts val="12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The ultimate aim is to free up clinical and administrative time, allowing clinicians to work at the top of their license and administrators to focus on more complex and value adding tasks.</a:t>
            </a:r>
          </a:p>
        </p:txBody>
      </p:sp>
      <p:pic>
        <p:nvPicPr>
          <p:cNvPr id="3" name="Picture 2">
            <a:extLst>
              <a:ext uri="{FF2B5EF4-FFF2-40B4-BE49-F238E27FC236}">
                <a16:creationId xmlns:a16="http://schemas.microsoft.com/office/drawing/2014/main" id="{72138FCD-17B2-4423-8AF4-4187BB1F9CAE}"/>
              </a:ext>
            </a:extLst>
          </p:cNvPr>
          <p:cNvPicPr>
            <a:picLocks noChangeAspect="1"/>
          </p:cNvPicPr>
          <p:nvPr/>
        </p:nvPicPr>
        <p:blipFill rotWithShape="1">
          <a:blip r:embed="rId3"/>
          <a:srcRect l="40654" t="-1" r="12818" b="-1"/>
          <a:stretch/>
        </p:blipFill>
        <p:spPr>
          <a:xfrm>
            <a:off x="139485" y="10"/>
            <a:ext cx="4448013" cy="6857990"/>
          </a:xfrm>
          <a:prstGeom prst="rect">
            <a:avLst/>
          </a:prstGeom>
          <a:effectLst/>
        </p:spPr>
      </p:pic>
    </p:spTree>
    <p:extLst>
      <p:ext uri="{BB962C8B-B14F-4D97-AF65-F5344CB8AC3E}">
        <p14:creationId xmlns:p14="http://schemas.microsoft.com/office/powerpoint/2010/main" val="250240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0AE7FA-9BD8-44FF-BF44-2B021404564B}"/>
              </a:ext>
            </a:extLst>
          </p:cNvPr>
          <p:cNvSpPr txBox="1"/>
          <p:nvPr/>
        </p:nvSpPr>
        <p:spPr>
          <a:xfrm>
            <a:off x="426429" y="3727940"/>
            <a:ext cx="3407020" cy="2308324"/>
          </a:xfrm>
          <a:prstGeom prst="rect">
            <a:avLst/>
          </a:prstGeom>
          <a:noFill/>
        </p:spPr>
        <p:txBody>
          <a:bodyPr wrap="square">
            <a:spAutoFit/>
          </a:bodyPr>
          <a:lstStyle/>
          <a:p>
            <a:r>
              <a:rPr lang="en-GB" b="1" dirty="0">
                <a:solidFill>
                  <a:schemeClr val="accent1"/>
                </a:solidFill>
                <a:latin typeface="Calibri" panose="020F0502020204030204" pitchFamily="34" charset="0"/>
                <a:cs typeface="Calibri" panose="020F0502020204030204" pitchFamily="34" charset="0"/>
              </a:rPr>
              <a:t>RPA</a:t>
            </a:r>
            <a:r>
              <a:rPr lang="en-GB" dirty="0">
                <a:latin typeface="Calibri" panose="020F0502020204030204" pitchFamily="34" charset="0"/>
                <a:cs typeface="Calibri" panose="020F0502020204030204" pitchFamily="34" charset="0"/>
              </a:rPr>
              <a:t> is a technology that enables the build, deployment, and management of software (robots) that can be programmed to emulate human actions and interact with digital systems in order to automate basic manual and repetitive tasks.</a:t>
            </a:r>
          </a:p>
        </p:txBody>
      </p:sp>
      <p:sp>
        <p:nvSpPr>
          <p:cNvPr id="11" name="TextBox 10">
            <a:extLst>
              <a:ext uri="{FF2B5EF4-FFF2-40B4-BE49-F238E27FC236}">
                <a16:creationId xmlns:a16="http://schemas.microsoft.com/office/drawing/2014/main" id="{BD3BEA91-9B63-4DE8-A4DA-AD8FA1685316}"/>
              </a:ext>
            </a:extLst>
          </p:cNvPr>
          <p:cNvSpPr txBox="1"/>
          <p:nvPr/>
        </p:nvSpPr>
        <p:spPr>
          <a:xfrm>
            <a:off x="4646733" y="3727940"/>
            <a:ext cx="3407020" cy="1754326"/>
          </a:xfrm>
          <a:prstGeom prst="rect">
            <a:avLst/>
          </a:prstGeom>
          <a:noFill/>
        </p:spPr>
        <p:txBody>
          <a:bodyPr wrap="square">
            <a:spAutoFit/>
          </a:bodyPr>
          <a:lstStyle/>
          <a:p>
            <a:r>
              <a:rPr lang="en-GB" b="1" dirty="0">
                <a:solidFill>
                  <a:schemeClr val="accent1">
                    <a:lumMod val="75000"/>
                  </a:schemeClr>
                </a:solidFill>
                <a:latin typeface="Calibri" panose="020F0502020204030204" pitchFamily="34" charset="0"/>
                <a:cs typeface="Calibri" panose="020F0502020204030204" pitchFamily="34" charset="0"/>
              </a:rPr>
              <a:t>IA</a:t>
            </a:r>
            <a:r>
              <a:rPr lang="en-GB" dirty="0">
                <a:latin typeface="Calibri" panose="020F0502020204030204" pitchFamily="34" charset="0"/>
                <a:cs typeface="Calibri" panose="020F0502020204030204" pitchFamily="34" charset="0"/>
              </a:rPr>
              <a:t> refers to the integration of robotic and intelligent systems from various emerging technologies, thereby increasing the scope of automation beyond simple rule-based tasks. </a:t>
            </a:r>
          </a:p>
        </p:txBody>
      </p:sp>
      <p:sp>
        <p:nvSpPr>
          <p:cNvPr id="13" name="TextBox 12">
            <a:extLst>
              <a:ext uri="{FF2B5EF4-FFF2-40B4-BE49-F238E27FC236}">
                <a16:creationId xmlns:a16="http://schemas.microsoft.com/office/drawing/2014/main" id="{67E66F2B-7F84-4F8C-A0FE-636CAA8018E9}"/>
              </a:ext>
            </a:extLst>
          </p:cNvPr>
          <p:cNvSpPr txBox="1"/>
          <p:nvPr/>
        </p:nvSpPr>
        <p:spPr>
          <a:xfrm>
            <a:off x="8674159" y="3727940"/>
            <a:ext cx="3385404" cy="1754326"/>
          </a:xfrm>
          <a:prstGeom prst="rect">
            <a:avLst/>
          </a:prstGeom>
          <a:noFill/>
        </p:spPr>
        <p:txBody>
          <a:bodyPr wrap="square">
            <a:spAutoFit/>
          </a:bodyPr>
          <a:lstStyle/>
          <a:p>
            <a:r>
              <a:rPr lang="en-GB" b="1" dirty="0">
                <a:solidFill>
                  <a:schemeClr val="accent1">
                    <a:lumMod val="60000"/>
                    <a:lumOff val="40000"/>
                  </a:schemeClr>
                </a:solidFill>
                <a:latin typeface="Calibri" panose="020F0502020204030204" pitchFamily="34" charset="0"/>
                <a:cs typeface="Calibri" panose="020F0502020204030204" pitchFamily="34" charset="0"/>
              </a:rPr>
              <a:t>AI</a:t>
            </a:r>
            <a:r>
              <a:rPr lang="en-GB" dirty="0">
                <a:latin typeface="Calibri" panose="020F0502020204030204" pitchFamily="34" charset="0"/>
                <a:cs typeface="Calibri" panose="020F0502020204030204" pitchFamily="34" charset="0"/>
              </a:rPr>
              <a:t> is the simulation of human intelligence or cognitive processes such as problem solving, visual perception, speech recognition and decision making by the computer systems.</a:t>
            </a:r>
          </a:p>
        </p:txBody>
      </p:sp>
      <p:pic>
        <p:nvPicPr>
          <p:cNvPr id="15" name="Graphic 14" descr="Robot with solid fill">
            <a:extLst>
              <a:ext uri="{FF2B5EF4-FFF2-40B4-BE49-F238E27FC236}">
                <a16:creationId xmlns:a16="http://schemas.microsoft.com/office/drawing/2014/main" id="{C4F43DCD-CCCF-4847-83DF-C344618E5D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7938" y="1953740"/>
            <a:ext cx="1176321" cy="1176321"/>
          </a:xfrm>
          <a:prstGeom prst="rect">
            <a:avLst/>
          </a:prstGeom>
        </p:spPr>
      </p:pic>
      <p:pic>
        <p:nvPicPr>
          <p:cNvPr id="17" name="Graphic 16" descr="Artificial Intelligence with solid fill">
            <a:extLst>
              <a:ext uri="{FF2B5EF4-FFF2-40B4-BE49-F238E27FC236}">
                <a16:creationId xmlns:a16="http://schemas.microsoft.com/office/drawing/2014/main" id="{D844D835-4FE7-4CC7-AA9F-E4B701AB9D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8434" y="1969477"/>
            <a:ext cx="1176321" cy="1176321"/>
          </a:xfrm>
          <a:prstGeom prst="rect">
            <a:avLst/>
          </a:prstGeom>
        </p:spPr>
      </p:pic>
      <p:pic>
        <p:nvPicPr>
          <p:cNvPr id="19" name="Graphic 18" descr="Illustrator with solid fill">
            <a:extLst>
              <a:ext uri="{FF2B5EF4-FFF2-40B4-BE49-F238E27FC236}">
                <a16:creationId xmlns:a16="http://schemas.microsoft.com/office/drawing/2014/main" id="{E02112F8-97A2-412B-A774-60F1D11DAE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7839" y="1969477"/>
            <a:ext cx="1176321" cy="1176321"/>
          </a:xfrm>
          <a:prstGeom prst="rect">
            <a:avLst/>
          </a:prstGeom>
        </p:spPr>
      </p:pic>
      <p:sp>
        <p:nvSpPr>
          <p:cNvPr id="20" name="TextBox 19">
            <a:extLst>
              <a:ext uri="{FF2B5EF4-FFF2-40B4-BE49-F238E27FC236}">
                <a16:creationId xmlns:a16="http://schemas.microsoft.com/office/drawing/2014/main" id="{86C9D0CE-406C-47E4-830E-A7A83432CFF9}"/>
              </a:ext>
            </a:extLst>
          </p:cNvPr>
          <p:cNvSpPr txBox="1"/>
          <p:nvPr/>
        </p:nvSpPr>
        <p:spPr>
          <a:xfrm>
            <a:off x="426429" y="3209138"/>
            <a:ext cx="3385404" cy="369332"/>
          </a:xfrm>
          <a:prstGeom prst="rect">
            <a:avLst/>
          </a:prstGeom>
          <a:noFill/>
        </p:spPr>
        <p:txBody>
          <a:bodyPr wrap="square" rtlCol="0">
            <a:spAutoFit/>
          </a:bodyPr>
          <a:lstStyle/>
          <a:p>
            <a:r>
              <a:rPr lang="en-GB" b="1" dirty="0">
                <a:solidFill>
                  <a:schemeClr val="accent1"/>
                </a:solidFill>
              </a:rPr>
              <a:t>Robotic Process Automation</a:t>
            </a:r>
          </a:p>
        </p:txBody>
      </p:sp>
      <p:sp>
        <p:nvSpPr>
          <p:cNvPr id="21" name="TextBox 20">
            <a:extLst>
              <a:ext uri="{FF2B5EF4-FFF2-40B4-BE49-F238E27FC236}">
                <a16:creationId xmlns:a16="http://schemas.microsoft.com/office/drawing/2014/main" id="{12A23670-9C61-4181-93C1-6C4623FAF53F}"/>
              </a:ext>
            </a:extLst>
          </p:cNvPr>
          <p:cNvSpPr txBox="1"/>
          <p:nvPr/>
        </p:nvSpPr>
        <p:spPr>
          <a:xfrm>
            <a:off x="4646733" y="3209138"/>
            <a:ext cx="2725251" cy="369332"/>
          </a:xfrm>
          <a:prstGeom prst="rect">
            <a:avLst/>
          </a:prstGeom>
          <a:noFill/>
        </p:spPr>
        <p:txBody>
          <a:bodyPr wrap="square" rtlCol="0">
            <a:spAutoFit/>
          </a:bodyPr>
          <a:lstStyle/>
          <a:p>
            <a:r>
              <a:rPr lang="en-GB" b="1" dirty="0">
                <a:solidFill>
                  <a:schemeClr val="accent1">
                    <a:lumMod val="75000"/>
                  </a:schemeClr>
                </a:solidFill>
              </a:rPr>
              <a:t>Intelligent Automation</a:t>
            </a:r>
          </a:p>
        </p:txBody>
      </p:sp>
      <p:sp>
        <p:nvSpPr>
          <p:cNvPr id="22" name="TextBox 21">
            <a:extLst>
              <a:ext uri="{FF2B5EF4-FFF2-40B4-BE49-F238E27FC236}">
                <a16:creationId xmlns:a16="http://schemas.microsoft.com/office/drawing/2014/main" id="{9FE2FB87-D721-4FDC-A6EF-41D2487060CA}"/>
              </a:ext>
            </a:extLst>
          </p:cNvPr>
          <p:cNvSpPr txBox="1"/>
          <p:nvPr/>
        </p:nvSpPr>
        <p:spPr>
          <a:xfrm>
            <a:off x="426429" y="360071"/>
            <a:ext cx="4624754" cy="461665"/>
          </a:xfrm>
          <a:prstGeom prst="rect">
            <a:avLst/>
          </a:prstGeom>
          <a:noFill/>
        </p:spPr>
        <p:txBody>
          <a:bodyPr wrap="square" rtlCol="0">
            <a:spAutoFit/>
          </a:bodyPr>
          <a:lstStyle/>
          <a:p>
            <a:r>
              <a:rPr lang="en-GB" sz="2400" b="1" dirty="0">
                <a:solidFill>
                  <a:schemeClr val="accent1"/>
                </a:solidFill>
              </a:rPr>
              <a:t>Automation technology types</a:t>
            </a:r>
          </a:p>
        </p:txBody>
      </p:sp>
      <p:sp>
        <p:nvSpPr>
          <p:cNvPr id="2" name="TextBox 1">
            <a:extLst>
              <a:ext uri="{FF2B5EF4-FFF2-40B4-BE49-F238E27FC236}">
                <a16:creationId xmlns:a16="http://schemas.microsoft.com/office/drawing/2014/main" id="{70F7EE76-0AF9-4639-83DE-99926EE83EDE}"/>
              </a:ext>
            </a:extLst>
          </p:cNvPr>
          <p:cNvSpPr txBox="1"/>
          <p:nvPr/>
        </p:nvSpPr>
        <p:spPr>
          <a:xfrm>
            <a:off x="8674159" y="3217007"/>
            <a:ext cx="2562410" cy="369332"/>
          </a:xfrm>
          <a:prstGeom prst="rect">
            <a:avLst/>
          </a:prstGeom>
          <a:noFill/>
        </p:spPr>
        <p:txBody>
          <a:bodyPr wrap="square" rtlCol="0">
            <a:spAutoFit/>
          </a:bodyPr>
          <a:lstStyle/>
          <a:p>
            <a:r>
              <a:rPr lang="en-GB" b="1" dirty="0">
                <a:solidFill>
                  <a:schemeClr val="accent1">
                    <a:lumMod val="60000"/>
                    <a:lumOff val="40000"/>
                  </a:schemeClr>
                </a:solidFill>
              </a:rPr>
              <a:t>Artificial Intelligence</a:t>
            </a:r>
          </a:p>
        </p:txBody>
      </p:sp>
    </p:spTree>
    <p:extLst>
      <p:ext uri="{BB962C8B-B14F-4D97-AF65-F5344CB8AC3E}">
        <p14:creationId xmlns:p14="http://schemas.microsoft.com/office/powerpoint/2010/main" val="223851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D94704-49CC-4164-A705-435ABAAAE8CF}"/>
              </a:ext>
            </a:extLst>
          </p:cNvPr>
          <p:cNvSpPr txBox="1"/>
          <p:nvPr/>
        </p:nvSpPr>
        <p:spPr>
          <a:xfrm>
            <a:off x="5353828" y="2272430"/>
            <a:ext cx="6463174" cy="4259162"/>
          </a:xfrm>
          <a:prstGeom prst="rect">
            <a:avLst/>
          </a:prstGeom>
          <a:solidFill>
            <a:schemeClr val="accent5">
              <a:lumMod val="75000"/>
            </a:schemeClr>
          </a:solidFill>
          <a:ln w="28575">
            <a:solidFill>
              <a:schemeClr val="accent5">
                <a:lumMod val="75000"/>
              </a:schemeClr>
            </a:solidFill>
          </a:ln>
          <a:effectLst/>
        </p:spPr>
        <p:txBody>
          <a:bodyPr wrap="square" lIns="252000" tIns="216000" rIns="252000">
            <a:noAutofit/>
          </a:bodyPr>
          <a:lstStyle/>
          <a:p>
            <a:pPr lvl="0" algn="l" defTabSz="622300">
              <a:lnSpc>
                <a:spcPct val="90000"/>
              </a:lnSpc>
              <a:spcBef>
                <a:spcPct val="0"/>
              </a:spcBef>
              <a:spcAft>
                <a:spcPts val="1200"/>
              </a:spcAft>
            </a:pPr>
            <a:r>
              <a:rPr lang="en-GB" sz="1600" dirty="0">
                <a:solidFill>
                  <a:schemeClr val="bg1"/>
                </a:solidFill>
              </a:rPr>
              <a:t>Frequently reported opportunities for automation support in Primary Care:</a:t>
            </a:r>
          </a:p>
          <a:p>
            <a:pPr marL="285750" lvl="0" indent="-285750" algn="l" defTabSz="622300">
              <a:lnSpc>
                <a:spcPct val="110000"/>
              </a:lnSpc>
              <a:spcBef>
                <a:spcPct val="0"/>
              </a:spcBef>
              <a:spcAft>
                <a:spcPts val="300"/>
              </a:spcAft>
              <a:buFontTx/>
              <a:buChar char="-"/>
            </a:pPr>
            <a:r>
              <a:rPr lang="en-GB" sz="1600" b="1" dirty="0">
                <a:solidFill>
                  <a:schemeClr val="bg1"/>
                </a:solidFill>
              </a:rPr>
              <a:t>Call and Recall</a:t>
            </a:r>
          </a:p>
          <a:p>
            <a:pPr marL="285750" lvl="0" indent="-285750" algn="l" defTabSz="622300">
              <a:lnSpc>
                <a:spcPct val="110000"/>
              </a:lnSpc>
              <a:spcBef>
                <a:spcPct val="0"/>
              </a:spcBef>
              <a:spcAft>
                <a:spcPts val="300"/>
              </a:spcAft>
              <a:buFontTx/>
              <a:buChar char="-"/>
            </a:pPr>
            <a:r>
              <a:rPr lang="en-GB" sz="1600" b="1" kern="1200" dirty="0">
                <a:solidFill>
                  <a:schemeClr val="bg1"/>
                </a:solidFill>
              </a:rPr>
              <a:t>Filing and managing pathology tests/results</a:t>
            </a:r>
          </a:p>
          <a:p>
            <a:pPr marL="285750" indent="-285750" defTabSz="622300">
              <a:lnSpc>
                <a:spcPct val="110000"/>
              </a:lnSpc>
              <a:spcBef>
                <a:spcPct val="0"/>
              </a:spcBef>
              <a:spcAft>
                <a:spcPts val="300"/>
              </a:spcAft>
              <a:buFontTx/>
              <a:buChar char="-"/>
            </a:pPr>
            <a:r>
              <a:rPr lang="en-GB" sz="1600" b="1" kern="1200" dirty="0">
                <a:solidFill>
                  <a:schemeClr val="bg1"/>
                </a:solidFill>
              </a:rPr>
              <a:t>Data management</a:t>
            </a:r>
            <a:r>
              <a:rPr lang="en-GB" sz="1600" b="1" dirty="0">
                <a:solidFill>
                  <a:schemeClr val="bg1"/>
                </a:solidFill>
              </a:rPr>
              <a:t> (</a:t>
            </a:r>
            <a:r>
              <a:rPr lang="en-GB" sz="1600" b="1" kern="1200" dirty="0">
                <a:solidFill>
                  <a:schemeClr val="bg1"/>
                </a:solidFill>
              </a:rPr>
              <a:t>checking and entry, linking to reports)</a:t>
            </a:r>
          </a:p>
          <a:p>
            <a:pPr marL="285750" indent="-285750" defTabSz="622300">
              <a:lnSpc>
                <a:spcPct val="110000"/>
              </a:lnSpc>
              <a:spcBef>
                <a:spcPct val="0"/>
              </a:spcBef>
              <a:spcAft>
                <a:spcPts val="300"/>
              </a:spcAft>
              <a:buFontTx/>
              <a:buChar char="-"/>
            </a:pPr>
            <a:r>
              <a:rPr lang="en-GB" sz="1600" b="1" dirty="0">
                <a:solidFill>
                  <a:schemeClr val="bg1"/>
                </a:solidFill>
              </a:rPr>
              <a:t>Appointment management </a:t>
            </a:r>
            <a:endParaRPr lang="en-GB" sz="1600" b="1" kern="1200" dirty="0">
              <a:solidFill>
                <a:schemeClr val="bg1"/>
              </a:solidFill>
            </a:endParaRPr>
          </a:p>
          <a:p>
            <a:pPr marL="285750" indent="-285750" defTabSz="622300">
              <a:lnSpc>
                <a:spcPct val="110000"/>
              </a:lnSpc>
              <a:spcBef>
                <a:spcPct val="0"/>
              </a:spcBef>
              <a:spcAft>
                <a:spcPts val="300"/>
              </a:spcAft>
              <a:buFontTx/>
              <a:buChar char="-"/>
            </a:pPr>
            <a:r>
              <a:rPr lang="en-GB" sz="1600" b="1" kern="1200" dirty="0">
                <a:solidFill>
                  <a:schemeClr val="bg1"/>
                </a:solidFill>
              </a:rPr>
              <a:t>Triage and Consultation </a:t>
            </a:r>
          </a:p>
          <a:p>
            <a:pPr marL="285750" lvl="0" indent="-285750" algn="l" defTabSz="622300">
              <a:lnSpc>
                <a:spcPct val="110000"/>
              </a:lnSpc>
              <a:spcBef>
                <a:spcPct val="0"/>
              </a:spcBef>
              <a:spcAft>
                <a:spcPts val="300"/>
              </a:spcAft>
              <a:buFontTx/>
              <a:buChar char="-"/>
            </a:pPr>
            <a:r>
              <a:rPr lang="en-GB" sz="1600" b="1" kern="1200" dirty="0">
                <a:solidFill>
                  <a:schemeClr val="bg1"/>
                </a:solidFill>
              </a:rPr>
              <a:t>Patient registration</a:t>
            </a:r>
          </a:p>
          <a:p>
            <a:pPr marL="285750" lvl="0" indent="-285750" algn="l" defTabSz="622300">
              <a:lnSpc>
                <a:spcPct val="110000"/>
              </a:lnSpc>
              <a:spcBef>
                <a:spcPct val="0"/>
              </a:spcBef>
              <a:spcAft>
                <a:spcPts val="300"/>
              </a:spcAft>
              <a:buFontTx/>
              <a:buChar char="-"/>
            </a:pPr>
            <a:r>
              <a:rPr lang="en-GB" sz="1600" b="1" dirty="0">
                <a:solidFill>
                  <a:schemeClr val="bg1"/>
                </a:solidFill>
              </a:rPr>
              <a:t>Prescription processing </a:t>
            </a:r>
          </a:p>
          <a:p>
            <a:pPr marL="285750" lvl="0" indent="-285750" algn="l" defTabSz="622300">
              <a:lnSpc>
                <a:spcPct val="110000"/>
              </a:lnSpc>
              <a:spcBef>
                <a:spcPct val="0"/>
              </a:spcBef>
              <a:spcAft>
                <a:spcPts val="300"/>
              </a:spcAft>
              <a:buFontTx/>
              <a:buChar char="-"/>
            </a:pPr>
            <a:r>
              <a:rPr lang="en-GB" sz="1600" b="1" kern="1200" dirty="0">
                <a:solidFill>
                  <a:schemeClr val="bg1"/>
                </a:solidFill>
              </a:rPr>
              <a:t>Referral  </a:t>
            </a:r>
          </a:p>
          <a:p>
            <a:pPr marL="285750" indent="-285750" defTabSz="622300">
              <a:lnSpc>
                <a:spcPct val="110000"/>
              </a:lnSpc>
              <a:spcBef>
                <a:spcPct val="0"/>
              </a:spcBef>
              <a:spcAft>
                <a:spcPts val="300"/>
              </a:spcAft>
              <a:buFontTx/>
              <a:buChar char="-"/>
            </a:pPr>
            <a:r>
              <a:rPr lang="en-GB" sz="1600" b="1" kern="1200" dirty="0">
                <a:solidFill>
                  <a:schemeClr val="bg1"/>
                </a:solidFill>
              </a:rPr>
              <a:t>Coding from clinic letters</a:t>
            </a:r>
          </a:p>
          <a:p>
            <a:pPr marL="285750" indent="-285750" defTabSz="622300">
              <a:lnSpc>
                <a:spcPct val="110000"/>
              </a:lnSpc>
              <a:spcBef>
                <a:spcPct val="0"/>
              </a:spcBef>
              <a:spcAft>
                <a:spcPts val="300"/>
              </a:spcAft>
              <a:buFontTx/>
              <a:buChar char="-"/>
            </a:pPr>
            <a:r>
              <a:rPr lang="en-GB" sz="1600" b="1" kern="1200" dirty="0">
                <a:solidFill>
                  <a:schemeClr val="bg1"/>
                </a:solidFill>
              </a:rPr>
              <a:t>Translation</a:t>
            </a:r>
          </a:p>
        </p:txBody>
      </p:sp>
      <p:sp>
        <p:nvSpPr>
          <p:cNvPr id="40" name="Rectangle 39">
            <a:extLst>
              <a:ext uri="{FF2B5EF4-FFF2-40B4-BE49-F238E27FC236}">
                <a16:creationId xmlns:a16="http://schemas.microsoft.com/office/drawing/2014/main" id="{64C8C23F-6C36-47EA-9416-26DE6B6E99CF}"/>
              </a:ext>
            </a:extLst>
          </p:cNvPr>
          <p:cNvSpPr/>
          <p:nvPr/>
        </p:nvSpPr>
        <p:spPr>
          <a:xfrm>
            <a:off x="462641" y="2272430"/>
            <a:ext cx="4887255" cy="4259162"/>
          </a:xfrm>
          <a:prstGeom prst="rect">
            <a:avLst/>
          </a:prstGeom>
          <a:solidFill>
            <a:schemeClr val="bg1">
              <a:lumMod val="8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88690BD-C9FE-45DB-9E26-E0CDA09F2254}"/>
              </a:ext>
            </a:extLst>
          </p:cNvPr>
          <p:cNvSpPr txBox="1"/>
          <p:nvPr/>
        </p:nvSpPr>
        <p:spPr>
          <a:xfrm>
            <a:off x="423744" y="868795"/>
            <a:ext cx="11305614" cy="1404505"/>
          </a:xfrm>
          <a:prstGeom prst="rect">
            <a:avLst/>
          </a:prstGeom>
        </p:spPr>
        <p:txBody>
          <a:bodyPr vert="horz" lIns="91440" tIns="45720" rIns="91440" bIns="45720" rtlCol="0">
            <a:noAutofit/>
          </a:bodyPr>
          <a:lstStyle/>
          <a:p>
            <a:pPr algn="just">
              <a:lnSpc>
                <a:spcPct val="90000"/>
              </a:lnSpc>
              <a:spcAft>
                <a:spcPts val="600"/>
              </a:spcAft>
            </a:pPr>
            <a:r>
              <a:rPr lang="en-US" sz="1600" b="1" dirty="0"/>
              <a:t>Focus areas in Primary Care</a:t>
            </a:r>
          </a:p>
          <a:p>
            <a:pPr algn="just">
              <a:lnSpc>
                <a:spcPct val="90000"/>
              </a:lnSpc>
              <a:spcAft>
                <a:spcPts val="600"/>
              </a:spcAft>
            </a:pPr>
            <a:r>
              <a:rPr lang="en-US" sz="1600" dirty="0"/>
              <a:t>Engagement across the NHS system has demonstrated that process automation is currently more developed in secondary rather than primary care. Based on the transferable learning from secondary care and the priorities identified through engagement with primary care, the focus areas have been detailed as:</a:t>
            </a:r>
          </a:p>
        </p:txBody>
      </p:sp>
      <p:sp>
        <p:nvSpPr>
          <p:cNvPr id="9" name="Title 2">
            <a:extLst>
              <a:ext uri="{FF2B5EF4-FFF2-40B4-BE49-F238E27FC236}">
                <a16:creationId xmlns:a16="http://schemas.microsoft.com/office/drawing/2014/main" id="{A5B285EB-987F-490F-84BA-9B7D5804744D}"/>
              </a:ext>
            </a:extLst>
          </p:cNvPr>
          <p:cNvSpPr txBox="1">
            <a:spLocks/>
          </p:cNvSpPr>
          <p:nvPr/>
        </p:nvSpPr>
        <p:spPr>
          <a:xfrm>
            <a:off x="385643" y="154958"/>
            <a:ext cx="9156224" cy="763600"/>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90000"/>
              </a:lnSpc>
              <a:spcBef>
                <a:spcPts val="0"/>
              </a:spcBef>
              <a:spcAft>
                <a:spcPts val="0"/>
              </a:spcAft>
              <a:buClr>
                <a:srgbClr val="112F87"/>
              </a:buClr>
              <a:buSzPts val="2800"/>
              <a:buFont typeface="Arial"/>
              <a:buNone/>
              <a:defRPr sz="4000" b="1" i="0" kern="120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GB" sz="2400" dirty="0">
                <a:solidFill>
                  <a:srgbClr val="215DB9"/>
                </a:solidFill>
              </a:rPr>
              <a:t>Process Automation in Primary Care</a:t>
            </a:r>
          </a:p>
        </p:txBody>
      </p:sp>
      <p:grpSp>
        <p:nvGrpSpPr>
          <p:cNvPr id="48" name="Group 47">
            <a:extLst>
              <a:ext uri="{FF2B5EF4-FFF2-40B4-BE49-F238E27FC236}">
                <a16:creationId xmlns:a16="http://schemas.microsoft.com/office/drawing/2014/main" id="{F16676AC-BA27-4D16-B3B8-53E675596EC0}"/>
              </a:ext>
            </a:extLst>
          </p:cNvPr>
          <p:cNvGrpSpPr/>
          <p:nvPr/>
        </p:nvGrpSpPr>
        <p:grpSpPr>
          <a:xfrm>
            <a:off x="560906" y="2368548"/>
            <a:ext cx="1409700" cy="1206503"/>
            <a:chOff x="687902" y="2417864"/>
            <a:chExt cx="1409700" cy="1206503"/>
          </a:xfrm>
        </p:grpSpPr>
        <p:pic>
          <p:nvPicPr>
            <p:cNvPr id="24" name="Graphic 23" descr="Call center with solid fill">
              <a:extLst>
                <a:ext uri="{FF2B5EF4-FFF2-40B4-BE49-F238E27FC236}">
                  <a16:creationId xmlns:a16="http://schemas.microsoft.com/office/drawing/2014/main" id="{47952926-936E-424F-86A7-A699762F73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122" y="2417864"/>
              <a:ext cx="914400" cy="914400"/>
            </a:xfrm>
            <a:prstGeom prst="rect">
              <a:avLst/>
            </a:prstGeom>
          </p:spPr>
        </p:pic>
        <p:sp>
          <p:nvSpPr>
            <p:cNvPr id="47" name="TextBox 46">
              <a:extLst>
                <a:ext uri="{FF2B5EF4-FFF2-40B4-BE49-F238E27FC236}">
                  <a16:creationId xmlns:a16="http://schemas.microsoft.com/office/drawing/2014/main" id="{9E9ECC03-54E5-4330-A659-6513A59C892B}"/>
                </a:ext>
              </a:extLst>
            </p:cNvPr>
            <p:cNvSpPr txBox="1"/>
            <p:nvPr/>
          </p:nvSpPr>
          <p:spPr>
            <a:xfrm>
              <a:off x="687902" y="3316590"/>
              <a:ext cx="1409700" cy="307777"/>
            </a:xfrm>
            <a:prstGeom prst="rect">
              <a:avLst/>
            </a:prstGeom>
            <a:noFill/>
          </p:spPr>
          <p:txBody>
            <a:bodyPr wrap="square" rtlCol="0">
              <a:spAutoFit/>
            </a:bodyPr>
            <a:lstStyle/>
            <a:p>
              <a:pPr algn="ctr"/>
              <a:r>
                <a:rPr lang="en-GB" sz="1400" b="1" dirty="0"/>
                <a:t>Call &amp; Recall</a:t>
              </a:r>
            </a:p>
          </p:txBody>
        </p:sp>
      </p:grpSp>
      <p:grpSp>
        <p:nvGrpSpPr>
          <p:cNvPr id="50" name="Group 49">
            <a:extLst>
              <a:ext uri="{FF2B5EF4-FFF2-40B4-BE49-F238E27FC236}">
                <a16:creationId xmlns:a16="http://schemas.microsoft.com/office/drawing/2014/main" id="{74384A22-973C-45FF-8E98-846668281BD0}"/>
              </a:ext>
            </a:extLst>
          </p:cNvPr>
          <p:cNvGrpSpPr/>
          <p:nvPr/>
        </p:nvGrpSpPr>
        <p:grpSpPr>
          <a:xfrm>
            <a:off x="2058250" y="2401174"/>
            <a:ext cx="1583652" cy="1173877"/>
            <a:chOff x="2093648" y="2477732"/>
            <a:chExt cx="1583652" cy="1173877"/>
          </a:xfrm>
        </p:grpSpPr>
        <p:pic>
          <p:nvPicPr>
            <p:cNvPr id="26" name="Graphic 25" descr="Test tubes with solid fill">
              <a:extLst>
                <a:ext uri="{FF2B5EF4-FFF2-40B4-BE49-F238E27FC236}">
                  <a16:creationId xmlns:a16="http://schemas.microsoft.com/office/drawing/2014/main" id="{D31557E9-5AF7-4246-97CB-6AAFBBF5D8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5515" y="2477732"/>
              <a:ext cx="914400" cy="914400"/>
            </a:xfrm>
            <a:prstGeom prst="rect">
              <a:avLst/>
            </a:prstGeom>
          </p:spPr>
        </p:pic>
        <p:sp>
          <p:nvSpPr>
            <p:cNvPr id="49" name="TextBox 48">
              <a:extLst>
                <a:ext uri="{FF2B5EF4-FFF2-40B4-BE49-F238E27FC236}">
                  <a16:creationId xmlns:a16="http://schemas.microsoft.com/office/drawing/2014/main" id="{9058BBF4-1DCC-440C-8C7B-4C02BC6962BF}"/>
                </a:ext>
              </a:extLst>
            </p:cNvPr>
            <p:cNvSpPr txBox="1"/>
            <p:nvPr/>
          </p:nvSpPr>
          <p:spPr>
            <a:xfrm>
              <a:off x="2093648" y="3343832"/>
              <a:ext cx="1583652" cy="307777"/>
            </a:xfrm>
            <a:prstGeom prst="rect">
              <a:avLst/>
            </a:prstGeom>
            <a:noFill/>
          </p:spPr>
          <p:txBody>
            <a:bodyPr wrap="square" rtlCol="0">
              <a:spAutoFit/>
            </a:bodyPr>
            <a:lstStyle/>
            <a:p>
              <a:pPr algn="ctr"/>
              <a:r>
                <a:rPr lang="en-GB" sz="1400" b="1" dirty="0"/>
                <a:t>Filing Test Results</a:t>
              </a:r>
            </a:p>
          </p:txBody>
        </p:sp>
      </p:grpSp>
      <p:grpSp>
        <p:nvGrpSpPr>
          <p:cNvPr id="52" name="Group 51">
            <a:extLst>
              <a:ext uri="{FF2B5EF4-FFF2-40B4-BE49-F238E27FC236}">
                <a16:creationId xmlns:a16="http://schemas.microsoft.com/office/drawing/2014/main" id="{FB305ED1-F91D-4F09-A989-B5F785E4DEC2}"/>
              </a:ext>
            </a:extLst>
          </p:cNvPr>
          <p:cNvGrpSpPr/>
          <p:nvPr/>
        </p:nvGrpSpPr>
        <p:grpSpPr>
          <a:xfrm>
            <a:off x="3626676" y="2439083"/>
            <a:ext cx="1583652" cy="1135968"/>
            <a:chOff x="3613804" y="2514600"/>
            <a:chExt cx="1583652" cy="1135968"/>
          </a:xfrm>
        </p:grpSpPr>
        <p:pic>
          <p:nvPicPr>
            <p:cNvPr id="28" name="Graphic 27" descr="Folder Search with solid fill">
              <a:extLst>
                <a:ext uri="{FF2B5EF4-FFF2-40B4-BE49-F238E27FC236}">
                  <a16:creationId xmlns:a16="http://schemas.microsoft.com/office/drawing/2014/main" id="{B4CB27F0-752E-4268-B623-A5FBE7A7FF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8076" y="2514600"/>
              <a:ext cx="914400" cy="914400"/>
            </a:xfrm>
            <a:prstGeom prst="rect">
              <a:avLst/>
            </a:prstGeom>
          </p:spPr>
        </p:pic>
        <p:sp>
          <p:nvSpPr>
            <p:cNvPr id="51" name="TextBox 50">
              <a:extLst>
                <a:ext uri="{FF2B5EF4-FFF2-40B4-BE49-F238E27FC236}">
                  <a16:creationId xmlns:a16="http://schemas.microsoft.com/office/drawing/2014/main" id="{1777F52A-29DA-49D3-BF65-384226BE2F11}"/>
                </a:ext>
              </a:extLst>
            </p:cNvPr>
            <p:cNvSpPr txBox="1"/>
            <p:nvPr/>
          </p:nvSpPr>
          <p:spPr>
            <a:xfrm>
              <a:off x="3613804" y="3342791"/>
              <a:ext cx="1583652" cy="307777"/>
            </a:xfrm>
            <a:prstGeom prst="rect">
              <a:avLst/>
            </a:prstGeom>
            <a:noFill/>
          </p:spPr>
          <p:txBody>
            <a:bodyPr wrap="square" rtlCol="0">
              <a:spAutoFit/>
            </a:bodyPr>
            <a:lstStyle/>
            <a:p>
              <a:pPr algn="ctr"/>
              <a:r>
                <a:rPr lang="en-GB" sz="1400" b="1" dirty="0"/>
                <a:t>Data Management</a:t>
              </a:r>
            </a:p>
          </p:txBody>
        </p:sp>
      </p:grpSp>
      <p:grpSp>
        <p:nvGrpSpPr>
          <p:cNvPr id="59" name="Group 58">
            <a:extLst>
              <a:ext uri="{FF2B5EF4-FFF2-40B4-BE49-F238E27FC236}">
                <a16:creationId xmlns:a16="http://schemas.microsoft.com/office/drawing/2014/main" id="{A5B0C301-F361-45D7-A389-75B6A1FE3C11}"/>
              </a:ext>
            </a:extLst>
          </p:cNvPr>
          <p:cNvGrpSpPr/>
          <p:nvPr/>
        </p:nvGrpSpPr>
        <p:grpSpPr>
          <a:xfrm>
            <a:off x="620030" y="3690078"/>
            <a:ext cx="1409700" cy="1363891"/>
            <a:chOff x="620030" y="3690078"/>
            <a:chExt cx="1409700" cy="1363891"/>
          </a:xfrm>
        </p:grpSpPr>
        <p:pic>
          <p:nvPicPr>
            <p:cNvPr id="30" name="Graphic 29" descr="Daily calendar with solid fill">
              <a:extLst>
                <a:ext uri="{FF2B5EF4-FFF2-40B4-BE49-F238E27FC236}">
                  <a16:creationId xmlns:a16="http://schemas.microsoft.com/office/drawing/2014/main" id="{18AC3C03-3CB0-4250-9144-001B1CF44B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2761" y="3690078"/>
              <a:ext cx="914400" cy="914400"/>
            </a:xfrm>
            <a:prstGeom prst="rect">
              <a:avLst/>
            </a:prstGeom>
          </p:spPr>
        </p:pic>
        <p:sp>
          <p:nvSpPr>
            <p:cNvPr id="53" name="TextBox 52">
              <a:extLst>
                <a:ext uri="{FF2B5EF4-FFF2-40B4-BE49-F238E27FC236}">
                  <a16:creationId xmlns:a16="http://schemas.microsoft.com/office/drawing/2014/main" id="{9667FCD3-1C4F-4062-9D1D-45B35A643B28}"/>
                </a:ext>
              </a:extLst>
            </p:cNvPr>
            <p:cNvSpPr txBox="1"/>
            <p:nvPr/>
          </p:nvSpPr>
          <p:spPr>
            <a:xfrm>
              <a:off x="620030" y="4530749"/>
              <a:ext cx="1409700" cy="523220"/>
            </a:xfrm>
            <a:prstGeom prst="rect">
              <a:avLst/>
            </a:prstGeom>
            <a:noFill/>
          </p:spPr>
          <p:txBody>
            <a:bodyPr wrap="square" rtlCol="0">
              <a:spAutoFit/>
            </a:bodyPr>
            <a:lstStyle/>
            <a:p>
              <a:pPr algn="ctr"/>
              <a:r>
                <a:rPr lang="en-GB" sz="1400" b="1" dirty="0"/>
                <a:t>Appointment Management</a:t>
              </a:r>
            </a:p>
          </p:txBody>
        </p:sp>
      </p:grpSp>
      <p:grpSp>
        <p:nvGrpSpPr>
          <p:cNvPr id="60" name="Group 59">
            <a:extLst>
              <a:ext uri="{FF2B5EF4-FFF2-40B4-BE49-F238E27FC236}">
                <a16:creationId xmlns:a16="http://schemas.microsoft.com/office/drawing/2014/main" id="{52DD386E-5D5A-4EC9-A1BF-47C9674FDDB3}"/>
              </a:ext>
            </a:extLst>
          </p:cNvPr>
          <p:cNvGrpSpPr/>
          <p:nvPr/>
        </p:nvGrpSpPr>
        <p:grpSpPr>
          <a:xfrm>
            <a:off x="1911686" y="3760988"/>
            <a:ext cx="1943042" cy="1249441"/>
            <a:chOff x="1840436" y="3618488"/>
            <a:chExt cx="1943042" cy="1249441"/>
          </a:xfrm>
        </p:grpSpPr>
        <p:pic>
          <p:nvPicPr>
            <p:cNvPr id="34" name="Graphic 33" descr="Flowchart with solid fill">
              <a:extLst>
                <a:ext uri="{FF2B5EF4-FFF2-40B4-BE49-F238E27FC236}">
                  <a16:creationId xmlns:a16="http://schemas.microsoft.com/office/drawing/2014/main" id="{B644DA3A-97E8-4AD5-8A34-BB0EA78814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54757" y="3618488"/>
              <a:ext cx="914400" cy="914400"/>
            </a:xfrm>
            <a:prstGeom prst="rect">
              <a:avLst/>
            </a:prstGeom>
          </p:spPr>
        </p:pic>
        <p:sp>
          <p:nvSpPr>
            <p:cNvPr id="54" name="TextBox 53">
              <a:extLst>
                <a:ext uri="{FF2B5EF4-FFF2-40B4-BE49-F238E27FC236}">
                  <a16:creationId xmlns:a16="http://schemas.microsoft.com/office/drawing/2014/main" id="{ABCBB9DA-58DC-4BE1-A410-BCDAED481CF2}"/>
                </a:ext>
              </a:extLst>
            </p:cNvPr>
            <p:cNvSpPr txBox="1"/>
            <p:nvPr/>
          </p:nvSpPr>
          <p:spPr>
            <a:xfrm>
              <a:off x="1840436" y="4560152"/>
              <a:ext cx="1943042" cy="307777"/>
            </a:xfrm>
            <a:prstGeom prst="rect">
              <a:avLst/>
            </a:prstGeom>
            <a:noFill/>
          </p:spPr>
          <p:txBody>
            <a:bodyPr wrap="square" rtlCol="0">
              <a:spAutoFit/>
            </a:bodyPr>
            <a:lstStyle/>
            <a:p>
              <a:pPr algn="ctr"/>
              <a:r>
                <a:rPr lang="en-GB" sz="1400" b="1" dirty="0"/>
                <a:t>Triage</a:t>
              </a:r>
            </a:p>
          </p:txBody>
        </p:sp>
      </p:grpSp>
      <p:grpSp>
        <p:nvGrpSpPr>
          <p:cNvPr id="65" name="Group 64">
            <a:extLst>
              <a:ext uri="{FF2B5EF4-FFF2-40B4-BE49-F238E27FC236}">
                <a16:creationId xmlns:a16="http://schemas.microsoft.com/office/drawing/2014/main" id="{6E6CCEC2-3193-4E1D-BBC4-0B03C6F522C2}"/>
              </a:ext>
            </a:extLst>
          </p:cNvPr>
          <p:cNvGrpSpPr/>
          <p:nvPr/>
        </p:nvGrpSpPr>
        <p:grpSpPr>
          <a:xfrm>
            <a:off x="3412042" y="5184972"/>
            <a:ext cx="1943042" cy="1315482"/>
            <a:chOff x="3535034" y="5124174"/>
            <a:chExt cx="1943042" cy="1315482"/>
          </a:xfrm>
        </p:grpSpPr>
        <p:pic>
          <p:nvPicPr>
            <p:cNvPr id="46" name="Graphic 45" descr="Barcode with solid fill">
              <a:extLst>
                <a:ext uri="{FF2B5EF4-FFF2-40B4-BE49-F238E27FC236}">
                  <a16:creationId xmlns:a16="http://schemas.microsoft.com/office/drawing/2014/main" id="{52E07547-B2E4-45F5-A805-CDFCEED82B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49355" y="5124174"/>
              <a:ext cx="914400" cy="914400"/>
            </a:xfrm>
            <a:prstGeom prst="rect">
              <a:avLst/>
            </a:prstGeom>
          </p:spPr>
        </p:pic>
        <p:sp>
          <p:nvSpPr>
            <p:cNvPr id="56" name="TextBox 55">
              <a:extLst>
                <a:ext uri="{FF2B5EF4-FFF2-40B4-BE49-F238E27FC236}">
                  <a16:creationId xmlns:a16="http://schemas.microsoft.com/office/drawing/2014/main" id="{9D64B621-A020-490E-8499-BA6A9B541D6C}"/>
                </a:ext>
              </a:extLst>
            </p:cNvPr>
            <p:cNvSpPr txBox="1"/>
            <p:nvPr/>
          </p:nvSpPr>
          <p:spPr>
            <a:xfrm>
              <a:off x="3535034" y="5916436"/>
              <a:ext cx="1943042" cy="523220"/>
            </a:xfrm>
            <a:prstGeom prst="rect">
              <a:avLst/>
            </a:prstGeom>
            <a:noFill/>
          </p:spPr>
          <p:txBody>
            <a:bodyPr wrap="square" rtlCol="0">
              <a:spAutoFit/>
            </a:bodyPr>
            <a:lstStyle/>
            <a:p>
              <a:pPr algn="ctr"/>
              <a:r>
                <a:rPr lang="en-GB" sz="1400" b="1" dirty="0"/>
                <a:t>Coding form Clinical Letters</a:t>
              </a:r>
            </a:p>
          </p:txBody>
        </p:sp>
      </p:grpSp>
      <p:grpSp>
        <p:nvGrpSpPr>
          <p:cNvPr id="64" name="Group 63">
            <a:extLst>
              <a:ext uri="{FF2B5EF4-FFF2-40B4-BE49-F238E27FC236}">
                <a16:creationId xmlns:a16="http://schemas.microsoft.com/office/drawing/2014/main" id="{791516B5-B15D-4A97-8165-F9C7DD7AB71C}"/>
              </a:ext>
            </a:extLst>
          </p:cNvPr>
          <p:cNvGrpSpPr/>
          <p:nvPr/>
        </p:nvGrpSpPr>
        <p:grpSpPr>
          <a:xfrm>
            <a:off x="2211909" y="5075907"/>
            <a:ext cx="1377933" cy="1201401"/>
            <a:chOff x="2211909" y="4974307"/>
            <a:chExt cx="1377933" cy="1201401"/>
          </a:xfrm>
        </p:grpSpPr>
        <p:pic>
          <p:nvPicPr>
            <p:cNvPr id="44" name="Graphic 43" descr="Open envelope with solid fill">
              <a:extLst>
                <a:ext uri="{FF2B5EF4-FFF2-40B4-BE49-F238E27FC236}">
                  <a16:creationId xmlns:a16="http://schemas.microsoft.com/office/drawing/2014/main" id="{5A01FDC2-90DF-4DD4-A12F-31EF1D63F6A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83812" y="4974307"/>
              <a:ext cx="841085" cy="841085"/>
            </a:xfrm>
            <a:prstGeom prst="rect">
              <a:avLst/>
            </a:prstGeom>
          </p:spPr>
        </p:pic>
        <p:sp>
          <p:nvSpPr>
            <p:cNvPr id="57" name="TextBox 56">
              <a:extLst>
                <a:ext uri="{FF2B5EF4-FFF2-40B4-BE49-F238E27FC236}">
                  <a16:creationId xmlns:a16="http://schemas.microsoft.com/office/drawing/2014/main" id="{DA59C47C-D9E7-4969-B347-B80D76CC7F78}"/>
                </a:ext>
              </a:extLst>
            </p:cNvPr>
            <p:cNvSpPr txBox="1"/>
            <p:nvPr/>
          </p:nvSpPr>
          <p:spPr>
            <a:xfrm>
              <a:off x="2211909" y="5867931"/>
              <a:ext cx="1377933" cy="307777"/>
            </a:xfrm>
            <a:prstGeom prst="rect">
              <a:avLst/>
            </a:prstGeom>
            <a:noFill/>
          </p:spPr>
          <p:txBody>
            <a:bodyPr wrap="square" rtlCol="0">
              <a:spAutoFit/>
            </a:bodyPr>
            <a:lstStyle/>
            <a:p>
              <a:pPr algn="ctr"/>
              <a:r>
                <a:rPr lang="en-GB" sz="1400" b="1" dirty="0"/>
                <a:t>Referral</a:t>
              </a:r>
            </a:p>
          </p:txBody>
        </p:sp>
      </p:grpSp>
      <p:grpSp>
        <p:nvGrpSpPr>
          <p:cNvPr id="66" name="Group 65">
            <a:extLst>
              <a:ext uri="{FF2B5EF4-FFF2-40B4-BE49-F238E27FC236}">
                <a16:creationId xmlns:a16="http://schemas.microsoft.com/office/drawing/2014/main" id="{0E78D950-B54C-473E-B75E-C9FA8B76DDC5}"/>
              </a:ext>
            </a:extLst>
          </p:cNvPr>
          <p:cNvGrpSpPr/>
          <p:nvPr/>
        </p:nvGrpSpPr>
        <p:grpSpPr>
          <a:xfrm>
            <a:off x="369499" y="5084182"/>
            <a:ext cx="1943042" cy="1393669"/>
            <a:chOff x="369499" y="4982582"/>
            <a:chExt cx="1943042" cy="1393669"/>
          </a:xfrm>
        </p:grpSpPr>
        <p:pic>
          <p:nvPicPr>
            <p:cNvPr id="39" name="Graphic 38" descr="Medicine with solid fill">
              <a:extLst>
                <a:ext uri="{FF2B5EF4-FFF2-40B4-BE49-F238E27FC236}">
                  <a16:creationId xmlns:a16="http://schemas.microsoft.com/office/drawing/2014/main" id="{0E318B8C-5A3E-4717-B6A5-906FA9FDE74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9122" y="4982582"/>
              <a:ext cx="914400" cy="914400"/>
            </a:xfrm>
            <a:prstGeom prst="rect">
              <a:avLst/>
            </a:prstGeom>
          </p:spPr>
        </p:pic>
        <p:sp>
          <p:nvSpPr>
            <p:cNvPr id="58" name="TextBox 57">
              <a:extLst>
                <a:ext uri="{FF2B5EF4-FFF2-40B4-BE49-F238E27FC236}">
                  <a16:creationId xmlns:a16="http://schemas.microsoft.com/office/drawing/2014/main" id="{835AFB4F-0B26-4321-9F05-A025F51188C2}"/>
                </a:ext>
              </a:extLst>
            </p:cNvPr>
            <p:cNvSpPr txBox="1"/>
            <p:nvPr/>
          </p:nvSpPr>
          <p:spPr>
            <a:xfrm>
              <a:off x="369499" y="5853031"/>
              <a:ext cx="1943042" cy="523220"/>
            </a:xfrm>
            <a:prstGeom prst="rect">
              <a:avLst/>
            </a:prstGeom>
            <a:noFill/>
          </p:spPr>
          <p:txBody>
            <a:bodyPr wrap="square" rtlCol="0">
              <a:spAutoFit/>
            </a:bodyPr>
            <a:lstStyle/>
            <a:p>
              <a:pPr algn="ctr"/>
              <a:r>
                <a:rPr lang="en-GB" sz="1400" b="1" dirty="0"/>
                <a:t>Prescription </a:t>
              </a:r>
            </a:p>
            <a:p>
              <a:pPr algn="ctr"/>
              <a:r>
                <a:rPr lang="en-GB" sz="1400" b="1" dirty="0"/>
                <a:t>Processing</a:t>
              </a:r>
            </a:p>
          </p:txBody>
        </p:sp>
      </p:grpSp>
      <p:grpSp>
        <p:nvGrpSpPr>
          <p:cNvPr id="63" name="Group 62">
            <a:extLst>
              <a:ext uri="{FF2B5EF4-FFF2-40B4-BE49-F238E27FC236}">
                <a16:creationId xmlns:a16="http://schemas.microsoft.com/office/drawing/2014/main" id="{68BC4F5C-0048-4AD8-8867-D399D6DFE2F0}"/>
              </a:ext>
            </a:extLst>
          </p:cNvPr>
          <p:cNvGrpSpPr/>
          <p:nvPr/>
        </p:nvGrpSpPr>
        <p:grpSpPr>
          <a:xfrm>
            <a:off x="3406855" y="3774703"/>
            <a:ext cx="1943042" cy="1323466"/>
            <a:chOff x="3654534" y="3748669"/>
            <a:chExt cx="1943042" cy="1323466"/>
          </a:xfrm>
        </p:grpSpPr>
        <p:sp>
          <p:nvSpPr>
            <p:cNvPr id="55" name="TextBox 54">
              <a:extLst>
                <a:ext uri="{FF2B5EF4-FFF2-40B4-BE49-F238E27FC236}">
                  <a16:creationId xmlns:a16="http://schemas.microsoft.com/office/drawing/2014/main" id="{3545CCFF-93EC-46B6-970C-00B630C6F20A}"/>
                </a:ext>
              </a:extLst>
            </p:cNvPr>
            <p:cNvSpPr txBox="1"/>
            <p:nvPr/>
          </p:nvSpPr>
          <p:spPr>
            <a:xfrm>
              <a:off x="3654534" y="4548915"/>
              <a:ext cx="1943042" cy="523220"/>
            </a:xfrm>
            <a:prstGeom prst="rect">
              <a:avLst/>
            </a:prstGeom>
            <a:noFill/>
          </p:spPr>
          <p:txBody>
            <a:bodyPr wrap="square" rtlCol="0">
              <a:spAutoFit/>
            </a:bodyPr>
            <a:lstStyle/>
            <a:p>
              <a:pPr algn="ctr"/>
              <a:r>
                <a:rPr lang="en-GB" sz="1400" b="1" dirty="0"/>
                <a:t>Patient </a:t>
              </a:r>
            </a:p>
            <a:p>
              <a:pPr algn="ctr"/>
              <a:r>
                <a:rPr lang="en-GB" sz="1400" b="1" dirty="0"/>
                <a:t>Registration </a:t>
              </a:r>
            </a:p>
          </p:txBody>
        </p:sp>
        <p:pic>
          <p:nvPicPr>
            <p:cNvPr id="62" name="Graphic 61" descr="Sling with solid fill">
              <a:extLst>
                <a:ext uri="{FF2B5EF4-FFF2-40B4-BE49-F238E27FC236}">
                  <a16:creationId xmlns:a16="http://schemas.microsoft.com/office/drawing/2014/main" id="{000C0175-0FFC-48B2-9BE2-3D0403A67B0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88697" y="3748669"/>
              <a:ext cx="866009" cy="866009"/>
            </a:xfrm>
            <a:prstGeom prst="rect">
              <a:avLst/>
            </a:prstGeom>
          </p:spPr>
        </p:pic>
      </p:grpSp>
    </p:spTree>
    <p:extLst>
      <p:ext uri="{BB962C8B-B14F-4D97-AF65-F5344CB8AC3E}">
        <p14:creationId xmlns:p14="http://schemas.microsoft.com/office/powerpoint/2010/main" val="252098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54D24B5-F330-44F0-97E6-311FB0E0ADB2}"/>
              </a:ext>
            </a:extLst>
          </p:cNvPr>
          <p:cNvSpPr/>
          <p:nvPr/>
        </p:nvSpPr>
        <p:spPr>
          <a:xfrm>
            <a:off x="6020522" y="1109917"/>
            <a:ext cx="5878713" cy="5278854"/>
          </a:xfrm>
          <a:prstGeom prst="roundRect">
            <a:avLst>
              <a:gd name="adj" fmla="val 4482"/>
            </a:avLst>
          </a:prstGeom>
          <a:solidFill>
            <a:schemeClr val="bg1">
              <a:lumMod val="85000"/>
              <a:alpha val="30000"/>
            </a:schemeClr>
          </a:solidFill>
          <a:ln w="38100">
            <a:solidFill>
              <a:srgbClr val="215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0594AB10-6C5D-4F70-A254-C746E2635A3F}"/>
              </a:ext>
            </a:extLst>
          </p:cNvPr>
          <p:cNvSpPr>
            <a:spLocks noGrp="1"/>
          </p:cNvSpPr>
          <p:nvPr>
            <p:ph type="title"/>
          </p:nvPr>
        </p:nvSpPr>
        <p:spPr>
          <a:xfrm>
            <a:off x="335315" y="204982"/>
            <a:ext cx="8675335" cy="880868"/>
          </a:xfrm>
        </p:spPr>
        <p:txBody>
          <a:bodyPr/>
          <a:lstStyle/>
          <a:p>
            <a:r>
              <a:rPr lang="en-GB" sz="2400" dirty="0">
                <a:solidFill>
                  <a:srgbClr val="215DB9"/>
                </a:solidFill>
              </a:rPr>
              <a:t>Automation in Primary Care</a:t>
            </a:r>
          </a:p>
        </p:txBody>
      </p:sp>
      <p:sp>
        <p:nvSpPr>
          <p:cNvPr id="18" name="TextBox 17">
            <a:extLst>
              <a:ext uri="{FF2B5EF4-FFF2-40B4-BE49-F238E27FC236}">
                <a16:creationId xmlns:a16="http://schemas.microsoft.com/office/drawing/2014/main" id="{4B09207D-90C0-4F57-A0CD-B61C4D5B8AC8}"/>
              </a:ext>
            </a:extLst>
          </p:cNvPr>
          <p:cNvSpPr txBox="1"/>
          <p:nvPr/>
        </p:nvSpPr>
        <p:spPr>
          <a:xfrm>
            <a:off x="240631" y="3482401"/>
            <a:ext cx="4981074" cy="3293209"/>
          </a:xfrm>
          <a:prstGeom prst="rect">
            <a:avLst/>
          </a:prstGeom>
          <a:noFill/>
        </p:spPr>
        <p:txBody>
          <a:bodyPr wrap="square">
            <a:spAutoFit/>
          </a:bodyPr>
          <a:lstStyle/>
          <a:p>
            <a:r>
              <a:rPr lang="en-GB" sz="1600" b="1" dirty="0"/>
              <a:t>Process Automation has the potential to achieve these outcomes by supporting the following activities:</a:t>
            </a:r>
          </a:p>
          <a:p>
            <a:endParaRPr lang="en-GB" sz="1600" b="1" dirty="0"/>
          </a:p>
          <a:p>
            <a:r>
              <a:rPr lang="en-GB" sz="1600" b="1" dirty="0"/>
              <a:t>Clinical Tasks</a:t>
            </a:r>
          </a:p>
          <a:p>
            <a:pPr marL="171450" indent="-171450">
              <a:buFontTx/>
              <a:buChar char="-"/>
            </a:pPr>
            <a:r>
              <a:rPr lang="en-GB" sz="1600" dirty="0"/>
              <a:t>Clinical Administration</a:t>
            </a:r>
          </a:p>
          <a:p>
            <a:pPr marL="171450" indent="-171450">
              <a:buFontTx/>
              <a:buChar char="-"/>
            </a:pPr>
            <a:r>
              <a:rPr lang="en-GB" sz="1600" dirty="0"/>
              <a:t>Support Clinical Decision making</a:t>
            </a:r>
          </a:p>
          <a:p>
            <a:pPr marL="171450" indent="-171450">
              <a:buFontTx/>
              <a:buChar char="-"/>
            </a:pPr>
            <a:r>
              <a:rPr lang="en-GB" sz="1600" dirty="0"/>
              <a:t>Referrals</a:t>
            </a:r>
          </a:p>
          <a:p>
            <a:pPr marL="171450" indent="-171450">
              <a:buFontTx/>
              <a:buChar char="-"/>
            </a:pPr>
            <a:r>
              <a:rPr lang="en-GB" sz="1600" dirty="0"/>
              <a:t>Risk Stratification</a:t>
            </a:r>
          </a:p>
          <a:p>
            <a:pPr marL="171450" indent="-171450">
              <a:buFontTx/>
              <a:buChar char="-"/>
            </a:pPr>
            <a:r>
              <a:rPr lang="en-GB" sz="1600" dirty="0"/>
              <a:t>Triage</a:t>
            </a:r>
          </a:p>
          <a:p>
            <a:pPr marL="171450" indent="-171450">
              <a:buFontTx/>
              <a:buChar char="-"/>
            </a:pPr>
            <a:r>
              <a:rPr lang="en-GB" sz="1600" dirty="0"/>
              <a:t>Online Consultation</a:t>
            </a:r>
          </a:p>
          <a:p>
            <a:pPr marL="171450" indent="-171450">
              <a:buFontTx/>
              <a:buChar char="-"/>
            </a:pPr>
            <a:r>
              <a:rPr lang="en-GB" sz="1600" dirty="0"/>
              <a:t>Long Term Condition Monitoring</a:t>
            </a:r>
          </a:p>
          <a:p>
            <a:pPr marL="171450" indent="-171450">
              <a:buFontTx/>
              <a:buChar char="-"/>
            </a:pPr>
            <a:endParaRPr lang="en-GB" sz="1600" dirty="0"/>
          </a:p>
          <a:p>
            <a:pPr marL="171450" indent="-171450">
              <a:buFontTx/>
              <a:buChar char="-"/>
            </a:pPr>
            <a:endParaRPr lang="en-GB" sz="1600" dirty="0"/>
          </a:p>
        </p:txBody>
      </p:sp>
      <p:sp>
        <p:nvSpPr>
          <p:cNvPr id="19" name="TextBox 18">
            <a:extLst>
              <a:ext uri="{FF2B5EF4-FFF2-40B4-BE49-F238E27FC236}">
                <a16:creationId xmlns:a16="http://schemas.microsoft.com/office/drawing/2014/main" id="{D7B2A08B-0872-4022-82F5-EC6938D53317}"/>
              </a:ext>
            </a:extLst>
          </p:cNvPr>
          <p:cNvSpPr txBox="1"/>
          <p:nvPr/>
        </p:nvSpPr>
        <p:spPr>
          <a:xfrm>
            <a:off x="240631" y="821054"/>
            <a:ext cx="6096000" cy="2308324"/>
          </a:xfrm>
          <a:prstGeom prst="rect">
            <a:avLst/>
          </a:prstGeom>
          <a:noFill/>
        </p:spPr>
        <p:txBody>
          <a:bodyPr wrap="square">
            <a:spAutoFit/>
          </a:bodyPr>
          <a:lstStyle/>
          <a:p>
            <a:r>
              <a:rPr lang="en-GB" sz="1600" b="1" dirty="0"/>
              <a:t>The main goals cited for automation in primary care are to: </a:t>
            </a:r>
          </a:p>
          <a:p>
            <a:endParaRPr lang="en-GB" sz="1600" b="1" dirty="0"/>
          </a:p>
          <a:p>
            <a:pPr marL="171450" indent="-171450">
              <a:buFontTx/>
              <a:buChar char="-"/>
            </a:pPr>
            <a:r>
              <a:rPr lang="en-GB" sz="1600" dirty="0"/>
              <a:t>Reduced administrative burden</a:t>
            </a:r>
          </a:p>
          <a:p>
            <a:pPr marL="171450" indent="-171450">
              <a:buFontTx/>
              <a:buChar char="-"/>
            </a:pPr>
            <a:r>
              <a:rPr lang="en-GB" sz="1600" dirty="0"/>
              <a:t>Improved efficiency </a:t>
            </a:r>
          </a:p>
          <a:p>
            <a:pPr marL="171450" indent="-171450">
              <a:buFontTx/>
              <a:buChar char="-"/>
            </a:pPr>
            <a:r>
              <a:rPr lang="en-GB" sz="1600" dirty="0"/>
              <a:t>Improved staff experience</a:t>
            </a:r>
          </a:p>
          <a:p>
            <a:pPr marL="171450" indent="-171450">
              <a:buFontTx/>
              <a:buChar char="-"/>
            </a:pPr>
            <a:r>
              <a:rPr lang="en-GB" sz="1600" dirty="0"/>
              <a:t>Improved patient experience</a:t>
            </a:r>
          </a:p>
          <a:p>
            <a:pPr marL="171450" indent="-171450">
              <a:buFontTx/>
              <a:buChar char="-"/>
            </a:pPr>
            <a:r>
              <a:rPr lang="en-GB" sz="1600" dirty="0"/>
              <a:t>Improved process assurance</a:t>
            </a:r>
          </a:p>
          <a:p>
            <a:pPr marL="171450" indent="-171450">
              <a:buFontTx/>
              <a:buChar char="-"/>
            </a:pPr>
            <a:r>
              <a:rPr lang="en-GB" sz="1600" dirty="0"/>
              <a:t>Improved Long Term Condition Management</a:t>
            </a:r>
          </a:p>
          <a:p>
            <a:pPr marL="171450" indent="-171450">
              <a:buFontTx/>
              <a:buChar char="-"/>
            </a:pPr>
            <a:r>
              <a:rPr lang="en-GB" sz="1600" dirty="0"/>
              <a:t>Improved data and information capture/quality</a:t>
            </a:r>
          </a:p>
        </p:txBody>
      </p:sp>
      <p:sp>
        <p:nvSpPr>
          <p:cNvPr id="27" name="TextBox 26">
            <a:extLst>
              <a:ext uri="{FF2B5EF4-FFF2-40B4-BE49-F238E27FC236}">
                <a16:creationId xmlns:a16="http://schemas.microsoft.com/office/drawing/2014/main" id="{4CEEA8F8-E658-4C8C-8E2B-25596ED10395}"/>
              </a:ext>
            </a:extLst>
          </p:cNvPr>
          <p:cNvSpPr txBox="1"/>
          <p:nvPr/>
        </p:nvSpPr>
        <p:spPr>
          <a:xfrm>
            <a:off x="3529745" y="4079846"/>
            <a:ext cx="2502568" cy="2308324"/>
          </a:xfrm>
          <a:prstGeom prst="rect">
            <a:avLst/>
          </a:prstGeom>
          <a:noFill/>
        </p:spPr>
        <p:txBody>
          <a:bodyPr wrap="square">
            <a:spAutoFit/>
          </a:bodyPr>
          <a:lstStyle/>
          <a:p>
            <a:pPr marL="0" indent="0">
              <a:buFontTx/>
              <a:buNone/>
            </a:pPr>
            <a:r>
              <a:rPr lang="en-GB" sz="1600" b="1" dirty="0"/>
              <a:t>Admin Tasks</a:t>
            </a:r>
          </a:p>
          <a:p>
            <a:pPr marL="0" indent="0">
              <a:buFontTx/>
              <a:buNone/>
            </a:pPr>
            <a:r>
              <a:rPr lang="en-GB" sz="1600" dirty="0"/>
              <a:t>- General back office admin</a:t>
            </a:r>
          </a:p>
          <a:p>
            <a:pPr marL="0" indent="0">
              <a:buFontTx/>
              <a:buNone/>
            </a:pPr>
            <a:r>
              <a:rPr lang="en-GB" sz="1600" dirty="0"/>
              <a:t>- Call and Recall</a:t>
            </a:r>
          </a:p>
          <a:p>
            <a:pPr marL="171450" indent="-171450">
              <a:buFontTx/>
              <a:buChar char="-"/>
            </a:pPr>
            <a:r>
              <a:rPr lang="en-GB" sz="1600" dirty="0"/>
              <a:t>Patient Registration</a:t>
            </a:r>
          </a:p>
          <a:p>
            <a:pPr marL="171450" indent="-171450">
              <a:buFontTx/>
              <a:buChar char="-"/>
            </a:pPr>
            <a:r>
              <a:rPr lang="en-GB" sz="1600" dirty="0"/>
              <a:t>Appointment scheduling</a:t>
            </a:r>
          </a:p>
          <a:p>
            <a:pPr marL="171450" indent="-171450">
              <a:buFontTx/>
              <a:buChar char="-"/>
            </a:pPr>
            <a:r>
              <a:rPr lang="en-GB" sz="1600" dirty="0"/>
              <a:t>Operational Reporting</a:t>
            </a:r>
          </a:p>
          <a:p>
            <a:pPr marL="171450" indent="-171450">
              <a:buFontTx/>
              <a:buChar char="-"/>
            </a:pPr>
            <a:r>
              <a:rPr lang="en-GB" sz="1600" dirty="0"/>
              <a:t>Telephony</a:t>
            </a:r>
          </a:p>
          <a:p>
            <a:pPr marL="171450" indent="-171450">
              <a:buFontTx/>
              <a:buChar char="-"/>
            </a:pPr>
            <a:r>
              <a:rPr lang="en-GB" sz="1600" dirty="0"/>
              <a:t>Communications</a:t>
            </a:r>
          </a:p>
          <a:p>
            <a:pPr marL="171450" indent="-171450">
              <a:buFontTx/>
              <a:buChar char="-"/>
            </a:pPr>
            <a:r>
              <a:rPr lang="en-GB" sz="1600" dirty="0"/>
              <a:t>Analytics</a:t>
            </a:r>
          </a:p>
        </p:txBody>
      </p:sp>
      <p:sp>
        <p:nvSpPr>
          <p:cNvPr id="8" name="TextBox 7">
            <a:extLst>
              <a:ext uri="{FF2B5EF4-FFF2-40B4-BE49-F238E27FC236}">
                <a16:creationId xmlns:a16="http://schemas.microsoft.com/office/drawing/2014/main" id="{D4E7431F-36F4-40D7-802F-6693AA778C1E}"/>
              </a:ext>
            </a:extLst>
          </p:cNvPr>
          <p:cNvSpPr txBox="1"/>
          <p:nvPr/>
        </p:nvSpPr>
        <p:spPr>
          <a:xfrm>
            <a:off x="6224345" y="6388771"/>
            <a:ext cx="5674890" cy="430887"/>
          </a:xfrm>
          <a:prstGeom prst="rect">
            <a:avLst/>
          </a:prstGeom>
          <a:noFill/>
        </p:spPr>
        <p:txBody>
          <a:bodyPr wrap="square">
            <a:spAutoFit/>
          </a:bodyPr>
          <a:lstStyle/>
          <a:p>
            <a:pPr lvl="0" algn="ctr"/>
            <a:r>
              <a:rPr lang="en-GB" sz="1100" i="1" dirty="0"/>
              <a:t>Figure 1: Based on 21 responses to a GPs/Practices managers survey across London March 22. Percentage of respondents who stated process was a key challenging.</a:t>
            </a:r>
          </a:p>
        </p:txBody>
      </p:sp>
      <p:sp>
        <p:nvSpPr>
          <p:cNvPr id="9" name="Rectangle: Rounded Corners 8" descr="Clipboard Mixed with solid fill">
            <a:extLst>
              <a:ext uri="{FF2B5EF4-FFF2-40B4-BE49-F238E27FC236}">
                <a16:creationId xmlns:a16="http://schemas.microsoft.com/office/drawing/2014/main" id="{445E4878-F3F9-42DF-8775-8BF1BCDBEC37}"/>
              </a:ext>
            </a:extLst>
          </p:cNvPr>
          <p:cNvSpPr/>
          <p:nvPr/>
        </p:nvSpPr>
        <p:spPr>
          <a:xfrm>
            <a:off x="6436677" y="2280756"/>
            <a:ext cx="1162106" cy="1148244"/>
          </a:xfrm>
          <a:prstGeom prst="roundRect">
            <a:avLst>
              <a:gd name="adj" fmla="val 1667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10" descr="Doctor female with solid fill">
            <a:extLst>
              <a:ext uri="{FF2B5EF4-FFF2-40B4-BE49-F238E27FC236}">
                <a16:creationId xmlns:a16="http://schemas.microsoft.com/office/drawing/2014/main" id="{B8F14E0E-4D94-4BF4-A393-9CB24141DBD9}"/>
              </a:ext>
            </a:extLst>
          </p:cNvPr>
          <p:cNvSpPr/>
          <p:nvPr/>
        </p:nvSpPr>
        <p:spPr>
          <a:xfrm>
            <a:off x="6404586" y="4342134"/>
            <a:ext cx="1187949" cy="1148244"/>
          </a:xfrm>
          <a:prstGeom prst="roundRect">
            <a:avLst>
              <a:gd name="adj" fmla="val 1667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8575"/>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B351ED65-B230-49FF-AEA4-327161C79394}"/>
              </a:ext>
            </a:extLst>
          </p:cNvPr>
          <p:cNvSpPr txBox="1"/>
          <p:nvPr/>
        </p:nvSpPr>
        <p:spPr>
          <a:xfrm>
            <a:off x="6224345" y="1323338"/>
            <a:ext cx="5494415" cy="646331"/>
          </a:xfrm>
          <a:prstGeom prst="rect">
            <a:avLst/>
          </a:prstGeom>
          <a:noFill/>
        </p:spPr>
        <p:txBody>
          <a:bodyPr wrap="square">
            <a:spAutoFit/>
          </a:bodyPr>
          <a:lstStyle/>
          <a:p>
            <a:pPr algn="ctr"/>
            <a:r>
              <a:rPr lang="en-GB" b="1" dirty="0">
                <a:solidFill>
                  <a:srgbClr val="215DB9"/>
                </a:solidFill>
              </a:rPr>
              <a:t>Most challenging non-clinical and clinical tasks/process for primary care providers </a:t>
            </a:r>
          </a:p>
        </p:txBody>
      </p:sp>
      <p:sp>
        <p:nvSpPr>
          <p:cNvPr id="21" name="TextBox 20">
            <a:extLst>
              <a:ext uri="{FF2B5EF4-FFF2-40B4-BE49-F238E27FC236}">
                <a16:creationId xmlns:a16="http://schemas.microsoft.com/office/drawing/2014/main" id="{980DA360-A3F1-459A-B29C-D77A20532121}"/>
              </a:ext>
            </a:extLst>
          </p:cNvPr>
          <p:cNvSpPr txBox="1"/>
          <p:nvPr/>
        </p:nvSpPr>
        <p:spPr>
          <a:xfrm>
            <a:off x="6020522" y="3558430"/>
            <a:ext cx="1902839" cy="523220"/>
          </a:xfrm>
          <a:prstGeom prst="rect">
            <a:avLst/>
          </a:prstGeom>
          <a:noFill/>
        </p:spPr>
        <p:txBody>
          <a:bodyPr wrap="square">
            <a:spAutoFit/>
          </a:bodyPr>
          <a:lstStyle/>
          <a:p>
            <a:pPr algn="ctr"/>
            <a:r>
              <a:rPr lang="en-GB" sz="1400" b="1" kern="1200" dirty="0"/>
              <a:t>Non-clinical tasks/processes</a:t>
            </a:r>
            <a:endParaRPr lang="en-GB" sz="1400" dirty="0"/>
          </a:p>
        </p:txBody>
      </p:sp>
      <p:sp>
        <p:nvSpPr>
          <p:cNvPr id="22" name="TextBox 21">
            <a:extLst>
              <a:ext uri="{FF2B5EF4-FFF2-40B4-BE49-F238E27FC236}">
                <a16:creationId xmlns:a16="http://schemas.microsoft.com/office/drawing/2014/main" id="{7A2A937A-8B5D-464F-87AC-B513DBACE298}"/>
              </a:ext>
            </a:extLst>
          </p:cNvPr>
          <p:cNvSpPr txBox="1"/>
          <p:nvPr/>
        </p:nvSpPr>
        <p:spPr>
          <a:xfrm>
            <a:off x="6224346" y="5616183"/>
            <a:ext cx="1598275" cy="523220"/>
          </a:xfrm>
          <a:prstGeom prst="rect">
            <a:avLst/>
          </a:prstGeom>
          <a:noFill/>
        </p:spPr>
        <p:txBody>
          <a:bodyPr wrap="square">
            <a:spAutoFit/>
          </a:bodyPr>
          <a:lstStyle/>
          <a:p>
            <a:pPr algn="ctr"/>
            <a:r>
              <a:rPr lang="en-GB" sz="1400" b="1" dirty="0"/>
              <a:t>Clinical tasks/processes </a:t>
            </a:r>
          </a:p>
        </p:txBody>
      </p:sp>
      <p:sp>
        <p:nvSpPr>
          <p:cNvPr id="24" name="TextBox 23">
            <a:extLst>
              <a:ext uri="{FF2B5EF4-FFF2-40B4-BE49-F238E27FC236}">
                <a16:creationId xmlns:a16="http://schemas.microsoft.com/office/drawing/2014/main" id="{447B8163-5258-4073-ACD7-83E5FB4B8E6D}"/>
              </a:ext>
            </a:extLst>
          </p:cNvPr>
          <p:cNvSpPr txBox="1"/>
          <p:nvPr/>
        </p:nvSpPr>
        <p:spPr>
          <a:xfrm>
            <a:off x="7959457" y="4597543"/>
            <a:ext cx="2556456" cy="687881"/>
          </a:xfrm>
          <a:prstGeom prst="rect">
            <a:avLst/>
          </a:prstGeom>
          <a:noFill/>
        </p:spPr>
        <p:txBody>
          <a:bodyPr wrap="square">
            <a:spAutoFit/>
          </a:bodyPr>
          <a:lstStyle/>
          <a:p>
            <a:pPr marL="285750" lvl="0" indent="-285750" defTabSz="711200">
              <a:lnSpc>
                <a:spcPct val="90000"/>
              </a:lnSpc>
              <a:spcBef>
                <a:spcPct val="0"/>
              </a:spcBef>
              <a:spcAft>
                <a:spcPct val="35000"/>
              </a:spcAft>
              <a:buFont typeface="Arial" panose="020B0604020202020204" pitchFamily="34" charset="0"/>
              <a:buChar char="•"/>
            </a:pPr>
            <a:r>
              <a:rPr lang="en-GB" sz="1800" b="1" kern="1200" dirty="0"/>
              <a:t>Prescribing </a:t>
            </a:r>
            <a:r>
              <a:rPr lang="en-GB" sz="1200" kern="1200" dirty="0"/>
              <a:t>(78%) </a:t>
            </a:r>
            <a:endParaRPr lang="en-GB" sz="1800" kern="1200" dirty="0"/>
          </a:p>
          <a:p>
            <a:pPr marL="285750" lvl="0" indent="-285750" defTabSz="711200">
              <a:lnSpc>
                <a:spcPct val="90000"/>
              </a:lnSpc>
              <a:spcBef>
                <a:spcPct val="0"/>
              </a:spcBef>
              <a:spcAft>
                <a:spcPct val="35000"/>
              </a:spcAft>
              <a:buFont typeface="Arial" panose="020B0604020202020204" pitchFamily="34" charset="0"/>
              <a:buChar char="•"/>
            </a:pPr>
            <a:r>
              <a:rPr lang="en-GB" sz="1800" b="1" kern="1200" dirty="0"/>
              <a:t>Referrals </a:t>
            </a:r>
            <a:r>
              <a:rPr lang="en-GB" sz="1200" kern="1200" dirty="0"/>
              <a:t>(83%)</a:t>
            </a:r>
            <a:endParaRPr lang="en-GB" sz="1800" kern="1200" dirty="0"/>
          </a:p>
        </p:txBody>
      </p:sp>
      <p:sp>
        <p:nvSpPr>
          <p:cNvPr id="26" name="TextBox 25">
            <a:extLst>
              <a:ext uri="{FF2B5EF4-FFF2-40B4-BE49-F238E27FC236}">
                <a16:creationId xmlns:a16="http://schemas.microsoft.com/office/drawing/2014/main" id="{4F3472FD-FA3E-4BB9-8361-CBA2C2FCAC58}"/>
              </a:ext>
            </a:extLst>
          </p:cNvPr>
          <p:cNvSpPr txBox="1"/>
          <p:nvPr/>
        </p:nvSpPr>
        <p:spPr>
          <a:xfrm>
            <a:off x="7923361" y="2292195"/>
            <a:ext cx="3880712" cy="1629677"/>
          </a:xfrm>
          <a:prstGeom prst="rect">
            <a:avLst/>
          </a:prstGeom>
          <a:noFill/>
        </p:spPr>
        <p:txBody>
          <a:bodyPr wrap="square">
            <a:spAutoFit/>
          </a:bodyPr>
          <a:lstStyle/>
          <a:p>
            <a:pPr marL="285750" lvl="0" indent="-285750" defTabSz="711200">
              <a:lnSpc>
                <a:spcPct val="90000"/>
              </a:lnSpc>
              <a:spcBef>
                <a:spcPct val="0"/>
              </a:spcBef>
              <a:spcAft>
                <a:spcPct val="35000"/>
              </a:spcAft>
              <a:buFont typeface="Arial" panose="020B0604020202020204" pitchFamily="34" charset="0"/>
              <a:buChar char="•"/>
            </a:pPr>
            <a:r>
              <a:rPr lang="en-GB" sz="1800" b="1" kern="1200" dirty="0" err="1"/>
              <a:t>QoF</a:t>
            </a:r>
            <a:r>
              <a:rPr lang="en-GB" sz="1800" b="1" kern="1200" dirty="0"/>
              <a:t> Reporting </a:t>
            </a:r>
            <a:r>
              <a:rPr lang="en-GB" sz="1200" kern="1200" dirty="0"/>
              <a:t>(61%)</a:t>
            </a:r>
            <a:endParaRPr lang="en-GB" sz="1800" kern="1200" dirty="0"/>
          </a:p>
          <a:p>
            <a:pPr marL="285750" lvl="0" indent="-285750" defTabSz="711200">
              <a:lnSpc>
                <a:spcPct val="90000"/>
              </a:lnSpc>
              <a:spcBef>
                <a:spcPct val="0"/>
              </a:spcBef>
              <a:spcAft>
                <a:spcPct val="35000"/>
              </a:spcAft>
              <a:buFont typeface="Arial" panose="020B0604020202020204" pitchFamily="34" charset="0"/>
              <a:buChar char="•"/>
            </a:pPr>
            <a:r>
              <a:rPr lang="en-GB" sz="1800" b="1" kern="1200" dirty="0"/>
              <a:t>Other Reporting </a:t>
            </a:r>
            <a:r>
              <a:rPr lang="en-GB" sz="1200" kern="1200" dirty="0"/>
              <a:t>(57%)</a:t>
            </a:r>
            <a:endParaRPr lang="en-GB" sz="1800" kern="1200" dirty="0"/>
          </a:p>
          <a:p>
            <a:pPr marL="285750" lvl="0" indent="-285750" defTabSz="711200">
              <a:lnSpc>
                <a:spcPct val="90000"/>
              </a:lnSpc>
              <a:spcBef>
                <a:spcPct val="0"/>
              </a:spcBef>
              <a:spcAft>
                <a:spcPct val="35000"/>
              </a:spcAft>
              <a:buFont typeface="Arial" panose="020B0604020202020204" pitchFamily="34" charset="0"/>
              <a:buChar char="•"/>
            </a:pPr>
            <a:r>
              <a:rPr lang="en-GB" sz="1800" b="1" kern="1200" dirty="0"/>
              <a:t>Patient Recall for Screening and Annual Health Checks </a:t>
            </a:r>
            <a:r>
              <a:rPr lang="en-GB" sz="1200" kern="1200" dirty="0"/>
              <a:t>(61%)</a:t>
            </a:r>
            <a:endParaRPr lang="en-GB" sz="1800" kern="1200" dirty="0"/>
          </a:p>
          <a:p>
            <a:pPr marL="285750" lvl="0" indent="-285750" defTabSz="711200">
              <a:lnSpc>
                <a:spcPct val="90000"/>
              </a:lnSpc>
              <a:spcBef>
                <a:spcPct val="0"/>
              </a:spcBef>
              <a:spcAft>
                <a:spcPct val="35000"/>
              </a:spcAft>
              <a:buFont typeface="Arial" panose="020B0604020202020204" pitchFamily="34" charset="0"/>
              <a:buChar char="•"/>
            </a:pPr>
            <a:r>
              <a:rPr lang="en-GB" sz="1800" b="1" kern="1200" dirty="0"/>
              <a:t>Patient Feedback </a:t>
            </a:r>
            <a:r>
              <a:rPr lang="en-GB" sz="1200" kern="1200" dirty="0"/>
              <a:t>(57%) </a:t>
            </a:r>
            <a:endParaRPr lang="en-GB" sz="1800" kern="1200" dirty="0"/>
          </a:p>
        </p:txBody>
      </p:sp>
    </p:spTree>
    <p:extLst>
      <p:ext uri="{BB962C8B-B14F-4D97-AF65-F5344CB8AC3E}">
        <p14:creationId xmlns:p14="http://schemas.microsoft.com/office/powerpoint/2010/main" val="86623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4508A2-5AFF-47E9-877B-D4CF5B5736AD}"/>
              </a:ext>
            </a:extLst>
          </p:cNvPr>
          <p:cNvSpPr txBox="1"/>
          <p:nvPr/>
        </p:nvSpPr>
        <p:spPr>
          <a:xfrm>
            <a:off x="387457" y="340962"/>
            <a:ext cx="5997844" cy="461665"/>
          </a:xfrm>
          <a:prstGeom prst="rect">
            <a:avLst/>
          </a:prstGeom>
          <a:noFill/>
        </p:spPr>
        <p:txBody>
          <a:bodyPr wrap="square" rtlCol="0">
            <a:spAutoFit/>
          </a:bodyPr>
          <a:lstStyle/>
          <a:p>
            <a:r>
              <a:rPr lang="en-GB" sz="2400" b="1" dirty="0">
                <a:solidFill>
                  <a:schemeClr val="accent1">
                    <a:lumMod val="75000"/>
                  </a:schemeClr>
                </a:solidFill>
              </a:rPr>
              <a:t>Market Maturity Overview</a:t>
            </a:r>
          </a:p>
        </p:txBody>
      </p:sp>
      <p:sp>
        <p:nvSpPr>
          <p:cNvPr id="8" name="Rectangle: Rounded Corners 7">
            <a:extLst>
              <a:ext uri="{FF2B5EF4-FFF2-40B4-BE49-F238E27FC236}">
                <a16:creationId xmlns:a16="http://schemas.microsoft.com/office/drawing/2014/main" id="{14F59BE5-E60F-454F-A70C-73A70B092343}"/>
              </a:ext>
            </a:extLst>
          </p:cNvPr>
          <p:cNvSpPr/>
          <p:nvPr/>
        </p:nvSpPr>
        <p:spPr>
          <a:xfrm>
            <a:off x="1214984" y="2137611"/>
            <a:ext cx="2270019" cy="162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13 of the 21 solutions have current integration/interface with EMIS and System One. All other solutions expressed capability/road maps to integrate.</a:t>
            </a:r>
          </a:p>
        </p:txBody>
      </p:sp>
      <p:sp>
        <p:nvSpPr>
          <p:cNvPr id="9" name="Rectangle: Rounded Corners 8">
            <a:extLst>
              <a:ext uri="{FF2B5EF4-FFF2-40B4-BE49-F238E27FC236}">
                <a16:creationId xmlns:a16="http://schemas.microsoft.com/office/drawing/2014/main" id="{EB2E0844-784C-4244-9E40-6235CB06C124}"/>
              </a:ext>
            </a:extLst>
          </p:cNvPr>
          <p:cNvSpPr/>
          <p:nvPr/>
        </p:nvSpPr>
        <p:spPr>
          <a:xfrm>
            <a:off x="4960990" y="3213354"/>
            <a:ext cx="2270019" cy="162895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All providers described degrees of configurability to their product to match local need where appropriate. </a:t>
            </a:r>
          </a:p>
        </p:txBody>
      </p:sp>
      <p:sp>
        <p:nvSpPr>
          <p:cNvPr id="10" name="Rectangle: Rounded Corners 9">
            <a:extLst>
              <a:ext uri="{FF2B5EF4-FFF2-40B4-BE49-F238E27FC236}">
                <a16:creationId xmlns:a16="http://schemas.microsoft.com/office/drawing/2014/main" id="{32675DCB-FB50-4483-8817-A4DA53DA659F}"/>
              </a:ext>
            </a:extLst>
          </p:cNvPr>
          <p:cNvSpPr/>
          <p:nvPr/>
        </p:nvSpPr>
        <p:spPr>
          <a:xfrm>
            <a:off x="8706996" y="2219265"/>
            <a:ext cx="2270019" cy="162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13 of 21 solutions have confirmed Primary Care live/pilot sites</a:t>
            </a:r>
          </a:p>
        </p:txBody>
      </p:sp>
      <p:sp>
        <p:nvSpPr>
          <p:cNvPr id="11" name="Rectangle: Rounded Corners 10">
            <a:extLst>
              <a:ext uri="{FF2B5EF4-FFF2-40B4-BE49-F238E27FC236}">
                <a16:creationId xmlns:a16="http://schemas.microsoft.com/office/drawing/2014/main" id="{7D89B10F-B4D8-4C96-9F79-6E2CB6B7F531}"/>
              </a:ext>
            </a:extLst>
          </p:cNvPr>
          <p:cNvSpPr/>
          <p:nvPr/>
        </p:nvSpPr>
        <p:spPr>
          <a:xfrm>
            <a:off x="1214984" y="4958563"/>
            <a:ext cx="2270019" cy="162895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All providers described having support teams for implementation, issue resolution, system updates etc.</a:t>
            </a:r>
          </a:p>
        </p:txBody>
      </p:sp>
      <p:sp>
        <p:nvSpPr>
          <p:cNvPr id="13" name="Rectangle: Rounded Corners 12">
            <a:extLst>
              <a:ext uri="{FF2B5EF4-FFF2-40B4-BE49-F238E27FC236}">
                <a16:creationId xmlns:a16="http://schemas.microsoft.com/office/drawing/2014/main" id="{5079F8EE-B143-4A9E-84BD-23782FB85343}"/>
              </a:ext>
            </a:extLst>
          </p:cNvPr>
          <p:cNvSpPr/>
          <p:nvPr/>
        </p:nvSpPr>
        <p:spPr>
          <a:xfrm>
            <a:off x="8706994" y="4965298"/>
            <a:ext cx="2270019" cy="162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14 out of the 21 solutions confirmed having finished pilots and having shareable case studies and/or evaluation. </a:t>
            </a:r>
          </a:p>
        </p:txBody>
      </p:sp>
      <p:sp>
        <p:nvSpPr>
          <p:cNvPr id="2" name="TextBox 1">
            <a:extLst>
              <a:ext uri="{FF2B5EF4-FFF2-40B4-BE49-F238E27FC236}">
                <a16:creationId xmlns:a16="http://schemas.microsoft.com/office/drawing/2014/main" id="{55B230DB-775F-4EEB-AF6F-BE8FE3CE74BF}"/>
              </a:ext>
            </a:extLst>
          </p:cNvPr>
          <p:cNvSpPr txBox="1"/>
          <p:nvPr/>
        </p:nvSpPr>
        <p:spPr>
          <a:xfrm>
            <a:off x="5364817" y="2499013"/>
            <a:ext cx="1623616" cy="338554"/>
          </a:xfrm>
          <a:prstGeom prst="rect">
            <a:avLst/>
          </a:prstGeom>
          <a:noFill/>
        </p:spPr>
        <p:txBody>
          <a:bodyPr wrap="square" rtlCol="0">
            <a:spAutoFit/>
          </a:bodyPr>
          <a:lstStyle/>
          <a:p>
            <a:r>
              <a:rPr lang="en-GB" sz="1600" b="1" dirty="0">
                <a:solidFill>
                  <a:schemeClr val="accent1"/>
                </a:solidFill>
                <a:latin typeface="Calibri" panose="020F0502020204030204" pitchFamily="34" charset="0"/>
                <a:cs typeface="Calibri" panose="020F0502020204030204" pitchFamily="34" charset="0"/>
              </a:rPr>
              <a:t>Configurability</a:t>
            </a:r>
          </a:p>
        </p:txBody>
      </p:sp>
      <p:sp>
        <p:nvSpPr>
          <p:cNvPr id="12" name="TextBox 11">
            <a:extLst>
              <a:ext uri="{FF2B5EF4-FFF2-40B4-BE49-F238E27FC236}">
                <a16:creationId xmlns:a16="http://schemas.microsoft.com/office/drawing/2014/main" id="{EFAD2AF4-2A05-44B1-8ECE-C9872267AC10}"/>
              </a:ext>
            </a:extLst>
          </p:cNvPr>
          <p:cNvSpPr txBox="1"/>
          <p:nvPr/>
        </p:nvSpPr>
        <p:spPr>
          <a:xfrm>
            <a:off x="1810558" y="1443768"/>
            <a:ext cx="1264920" cy="338554"/>
          </a:xfrm>
          <a:prstGeom prst="rect">
            <a:avLst/>
          </a:prstGeom>
          <a:noFill/>
        </p:spPr>
        <p:txBody>
          <a:bodyPr wrap="square" rtlCol="0">
            <a:spAutoFit/>
          </a:bodyPr>
          <a:lstStyle/>
          <a:p>
            <a:r>
              <a:rPr lang="en-GB" sz="1600" b="1" dirty="0">
                <a:solidFill>
                  <a:schemeClr val="accent1"/>
                </a:solidFill>
                <a:latin typeface="Calibri" panose="020F0502020204030204" pitchFamily="34" charset="0"/>
                <a:cs typeface="Calibri" panose="020F0502020204030204" pitchFamily="34" charset="0"/>
              </a:rPr>
              <a:t>Integration</a:t>
            </a:r>
          </a:p>
        </p:txBody>
      </p:sp>
      <p:sp>
        <p:nvSpPr>
          <p:cNvPr id="14" name="TextBox 13">
            <a:extLst>
              <a:ext uri="{FF2B5EF4-FFF2-40B4-BE49-F238E27FC236}">
                <a16:creationId xmlns:a16="http://schemas.microsoft.com/office/drawing/2014/main" id="{CC2487A3-7837-4786-8864-0A4411E2CAAE}"/>
              </a:ext>
            </a:extLst>
          </p:cNvPr>
          <p:cNvSpPr txBox="1"/>
          <p:nvPr/>
        </p:nvSpPr>
        <p:spPr>
          <a:xfrm>
            <a:off x="8933012" y="1613045"/>
            <a:ext cx="1817986" cy="338554"/>
          </a:xfrm>
          <a:prstGeom prst="rect">
            <a:avLst/>
          </a:prstGeom>
          <a:noFill/>
        </p:spPr>
        <p:txBody>
          <a:bodyPr wrap="square" rtlCol="0">
            <a:spAutoFit/>
          </a:bodyPr>
          <a:lstStyle/>
          <a:p>
            <a:r>
              <a:rPr lang="en-GB" sz="1600" b="1" dirty="0">
                <a:solidFill>
                  <a:schemeClr val="accent1"/>
                </a:solidFill>
                <a:latin typeface="Calibri" panose="020F0502020204030204" pitchFamily="34" charset="0"/>
                <a:cs typeface="Calibri" panose="020F0502020204030204" pitchFamily="34" charset="0"/>
              </a:rPr>
              <a:t>Primary Care Sites</a:t>
            </a:r>
          </a:p>
        </p:txBody>
      </p:sp>
      <p:sp>
        <p:nvSpPr>
          <p:cNvPr id="15" name="TextBox 14">
            <a:extLst>
              <a:ext uri="{FF2B5EF4-FFF2-40B4-BE49-F238E27FC236}">
                <a16:creationId xmlns:a16="http://schemas.microsoft.com/office/drawing/2014/main" id="{F8834118-04D0-4E5D-AD7A-1FF19E452845}"/>
              </a:ext>
            </a:extLst>
          </p:cNvPr>
          <p:cNvSpPr txBox="1"/>
          <p:nvPr/>
        </p:nvSpPr>
        <p:spPr>
          <a:xfrm>
            <a:off x="1353013" y="4330711"/>
            <a:ext cx="2033366" cy="338554"/>
          </a:xfrm>
          <a:prstGeom prst="rect">
            <a:avLst/>
          </a:prstGeom>
          <a:noFill/>
        </p:spPr>
        <p:txBody>
          <a:bodyPr wrap="square" rtlCol="0">
            <a:spAutoFit/>
          </a:bodyPr>
          <a:lstStyle/>
          <a:p>
            <a:r>
              <a:rPr lang="en-GB" sz="1600" b="1" dirty="0">
                <a:solidFill>
                  <a:schemeClr val="accent1"/>
                </a:solidFill>
                <a:latin typeface="Calibri" panose="020F0502020204030204" pitchFamily="34" charset="0"/>
                <a:cs typeface="Calibri" panose="020F0502020204030204" pitchFamily="34" charset="0"/>
              </a:rPr>
              <a:t>Support mechanisms</a:t>
            </a:r>
          </a:p>
        </p:txBody>
      </p:sp>
      <p:sp>
        <p:nvSpPr>
          <p:cNvPr id="16" name="TextBox 15">
            <a:extLst>
              <a:ext uri="{FF2B5EF4-FFF2-40B4-BE49-F238E27FC236}">
                <a16:creationId xmlns:a16="http://schemas.microsoft.com/office/drawing/2014/main" id="{0D591A9B-ED98-4327-8979-ECC49BFE620E}"/>
              </a:ext>
            </a:extLst>
          </p:cNvPr>
          <p:cNvSpPr txBox="1"/>
          <p:nvPr/>
        </p:nvSpPr>
        <p:spPr>
          <a:xfrm>
            <a:off x="9373577" y="4330711"/>
            <a:ext cx="2033366" cy="338554"/>
          </a:xfrm>
          <a:prstGeom prst="rect">
            <a:avLst/>
          </a:prstGeom>
          <a:noFill/>
        </p:spPr>
        <p:txBody>
          <a:bodyPr wrap="square" rtlCol="0">
            <a:spAutoFit/>
          </a:bodyPr>
          <a:lstStyle/>
          <a:p>
            <a:r>
              <a:rPr lang="en-GB" sz="1600" b="1" dirty="0">
                <a:solidFill>
                  <a:schemeClr val="accent1"/>
                </a:solidFill>
                <a:latin typeface="Calibri" panose="020F0502020204030204" pitchFamily="34" charset="0"/>
                <a:cs typeface="Calibri" panose="020F0502020204030204" pitchFamily="34" charset="0"/>
              </a:rPr>
              <a:t>Evidence</a:t>
            </a:r>
          </a:p>
        </p:txBody>
      </p:sp>
      <p:sp>
        <p:nvSpPr>
          <p:cNvPr id="17" name="Arrow: Down 16">
            <a:extLst>
              <a:ext uri="{FF2B5EF4-FFF2-40B4-BE49-F238E27FC236}">
                <a16:creationId xmlns:a16="http://schemas.microsoft.com/office/drawing/2014/main" id="{1135EE9D-ADD7-459C-9277-C2E893E865A5}"/>
              </a:ext>
            </a:extLst>
          </p:cNvPr>
          <p:cNvSpPr/>
          <p:nvPr/>
        </p:nvSpPr>
        <p:spPr>
          <a:xfrm>
            <a:off x="2198728" y="1830924"/>
            <a:ext cx="257219" cy="17982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6CC892F4-98C0-48F1-AC10-14A459F05E8A}"/>
              </a:ext>
            </a:extLst>
          </p:cNvPr>
          <p:cNvSpPr/>
          <p:nvPr/>
        </p:nvSpPr>
        <p:spPr>
          <a:xfrm>
            <a:off x="5919406" y="2850909"/>
            <a:ext cx="257219" cy="17982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Down 18">
            <a:extLst>
              <a:ext uri="{FF2B5EF4-FFF2-40B4-BE49-F238E27FC236}">
                <a16:creationId xmlns:a16="http://schemas.microsoft.com/office/drawing/2014/main" id="{C0E188E6-3F6E-4FEA-BF71-B18D1EB12F09}"/>
              </a:ext>
            </a:extLst>
          </p:cNvPr>
          <p:cNvSpPr/>
          <p:nvPr/>
        </p:nvSpPr>
        <p:spPr>
          <a:xfrm>
            <a:off x="9713395" y="1957785"/>
            <a:ext cx="257219" cy="17982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D72F77FF-5CAD-4B73-A893-E33198722453}"/>
              </a:ext>
            </a:extLst>
          </p:cNvPr>
          <p:cNvSpPr/>
          <p:nvPr/>
        </p:nvSpPr>
        <p:spPr>
          <a:xfrm>
            <a:off x="2185799" y="4700108"/>
            <a:ext cx="257219" cy="17982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045E7FE3-4E3C-492C-9DF5-6A20F658B42E}"/>
              </a:ext>
            </a:extLst>
          </p:cNvPr>
          <p:cNvSpPr/>
          <p:nvPr/>
        </p:nvSpPr>
        <p:spPr>
          <a:xfrm>
            <a:off x="9713395" y="4697082"/>
            <a:ext cx="257219" cy="17982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68199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ppt colours">
    <a:dk1>
      <a:srgbClr val="14142B"/>
    </a:dk1>
    <a:lt1>
      <a:srgbClr val="FFFFFF"/>
    </a:lt1>
    <a:dk2>
      <a:srgbClr val="4059FF"/>
    </a:dk2>
    <a:lt2>
      <a:srgbClr val="E7E6E6"/>
    </a:lt2>
    <a:accent1>
      <a:srgbClr val="4059FF"/>
    </a:accent1>
    <a:accent2>
      <a:srgbClr val="FF6F00"/>
    </a:accent2>
    <a:accent3>
      <a:srgbClr val="9C9CA5"/>
    </a:accent3>
    <a:accent4>
      <a:srgbClr val="FFD138"/>
    </a:accent4>
    <a:accent5>
      <a:srgbClr val="CED5FF"/>
    </a:accent5>
    <a:accent6>
      <a:srgbClr val="5169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3708</TotalTime>
  <Words>3196</Words>
  <Application>Microsoft Office PowerPoint</Application>
  <PresentationFormat>Widescreen</PresentationFormat>
  <Paragraphs>399</Paragraphs>
  <Slides>26</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Arial,Sans-Serif</vt:lpstr>
      <vt:lpstr>Calibri</vt:lpstr>
      <vt:lpstr>Calibri Light</vt:lpstr>
      <vt:lpstr>Cambria</vt:lpstr>
      <vt:lpstr>Corbel</vt:lpstr>
      <vt:lpstr>Frutiger LT Std 45 Light</vt:lpstr>
      <vt:lpstr>Poppins Light</vt:lpstr>
      <vt:lpstr>Symbol</vt:lpstr>
      <vt:lpstr>Wingdings</vt:lpstr>
      <vt:lpstr>Office Theme</vt:lpstr>
      <vt:lpstr>1_Office Theme</vt:lpstr>
      <vt:lpstr>PowerPoint Presentation</vt:lpstr>
      <vt:lpstr>PowerPoint Presentation</vt:lpstr>
      <vt:lpstr>PowerPoint Presentation</vt:lpstr>
      <vt:lpstr>PowerPoint Presentation</vt:lpstr>
      <vt:lpstr>What is Process Automation?</vt:lpstr>
      <vt:lpstr>PowerPoint Presentation</vt:lpstr>
      <vt:lpstr>PowerPoint Presentation</vt:lpstr>
      <vt:lpstr>Automation in Primary Care</vt:lpstr>
      <vt:lpstr>PowerPoint Presentation</vt:lpstr>
      <vt:lpstr>PowerPoint Presentation</vt:lpstr>
      <vt:lpstr>PowerPoint Presentation</vt:lpstr>
      <vt:lpstr>Further examples</vt:lpstr>
      <vt:lpstr>Automation of Admin Tasks (Patient Registration) </vt:lpstr>
      <vt:lpstr>Case Study 3 - Patient Registration (Administration) </vt:lpstr>
      <vt:lpstr>Recommendations and Considerations</vt:lpstr>
      <vt:lpstr>PowerPoint Presentation</vt:lpstr>
      <vt:lpstr>Automation Grants Overview</vt:lpstr>
      <vt:lpstr>Grant Inclusion – Exclusion Criteria</vt:lpstr>
      <vt:lpstr>PowerPoint Presentation</vt:lpstr>
      <vt:lpstr>PowerPoint Presentation</vt:lpstr>
      <vt:lpstr>Primary Care Automation Grant Timeline</vt:lpstr>
      <vt:lpstr>Automation Grant Application Review Process</vt:lpstr>
      <vt:lpstr>Key Actions &amp; Milestones for Awardees</vt:lpstr>
      <vt:lpstr>Automation Grant Application Form</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needs for automation</dc:title>
  <dc:creator>Bowcock, Ashley</dc:creator>
  <cp:lastModifiedBy>Duignan, Denis</cp:lastModifiedBy>
  <cp:revision>116</cp:revision>
  <dcterms:created xsi:type="dcterms:W3CDTF">2022-03-21T15:30:15Z</dcterms:created>
  <dcterms:modified xsi:type="dcterms:W3CDTF">2022-05-18T10:48:22Z</dcterms:modified>
</cp:coreProperties>
</file>