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4385" r:id="rId5"/>
    <p:sldMasterId id="2147484402" r:id="rId6"/>
    <p:sldMasterId id="2147484414" r:id="rId7"/>
    <p:sldMasterId id="2147484418" r:id="rId8"/>
    <p:sldMasterId id="2147484430" r:id="rId9"/>
    <p:sldMasterId id="2147484442" r:id="rId10"/>
    <p:sldMasterId id="2147484454" r:id="rId11"/>
  </p:sldMasterIdLst>
  <p:notesMasterIdLst>
    <p:notesMasterId r:id="rId66"/>
  </p:notesMasterIdLst>
  <p:handoutMasterIdLst>
    <p:handoutMasterId r:id="rId67"/>
  </p:handoutMasterIdLst>
  <p:sldIdLst>
    <p:sldId id="290" r:id="rId12"/>
    <p:sldId id="293" r:id="rId13"/>
    <p:sldId id="294" r:id="rId14"/>
    <p:sldId id="298" r:id="rId15"/>
    <p:sldId id="295" r:id="rId16"/>
    <p:sldId id="296" r:id="rId17"/>
    <p:sldId id="299" r:id="rId18"/>
    <p:sldId id="300" r:id="rId19"/>
    <p:sldId id="301" r:id="rId20"/>
    <p:sldId id="302" r:id="rId21"/>
    <p:sldId id="303" r:id="rId22"/>
    <p:sldId id="297" r:id="rId23"/>
    <p:sldId id="259" r:id="rId24"/>
    <p:sldId id="305" r:id="rId25"/>
    <p:sldId id="306" r:id="rId26"/>
    <p:sldId id="287"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282" r:id="rId40"/>
    <p:sldId id="319" r:id="rId41"/>
    <p:sldId id="291" r:id="rId42"/>
    <p:sldId id="260" r:id="rId43"/>
    <p:sldId id="284" r:id="rId44"/>
    <p:sldId id="258" r:id="rId45"/>
    <p:sldId id="257" r:id="rId46"/>
    <p:sldId id="270" r:id="rId47"/>
    <p:sldId id="320" r:id="rId48"/>
    <p:sldId id="261" r:id="rId49"/>
    <p:sldId id="267" r:id="rId50"/>
    <p:sldId id="268" r:id="rId51"/>
    <p:sldId id="262" r:id="rId52"/>
    <p:sldId id="256" r:id="rId53"/>
    <p:sldId id="321" r:id="rId54"/>
    <p:sldId id="322" r:id="rId55"/>
    <p:sldId id="323" r:id="rId56"/>
    <p:sldId id="263" r:id="rId57"/>
    <p:sldId id="324" r:id="rId58"/>
    <p:sldId id="325" r:id="rId59"/>
    <p:sldId id="326" r:id="rId60"/>
    <p:sldId id="264" r:id="rId61"/>
    <p:sldId id="327" r:id="rId62"/>
    <p:sldId id="328" r:id="rId63"/>
    <p:sldId id="329" r:id="rId64"/>
    <p:sldId id="330" r:id="rId65"/>
  </p:sldIdLst>
  <p:sldSz cx="9144000" cy="6858000" type="screen4x3"/>
  <p:notesSz cx="6858000" cy="9144000"/>
  <p:defaultTextStyle>
    <a:defPPr>
      <a:defRPr lang="en-GB"/>
    </a:defPPr>
    <a:lvl1pPr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0F0"/>
    <a:srgbClr val="DFEDF9"/>
    <a:srgbClr val="00A5E0"/>
    <a:srgbClr val="294193"/>
    <a:srgbClr val="102457"/>
    <a:srgbClr val="EF4D92"/>
    <a:srgbClr val="DDDDDD"/>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89006" autoAdjust="0"/>
  </p:normalViewPr>
  <p:slideViewPr>
    <p:cSldViewPr>
      <p:cViewPr varScale="1">
        <p:scale>
          <a:sx n="59" d="100"/>
          <a:sy n="59" d="100"/>
        </p:scale>
        <p:origin x="1444" y="6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ata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98E7F-E705-49B6-8ED7-90A06B36E057}"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7A74B9A1-D9EF-4F9E-B994-642821C41969}">
      <dgm:prSet phldrT="[Text]"/>
      <dgm:spPr/>
      <dgm:t>
        <a:bodyPr/>
        <a:lstStyle/>
        <a:p>
          <a:r>
            <a:rPr lang="en-GB" dirty="0"/>
            <a:t>Falls</a:t>
          </a:r>
        </a:p>
      </dgm:t>
    </dgm:pt>
    <dgm:pt modelId="{F9C295C3-EB88-4862-9624-E70CE1EEE959}" type="parTrans" cxnId="{D52FBC22-943E-4357-BD0E-E6BF46E414F7}">
      <dgm:prSet/>
      <dgm:spPr/>
      <dgm:t>
        <a:bodyPr/>
        <a:lstStyle/>
        <a:p>
          <a:endParaRPr lang="en-GB"/>
        </a:p>
      </dgm:t>
    </dgm:pt>
    <dgm:pt modelId="{11DBDC91-C1EE-4E33-B88E-3CEFDA2D3759}" type="sibTrans" cxnId="{D52FBC22-943E-4357-BD0E-E6BF46E414F7}">
      <dgm:prSet/>
      <dgm:spPr>
        <a:blipFill dpi="0" rotWithShape="1">
          <a:blip xmlns:r="http://schemas.openxmlformats.org/officeDocument/2006/relationships" r:embed="rId1"/>
          <a:srcRect/>
          <a:stretch>
            <a:fillRect l="-4003" t="11113" r="-30703" b="10569"/>
          </a:stretch>
        </a:blipFill>
      </dgm:spPr>
      <dgm:t>
        <a:bodyPr/>
        <a:lstStyle/>
        <a:p>
          <a:endParaRPr lang="en-GB"/>
        </a:p>
      </dgm:t>
    </dgm:pt>
    <dgm:pt modelId="{618E583C-96A3-47AC-A532-F456E8732FF8}">
      <dgm:prSet phldrT="[Text]"/>
      <dgm:spPr/>
      <dgm:t>
        <a:bodyPr/>
        <a:lstStyle/>
        <a:p>
          <a:r>
            <a:rPr lang="en-GB" dirty="0"/>
            <a:t>Physical Environment</a:t>
          </a:r>
        </a:p>
      </dgm:t>
    </dgm:pt>
    <dgm:pt modelId="{412F51EE-0742-455F-A562-C91F05B5C204}" type="parTrans" cxnId="{900174B4-DC2B-4BE7-94FC-ECA152023B42}">
      <dgm:prSet/>
      <dgm:spPr/>
      <dgm:t>
        <a:bodyPr/>
        <a:lstStyle/>
        <a:p>
          <a:endParaRPr lang="en-GB"/>
        </a:p>
      </dgm:t>
    </dgm:pt>
    <dgm:pt modelId="{E3DA7FC2-36C3-4523-A397-ED5390C1441E}" type="sibTrans" cxnId="{900174B4-DC2B-4BE7-94FC-ECA152023B42}">
      <dgm:prSet/>
      <dgm:spPr/>
      <dgm:t>
        <a:bodyPr/>
        <a:lstStyle/>
        <a:p>
          <a:endParaRPr lang="en-GB"/>
        </a:p>
      </dgm:t>
    </dgm:pt>
    <dgm:pt modelId="{F995DB92-3151-420B-A67B-E76C1C95CCEB}">
      <dgm:prSet phldrT="[Text]"/>
      <dgm:spPr/>
      <dgm:t>
        <a:bodyPr/>
        <a:lstStyle/>
        <a:p>
          <a:r>
            <a:rPr lang="en-GB" dirty="0"/>
            <a:t>Communication an Vision</a:t>
          </a:r>
        </a:p>
      </dgm:t>
    </dgm:pt>
    <dgm:pt modelId="{51291547-33A7-4955-B99C-B45E5F3577E5}" type="parTrans" cxnId="{681EF8A2-69EB-4C52-B953-14D245A8BE9A}">
      <dgm:prSet/>
      <dgm:spPr/>
      <dgm:t>
        <a:bodyPr/>
        <a:lstStyle/>
        <a:p>
          <a:endParaRPr lang="en-GB"/>
        </a:p>
      </dgm:t>
    </dgm:pt>
    <dgm:pt modelId="{FF51F794-7CAC-49A5-BC2A-E4E19208C07F}" type="sibTrans" cxnId="{681EF8A2-69EB-4C52-B953-14D245A8BE9A}">
      <dgm:prSet/>
      <dgm:spPr/>
      <dgm:t>
        <a:bodyPr/>
        <a:lstStyle/>
        <a:p>
          <a:endParaRPr lang="en-GB"/>
        </a:p>
      </dgm:t>
    </dgm:pt>
    <dgm:pt modelId="{AEF174C0-6ABF-4EE6-B35C-9C3C6D8D412E}">
      <dgm:prSet phldrT="[Text]"/>
      <dgm:spPr/>
      <dgm:t>
        <a:bodyPr/>
        <a:lstStyle/>
        <a:p>
          <a:r>
            <a:rPr lang="en-GB" dirty="0"/>
            <a:t>Personal Care</a:t>
          </a:r>
        </a:p>
      </dgm:t>
    </dgm:pt>
    <dgm:pt modelId="{7E3829B3-7F40-4C6E-AF14-CF90BA314437}" type="parTrans" cxnId="{580B28E4-F41A-47FD-9840-2303530601E2}">
      <dgm:prSet/>
      <dgm:spPr/>
      <dgm:t>
        <a:bodyPr/>
        <a:lstStyle/>
        <a:p>
          <a:endParaRPr lang="en-GB"/>
        </a:p>
      </dgm:t>
    </dgm:pt>
    <dgm:pt modelId="{46D8E56E-B199-4F8E-AF16-5CCE747F563E}" type="sibTrans" cxnId="{580B28E4-F41A-47FD-9840-2303530601E2}">
      <dgm:prSet/>
      <dgm:spPr>
        <a:blipFill dpi="0" rotWithShape="1">
          <a:blip xmlns:r="http://schemas.openxmlformats.org/officeDocument/2006/relationships" r:embed="rId2"/>
          <a:srcRect/>
          <a:stretch>
            <a:fillRect l="18350" t="9319" r="20709" b="10239"/>
          </a:stretch>
        </a:blipFill>
      </dgm:spPr>
      <dgm:t>
        <a:bodyPr/>
        <a:lstStyle/>
        <a:p>
          <a:endParaRPr lang="en-GB"/>
        </a:p>
      </dgm:t>
    </dgm:pt>
    <dgm:pt modelId="{5AA90C40-6C04-4758-9AB6-F5C9BD5B865B}">
      <dgm:prSet/>
      <dgm:spPr/>
      <dgm:t>
        <a:bodyPr/>
        <a:lstStyle/>
        <a:p>
          <a:r>
            <a:rPr lang="en-GB" dirty="0">
              <a:latin typeface="Arial" panose="020B0604020202020204" pitchFamily="34" charset="0"/>
              <a:cs typeface="Arial" panose="020B0604020202020204" pitchFamily="34" charset="0"/>
            </a:rPr>
            <a:t>Baseline function</a:t>
          </a:r>
        </a:p>
      </dgm:t>
    </dgm:pt>
    <dgm:pt modelId="{A5F18A61-7EE6-466E-B7E4-9CE11361273D}" type="parTrans" cxnId="{30AC093C-88A3-468B-A8B7-D129933C7E00}">
      <dgm:prSet/>
      <dgm:spPr/>
      <dgm:t>
        <a:bodyPr/>
        <a:lstStyle/>
        <a:p>
          <a:endParaRPr lang="en-GB"/>
        </a:p>
      </dgm:t>
    </dgm:pt>
    <dgm:pt modelId="{338FD2D1-4C13-41B0-BC68-15A57D295D3C}" type="sibTrans" cxnId="{30AC093C-88A3-468B-A8B7-D129933C7E00}">
      <dgm:prSet/>
      <dgm:spPr/>
      <dgm:t>
        <a:bodyPr/>
        <a:lstStyle/>
        <a:p>
          <a:endParaRPr lang="en-GB"/>
        </a:p>
      </dgm:t>
    </dgm:pt>
    <dgm:pt modelId="{921FA7BF-2C3A-4EAC-AE51-F6A700056872}">
      <dgm:prSet/>
      <dgm:spPr/>
      <dgm:t>
        <a:bodyPr/>
        <a:lstStyle/>
        <a:p>
          <a:r>
            <a:rPr lang="en-GB" dirty="0">
              <a:latin typeface="Arial" panose="020B0604020202020204" pitchFamily="34" charset="0"/>
              <a:cs typeface="Arial" panose="020B0604020202020204" pitchFamily="34" charset="0"/>
            </a:rPr>
            <a:t>Productivity at Home</a:t>
          </a:r>
        </a:p>
      </dgm:t>
    </dgm:pt>
    <dgm:pt modelId="{7EC7F6A4-74F9-4B42-932B-4AA72066E55F}" type="parTrans" cxnId="{C604C1EC-3DB5-4032-8BCE-991BB799EEF0}">
      <dgm:prSet/>
      <dgm:spPr/>
      <dgm:t>
        <a:bodyPr/>
        <a:lstStyle/>
        <a:p>
          <a:endParaRPr lang="en-GB"/>
        </a:p>
      </dgm:t>
    </dgm:pt>
    <dgm:pt modelId="{73E324BC-60E7-4CD6-A072-1277BCF0B5AC}" type="sibTrans" cxnId="{C604C1EC-3DB5-4032-8BCE-991BB799EEF0}">
      <dgm:prSet/>
      <dgm:spPr/>
      <dgm:t>
        <a:bodyPr/>
        <a:lstStyle/>
        <a:p>
          <a:endParaRPr lang="en-GB"/>
        </a:p>
      </dgm:t>
    </dgm:pt>
    <dgm:pt modelId="{B692AB2B-8B47-4FC2-95A1-83F275E89290}">
      <dgm:prSet/>
      <dgm:spPr/>
      <dgm:t>
        <a:bodyPr/>
        <a:lstStyle/>
        <a:p>
          <a:r>
            <a:rPr lang="en-GB" dirty="0">
              <a:latin typeface="Arial" panose="020B0604020202020204" pitchFamily="34" charset="0"/>
              <a:cs typeface="Arial" panose="020B0604020202020204" pitchFamily="34" charset="0"/>
            </a:rPr>
            <a:t>Community Access</a:t>
          </a:r>
        </a:p>
      </dgm:t>
    </dgm:pt>
    <dgm:pt modelId="{81243691-9501-440A-9247-E6B0BDE214C1}" type="parTrans" cxnId="{25C33800-090C-41E1-9496-932BFA6F283F}">
      <dgm:prSet/>
      <dgm:spPr/>
      <dgm:t>
        <a:bodyPr/>
        <a:lstStyle/>
        <a:p>
          <a:endParaRPr lang="en-GB"/>
        </a:p>
      </dgm:t>
    </dgm:pt>
    <dgm:pt modelId="{31B850DF-72B7-4C6F-AA8E-F141BA993837}" type="sibTrans" cxnId="{25C33800-090C-41E1-9496-932BFA6F283F}">
      <dgm:prSet/>
      <dgm:spPr>
        <a:blipFill dpi="0" rotWithShape="1">
          <a:blip xmlns:r="http://schemas.openxmlformats.org/officeDocument/2006/relationships" r:embed="rId3"/>
          <a:srcRect/>
          <a:stretch>
            <a:fillRect l="-6347" t="2572" r="-9118" b="-2572"/>
          </a:stretch>
        </a:blipFill>
      </dgm:spPr>
      <dgm:t>
        <a:bodyPr/>
        <a:lstStyle/>
        <a:p>
          <a:endParaRPr lang="en-GB"/>
        </a:p>
      </dgm:t>
    </dgm:pt>
    <dgm:pt modelId="{FED2B34A-686E-4E77-BFA4-4AD9C6BAC885}">
      <dgm:prSet/>
      <dgm:spPr/>
      <dgm:t>
        <a:bodyPr/>
        <a:lstStyle/>
        <a:p>
          <a:r>
            <a:rPr lang="en-GB" dirty="0">
              <a:latin typeface="Arial" panose="020B0604020202020204" pitchFamily="34" charset="0"/>
              <a:cs typeface="Arial" panose="020B0604020202020204" pitchFamily="34" charset="0"/>
            </a:rPr>
            <a:t>Financial Management</a:t>
          </a:r>
        </a:p>
      </dgm:t>
    </dgm:pt>
    <dgm:pt modelId="{DFF1D10E-B137-4A50-8A14-4580F74AB04E}" type="parTrans" cxnId="{F49AF4F9-5FB7-4CA6-9F10-3C5B9AF1E77E}">
      <dgm:prSet/>
      <dgm:spPr/>
      <dgm:t>
        <a:bodyPr/>
        <a:lstStyle/>
        <a:p>
          <a:endParaRPr lang="en-GB"/>
        </a:p>
      </dgm:t>
    </dgm:pt>
    <dgm:pt modelId="{4EF323F8-CF37-4E09-B96B-E31AC7BC36CF}" type="sibTrans" cxnId="{F49AF4F9-5FB7-4CA6-9F10-3C5B9AF1E77E}">
      <dgm:prSet/>
      <dgm:spPr>
        <a:blipFill dpi="0" rotWithShape="1">
          <a:blip xmlns:r="http://schemas.openxmlformats.org/officeDocument/2006/relationships" r:embed="rId4"/>
          <a:srcRect/>
          <a:stretch>
            <a:fillRect l="-2216" t="10955" r="4042" b="12347"/>
          </a:stretch>
        </a:blipFill>
      </dgm:spPr>
      <dgm:t>
        <a:bodyPr/>
        <a:lstStyle/>
        <a:p>
          <a:endParaRPr lang="en-GB"/>
        </a:p>
      </dgm:t>
    </dgm:pt>
    <dgm:pt modelId="{7A13C782-76C3-406C-BDD0-92A708647EEA}">
      <dgm:prSet/>
      <dgm:spPr/>
      <dgm:t>
        <a:bodyPr/>
        <a:lstStyle/>
        <a:p>
          <a:r>
            <a:rPr lang="en-GB" dirty="0">
              <a:latin typeface="Arial" panose="020B0604020202020204" pitchFamily="34" charset="0"/>
              <a:cs typeface="Arial" panose="020B0604020202020204" pitchFamily="34" charset="0"/>
            </a:rPr>
            <a:t>Physical Objective Assessment </a:t>
          </a:r>
        </a:p>
      </dgm:t>
    </dgm:pt>
    <dgm:pt modelId="{BDFB7D93-E84F-405F-8696-374CC34A718C}" type="parTrans" cxnId="{953A0445-507F-476B-90E5-5C2DB6FA0742}">
      <dgm:prSet/>
      <dgm:spPr/>
      <dgm:t>
        <a:bodyPr/>
        <a:lstStyle/>
        <a:p>
          <a:endParaRPr lang="en-GB"/>
        </a:p>
      </dgm:t>
    </dgm:pt>
    <dgm:pt modelId="{11558F2F-0D9A-4CB0-B60C-A5BC653DF965}" type="sibTrans" cxnId="{953A0445-507F-476B-90E5-5C2DB6FA0742}">
      <dgm:prSet/>
      <dgm:spPr>
        <a:blipFill rotWithShape="1">
          <a:blip xmlns:r="http://schemas.openxmlformats.org/officeDocument/2006/relationships" r:embed="rId5"/>
          <a:srcRect/>
          <a:stretch>
            <a:fillRect l="-18000" r="-18000"/>
          </a:stretch>
        </a:blipFill>
      </dgm:spPr>
      <dgm:t>
        <a:bodyPr/>
        <a:lstStyle/>
        <a:p>
          <a:endParaRPr lang="en-GB"/>
        </a:p>
      </dgm:t>
    </dgm:pt>
    <dgm:pt modelId="{26633742-44CA-4A41-A728-BBA5334DFDD6}">
      <dgm:prSet/>
      <dgm:spPr/>
      <dgm:t>
        <a:bodyPr/>
        <a:lstStyle/>
        <a:p>
          <a:r>
            <a:rPr lang="en-GB" dirty="0">
              <a:latin typeface="Arial" panose="020B0604020202020204" pitchFamily="34" charset="0"/>
              <a:cs typeface="Arial" panose="020B0604020202020204" pitchFamily="34" charset="0"/>
            </a:rPr>
            <a:t>Outcome Measures</a:t>
          </a:r>
        </a:p>
      </dgm:t>
    </dgm:pt>
    <dgm:pt modelId="{1E206F57-8C57-4AAF-A288-30B09EF66768}" type="parTrans" cxnId="{9EE1519D-BD79-4E58-A69A-E2D928B2E51A}">
      <dgm:prSet/>
      <dgm:spPr/>
      <dgm:t>
        <a:bodyPr/>
        <a:lstStyle/>
        <a:p>
          <a:endParaRPr lang="en-GB"/>
        </a:p>
      </dgm:t>
    </dgm:pt>
    <dgm:pt modelId="{DBF7DCDE-6B21-48C8-A83E-B394A7045B63}" type="sibTrans" cxnId="{9EE1519D-BD79-4E58-A69A-E2D928B2E51A}">
      <dgm:prSet/>
      <dgm:spPr/>
      <dgm:t>
        <a:bodyPr/>
        <a:lstStyle/>
        <a:p>
          <a:endParaRPr lang="en-GB"/>
        </a:p>
      </dgm:t>
    </dgm:pt>
    <dgm:pt modelId="{0956FECF-ABCC-43CD-9E15-A206603E9E19}">
      <dgm:prSet/>
      <dgm:spPr/>
      <dgm:t>
        <a:bodyPr/>
        <a:lstStyle/>
        <a:p>
          <a:r>
            <a:rPr lang="en-GB" dirty="0">
              <a:latin typeface="Arial" panose="020B0604020202020204" pitchFamily="34" charset="0"/>
              <a:cs typeface="Arial" panose="020B0604020202020204" pitchFamily="34" charset="0"/>
            </a:rPr>
            <a:t>SSKIN</a:t>
          </a:r>
        </a:p>
      </dgm:t>
    </dgm:pt>
    <dgm:pt modelId="{205C6608-97CD-4A6C-A13B-4D1C4D08BC77}" type="parTrans" cxnId="{EF14AE4C-3030-482A-A491-44F316B2DA7B}">
      <dgm:prSet/>
      <dgm:spPr/>
      <dgm:t>
        <a:bodyPr/>
        <a:lstStyle/>
        <a:p>
          <a:endParaRPr lang="en-GB"/>
        </a:p>
      </dgm:t>
    </dgm:pt>
    <dgm:pt modelId="{03416F24-1536-4016-937E-7B11B3D37924}" type="sibTrans" cxnId="{EF14AE4C-3030-482A-A491-44F316B2DA7B}">
      <dgm:prSet/>
      <dgm:spPr/>
      <dgm:t>
        <a:bodyPr/>
        <a:lstStyle/>
        <a:p>
          <a:endParaRPr lang="en-GB"/>
        </a:p>
      </dgm:t>
    </dgm:pt>
    <dgm:pt modelId="{EB159434-AB00-402F-8DAD-E0484C19F0D7}">
      <dgm:prSet/>
      <dgm:spPr/>
      <dgm:t>
        <a:bodyPr/>
        <a:lstStyle/>
        <a:p>
          <a:r>
            <a:rPr lang="en-GB" dirty="0">
              <a:latin typeface="Arial" panose="020B0604020202020204" pitchFamily="34" charset="0"/>
              <a:cs typeface="Arial" panose="020B0604020202020204" pitchFamily="34" charset="0"/>
            </a:rPr>
            <a:t>AMTS/4AT</a:t>
          </a:r>
        </a:p>
      </dgm:t>
    </dgm:pt>
    <dgm:pt modelId="{62C75263-DF55-4F76-BA1C-2D0E9D60BAA6}" type="sibTrans" cxnId="{BE2E1C42-7C43-4BB5-9F7B-BE657EB4599A}">
      <dgm:prSet/>
      <dgm:spPr/>
      <dgm:t>
        <a:bodyPr/>
        <a:lstStyle/>
        <a:p>
          <a:endParaRPr lang="en-GB"/>
        </a:p>
      </dgm:t>
    </dgm:pt>
    <dgm:pt modelId="{4B365FF3-58D6-4363-B0EC-A52E5058DE6D}" type="parTrans" cxnId="{BE2E1C42-7C43-4BB5-9F7B-BE657EB4599A}">
      <dgm:prSet/>
      <dgm:spPr/>
      <dgm:t>
        <a:bodyPr/>
        <a:lstStyle/>
        <a:p>
          <a:endParaRPr lang="en-GB"/>
        </a:p>
      </dgm:t>
    </dgm:pt>
    <dgm:pt modelId="{89ABFDB9-0ED2-43EE-937D-59808B050B00}" type="pres">
      <dgm:prSet presAssocID="{A7498E7F-E705-49B6-8ED7-90A06B36E057}" presName="Name0" presStyleCnt="0">
        <dgm:presLayoutVars>
          <dgm:chMax val="21"/>
          <dgm:chPref val="21"/>
        </dgm:presLayoutVars>
      </dgm:prSet>
      <dgm:spPr/>
    </dgm:pt>
    <dgm:pt modelId="{26089CAA-2C55-4EC4-82D0-26FCE7F854A3}" type="pres">
      <dgm:prSet presAssocID="{7A74B9A1-D9EF-4F9E-B994-642821C41969}" presName="text1" presStyleCnt="0"/>
      <dgm:spPr/>
    </dgm:pt>
    <dgm:pt modelId="{0A546F52-ADC3-4662-80DD-855FFC2A2C65}" type="pres">
      <dgm:prSet presAssocID="{7A74B9A1-D9EF-4F9E-B994-642821C41969}" presName="textRepeatNode" presStyleLbl="alignNode1" presStyleIdx="0" presStyleCnt="12">
        <dgm:presLayoutVars>
          <dgm:chMax val="0"/>
          <dgm:chPref val="0"/>
          <dgm:bulletEnabled val="1"/>
        </dgm:presLayoutVars>
      </dgm:prSet>
      <dgm:spPr/>
    </dgm:pt>
    <dgm:pt modelId="{56DD5D00-E967-4734-A195-ED87E4B605DC}" type="pres">
      <dgm:prSet presAssocID="{7A74B9A1-D9EF-4F9E-B994-642821C41969}" presName="textaccent1" presStyleCnt="0"/>
      <dgm:spPr/>
    </dgm:pt>
    <dgm:pt modelId="{87E2024D-1B8D-4476-A157-A86397411B57}" type="pres">
      <dgm:prSet presAssocID="{7A74B9A1-D9EF-4F9E-B994-642821C41969}" presName="accentRepeatNode" presStyleLbl="solidAlignAcc1" presStyleIdx="0" presStyleCnt="24"/>
      <dgm:spPr/>
    </dgm:pt>
    <dgm:pt modelId="{001ABC28-C881-4BF8-BBF2-80923336FA6D}" type="pres">
      <dgm:prSet presAssocID="{11DBDC91-C1EE-4E33-B88E-3CEFDA2D3759}" presName="image1" presStyleCnt="0"/>
      <dgm:spPr/>
    </dgm:pt>
    <dgm:pt modelId="{24412CE8-9BC9-4907-A0C8-176A03A32E9C}" type="pres">
      <dgm:prSet presAssocID="{11DBDC91-C1EE-4E33-B88E-3CEFDA2D3759}" presName="imageRepeatNode" presStyleLbl="alignAcc1" presStyleIdx="0" presStyleCnt="12"/>
      <dgm:spPr/>
    </dgm:pt>
    <dgm:pt modelId="{58FE0F01-BFAE-43EF-9AE4-01583EEF13F4}" type="pres">
      <dgm:prSet presAssocID="{11DBDC91-C1EE-4E33-B88E-3CEFDA2D3759}" presName="imageaccent1" presStyleCnt="0"/>
      <dgm:spPr/>
    </dgm:pt>
    <dgm:pt modelId="{7E6E67F0-0CB9-42A7-915B-0F4A55E1DBFE}" type="pres">
      <dgm:prSet presAssocID="{11DBDC91-C1EE-4E33-B88E-3CEFDA2D3759}" presName="accentRepeatNode" presStyleLbl="solidAlignAcc1" presStyleIdx="1" presStyleCnt="24"/>
      <dgm:spPr/>
    </dgm:pt>
    <dgm:pt modelId="{157EB7CA-D7A2-4060-9CFD-E272F36EEF08}" type="pres">
      <dgm:prSet presAssocID="{618E583C-96A3-47AC-A532-F456E8732FF8}" presName="text2" presStyleCnt="0"/>
      <dgm:spPr/>
    </dgm:pt>
    <dgm:pt modelId="{E795F02C-3C15-444A-B979-F908B6F791C7}" type="pres">
      <dgm:prSet presAssocID="{618E583C-96A3-47AC-A532-F456E8732FF8}" presName="textRepeatNode" presStyleLbl="alignNode1" presStyleIdx="1" presStyleCnt="12">
        <dgm:presLayoutVars>
          <dgm:chMax val="0"/>
          <dgm:chPref val="0"/>
          <dgm:bulletEnabled val="1"/>
        </dgm:presLayoutVars>
      </dgm:prSet>
      <dgm:spPr/>
    </dgm:pt>
    <dgm:pt modelId="{83EB962D-EE2E-4314-8D38-4C99CF5595A6}" type="pres">
      <dgm:prSet presAssocID="{618E583C-96A3-47AC-A532-F456E8732FF8}" presName="textaccent2" presStyleCnt="0"/>
      <dgm:spPr/>
    </dgm:pt>
    <dgm:pt modelId="{37287E36-B2DD-4083-ADDD-1ED7A4A1E0A5}" type="pres">
      <dgm:prSet presAssocID="{618E583C-96A3-47AC-A532-F456E8732FF8}" presName="accentRepeatNode" presStyleLbl="solidAlignAcc1" presStyleIdx="2" presStyleCnt="24"/>
      <dgm:spPr/>
    </dgm:pt>
    <dgm:pt modelId="{4423D0D9-D93B-4666-A381-71F7D4F6CA6A}" type="pres">
      <dgm:prSet presAssocID="{E3DA7FC2-36C3-4523-A397-ED5390C1441E}" presName="image2" presStyleCnt="0"/>
      <dgm:spPr/>
    </dgm:pt>
    <dgm:pt modelId="{192C5961-BFBA-426C-871A-0B751246811B}" type="pres">
      <dgm:prSet presAssocID="{E3DA7FC2-36C3-4523-A397-ED5390C1441E}" presName="imageRepeatNode" presStyleLbl="alignAcc1" presStyleIdx="1" presStyleCnt="12"/>
      <dgm:spPr/>
    </dgm:pt>
    <dgm:pt modelId="{1219AFE9-4816-4342-928A-76622353A36C}" type="pres">
      <dgm:prSet presAssocID="{E3DA7FC2-36C3-4523-A397-ED5390C1441E}" presName="imageaccent2" presStyleCnt="0"/>
      <dgm:spPr/>
    </dgm:pt>
    <dgm:pt modelId="{B01FA68F-125A-4B9D-B36B-5049D627D48A}" type="pres">
      <dgm:prSet presAssocID="{E3DA7FC2-36C3-4523-A397-ED5390C1441E}" presName="accentRepeatNode" presStyleLbl="solidAlignAcc1" presStyleIdx="3" presStyleCnt="24"/>
      <dgm:spPr/>
    </dgm:pt>
    <dgm:pt modelId="{E77E6A37-E193-4AED-982F-3491F860DF51}" type="pres">
      <dgm:prSet presAssocID="{F995DB92-3151-420B-A67B-E76C1C95CCEB}" presName="text3" presStyleCnt="0"/>
      <dgm:spPr/>
    </dgm:pt>
    <dgm:pt modelId="{E438696D-61B5-4F5F-85C7-ABC741AE59E7}" type="pres">
      <dgm:prSet presAssocID="{F995DB92-3151-420B-A67B-E76C1C95CCEB}" presName="textRepeatNode" presStyleLbl="alignNode1" presStyleIdx="2" presStyleCnt="12">
        <dgm:presLayoutVars>
          <dgm:chMax val="0"/>
          <dgm:chPref val="0"/>
          <dgm:bulletEnabled val="1"/>
        </dgm:presLayoutVars>
      </dgm:prSet>
      <dgm:spPr/>
    </dgm:pt>
    <dgm:pt modelId="{A3F4E02C-6626-4F32-93D7-A5453D84718C}" type="pres">
      <dgm:prSet presAssocID="{F995DB92-3151-420B-A67B-E76C1C95CCEB}" presName="textaccent3" presStyleCnt="0"/>
      <dgm:spPr/>
    </dgm:pt>
    <dgm:pt modelId="{936308ED-18B6-48AE-823C-F25D49BE1CA1}" type="pres">
      <dgm:prSet presAssocID="{F995DB92-3151-420B-A67B-E76C1C95CCEB}" presName="accentRepeatNode" presStyleLbl="solidAlignAcc1" presStyleIdx="4" presStyleCnt="24"/>
      <dgm:spPr/>
    </dgm:pt>
    <dgm:pt modelId="{E778B92D-4A7D-48A9-B451-72336BF6DB59}" type="pres">
      <dgm:prSet presAssocID="{FF51F794-7CAC-49A5-BC2A-E4E19208C07F}" presName="image3" presStyleCnt="0"/>
      <dgm:spPr/>
    </dgm:pt>
    <dgm:pt modelId="{7080A335-C6C7-47BE-9F0A-2158F730AF99}" type="pres">
      <dgm:prSet presAssocID="{FF51F794-7CAC-49A5-BC2A-E4E19208C07F}" presName="imageRepeatNode" presStyleLbl="alignAcc1" presStyleIdx="2" presStyleCnt="12"/>
      <dgm:spPr/>
    </dgm:pt>
    <dgm:pt modelId="{A4CD5EF6-E46F-4E1E-A83B-9372D54B3B88}" type="pres">
      <dgm:prSet presAssocID="{FF51F794-7CAC-49A5-BC2A-E4E19208C07F}" presName="imageaccent3" presStyleCnt="0"/>
      <dgm:spPr/>
    </dgm:pt>
    <dgm:pt modelId="{8705168D-C8DD-40FA-B863-F00F491B49F9}" type="pres">
      <dgm:prSet presAssocID="{FF51F794-7CAC-49A5-BC2A-E4E19208C07F}" presName="accentRepeatNode" presStyleLbl="solidAlignAcc1" presStyleIdx="5" presStyleCnt="24"/>
      <dgm:spPr/>
    </dgm:pt>
    <dgm:pt modelId="{DDE82E83-FE83-4397-9E7B-FABA7DA0C604}" type="pres">
      <dgm:prSet presAssocID="{AEF174C0-6ABF-4EE6-B35C-9C3C6D8D412E}" presName="text4" presStyleCnt="0"/>
      <dgm:spPr/>
    </dgm:pt>
    <dgm:pt modelId="{4F87F3A8-CBCF-44E6-AAB8-FEC5DEE22F0E}" type="pres">
      <dgm:prSet presAssocID="{AEF174C0-6ABF-4EE6-B35C-9C3C6D8D412E}" presName="textRepeatNode" presStyleLbl="alignNode1" presStyleIdx="3" presStyleCnt="12">
        <dgm:presLayoutVars>
          <dgm:chMax val="0"/>
          <dgm:chPref val="0"/>
          <dgm:bulletEnabled val="1"/>
        </dgm:presLayoutVars>
      </dgm:prSet>
      <dgm:spPr/>
    </dgm:pt>
    <dgm:pt modelId="{3A521683-EECF-46DE-BEFA-123031FAA82A}" type="pres">
      <dgm:prSet presAssocID="{AEF174C0-6ABF-4EE6-B35C-9C3C6D8D412E}" presName="textaccent4" presStyleCnt="0"/>
      <dgm:spPr/>
    </dgm:pt>
    <dgm:pt modelId="{61572F92-2F24-4819-BF54-F6CE2267631D}" type="pres">
      <dgm:prSet presAssocID="{AEF174C0-6ABF-4EE6-B35C-9C3C6D8D412E}" presName="accentRepeatNode" presStyleLbl="solidAlignAcc1" presStyleIdx="6" presStyleCnt="24"/>
      <dgm:spPr/>
    </dgm:pt>
    <dgm:pt modelId="{3A6BA188-E086-47F9-8790-5CDD82125A3A}" type="pres">
      <dgm:prSet presAssocID="{46D8E56E-B199-4F8E-AF16-5CCE747F563E}" presName="image4" presStyleCnt="0"/>
      <dgm:spPr/>
    </dgm:pt>
    <dgm:pt modelId="{1C7AAF4A-FFD9-4F89-8248-C1A33101C9A3}" type="pres">
      <dgm:prSet presAssocID="{46D8E56E-B199-4F8E-AF16-5CCE747F563E}" presName="imageRepeatNode" presStyleLbl="alignAcc1" presStyleIdx="3" presStyleCnt="12"/>
      <dgm:spPr/>
    </dgm:pt>
    <dgm:pt modelId="{EDC4FC7D-2071-4C02-B230-5C01906DED6A}" type="pres">
      <dgm:prSet presAssocID="{46D8E56E-B199-4F8E-AF16-5CCE747F563E}" presName="imageaccent4" presStyleCnt="0"/>
      <dgm:spPr/>
    </dgm:pt>
    <dgm:pt modelId="{3DE13C7F-DE08-4E1B-B3D5-3CF332100B69}" type="pres">
      <dgm:prSet presAssocID="{46D8E56E-B199-4F8E-AF16-5CCE747F563E}" presName="accentRepeatNode" presStyleLbl="solidAlignAcc1" presStyleIdx="7" presStyleCnt="24"/>
      <dgm:spPr/>
    </dgm:pt>
    <dgm:pt modelId="{7DB9419D-BC68-4BEC-A3A7-65A233D65BF1}" type="pres">
      <dgm:prSet presAssocID="{5AA90C40-6C04-4758-9AB6-F5C9BD5B865B}" presName="text5" presStyleCnt="0"/>
      <dgm:spPr/>
    </dgm:pt>
    <dgm:pt modelId="{E3D5160A-949A-4F3A-89A1-1251FFC1420E}" type="pres">
      <dgm:prSet presAssocID="{5AA90C40-6C04-4758-9AB6-F5C9BD5B865B}" presName="textRepeatNode" presStyleLbl="alignNode1" presStyleIdx="4" presStyleCnt="12">
        <dgm:presLayoutVars>
          <dgm:chMax val="0"/>
          <dgm:chPref val="0"/>
          <dgm:bulletEnabled val="1"/>
        </dgm:presLayoutVars>
      </dgm:prSet>
      <dgm:spPr/>
    </dgm:pt>
    <dgm:pt modelId="{B9175ECA-64F8-4D40-8C2C-5C1BA0777973}" type="pres">
      <dgm:prSet presAssocID="{5AA90C40-6C04-4758-9AB6-F5C9BD5B865B}" presName="textaccent5" presStyleCnt="0"/>
      <dgm:spPr/>
    </dgm:pt>
    <dgm:pt modelId="{7A6DFA96-8460-4815-BFCF-EFE0D02FD160}" type="pres">
      <dgm:prSet presAssocID="{5AA90C40-6C04-4758-9AB6-F5C9BD5B865B}" presName="accentRepeatNode" presStyleLbl="solidAlignAcc1" presStyleIdx="8" presStyleCnt="24"/>
      <dgm:spPr/>
    </dgm:pt>
    <dgm:pt modelId="{7D69B09E-6FB8-40E8-9D86-C68A1AFB2A8E}" type="pres">
      <dgm:prSet presAssocID="{338FD2D1-4C13-41B0-BC68-15A57D295D3C}" presName="image5" presStyleCnt="0"/>
      <dgm:spPr/>
    </dgm:pt>
    <dgm:pt modelId="{55AD4D8F-A001-409C-847F-52B562E76763}" type="pres">
      <dgm:prSet presAssocID="{338FD2D1-4C13-41B0-BC68-15A57D295D3C}" presName="imageRepeatNode" presStyleLbl="alignAcc1" presStyleIdx="4" presStyleCnt="12"/>
      <dgm:spPr/>
    </dgm:pt>
    <dgm:pt modelId="{68C653D0-5BFC-4169-91E4-F3B0BA3F5779}" type="pres">
      <dgm:prSet presAssocID="{338FD2D1-4C13-41B0-BC68-15A57D295D3C}" presName="imageaccent5" presStyleCnt="0"/>
      <dgm:spPr/>
    </dgm:pt>
    <dgm:pt modelId="{6F8C984A-3E7B-4A7C-82D7-CC1DABBC1D28}" type="pres">
      <dgm:prSet presAssocID="{338FD2D1-4C13-41B0-BC68-15A57D295D3C}" presName="accentRepeatNode" presStyleLbl="solidAlignAcc1" presStyleIdx="9" presStyleCnt="24"/>
      <dgm:spPr/>
    </dgm:pt>
    <dgm:pt modelId="{030D9116-1CC2-4FA9-B006-67C0C2C249E0}" type="pres">
      <dgm:prSet presAssocID="{921FA7BF-2C3A-4EAC-AE51-F6A700056872}" presName="text6" presStyleCnt="0"/>
      <dgm:spPr/>
    </dgm:pt>
    <dgm:pt modelId="{CD3CA322-CE5D-48AA-8013-2B9872585680}" type="pres">
      <dgm:prSet presAssocID="{921FA7BF-2C3A-4EAC-AE51-F6A700056872}" presName="textRepeatNode" presStyleLbl="alignNode1" presStyleIdx="5" presStyleCnt="12">
        <dgm:presLayoutVars>
          <dgm:chMax val="0"/>
          <dgm:chPref val="0"/>
          <dgm:bulletEnabled val="1"/>
        </dgm:presLayoutVars>
      </dgm:prSet>
      <dgm:spPr/>
    </dgm:pt>
    <dgm:pt modelId="{B50FECE8-D2B0-4741-AB02-220C8EBC6EE1}" type="pres">
      <dgm:prSet presAssocID="{921FA7BF-2C3A-4EAC-AE51-F6A700056872}" presName="textaccent6" presStyleCnt="0"/>
      <dgm:spPr/>
    </dgm:pt>
    <dgm:pt modelId="{E7722136-6058-4F9E-A59A-5E545EB25CD2}" type="pres">
      <dgm:prSet presAssocID="{921FA7BF-2C3A-4EAC-AE51-F6A700056872}" presName="accentRepeatNode" presStyleLbl="solidAlignAcc1" presStyleIdx="10" presStyleCnt="24"/>
      <dgm:spPr/>
    </dgm:pt>
    <dgm:pt modelId="{34C89443-17A7-48CA-B9F6-0FA2398B7492}" type="pres">
      <dgm:prSet presAssocID="{73E324BC-60E7-4CD6-A072-1277BCF0B5AC}" presName="image6" presStyleCnt="0"/>
      <dgm:spPr/>
    </dgm:pt>
    <dgm:pt modelId="{23E432E5-C83E-4D5F-875C-B80919CFC6BD}" type="pres">
      <dgm:prSet presAssocID="{73E324BC-60E7-4CD6-A072-1277BCF0B5AC}" presName="imageRepeatNode" presStyleLbl="alignAcc1" presStyleIdx="5" presStyleCnt="12"/>
      <dgm:spPr/>
    </dgm:pt>
    <dgm:pt modelId="{26898BED-87EF-494C-8044-9BF068FA3F8D}" type="pres">
      <dgm:prSet presAssocID="{73E324BC-60E7-4CD6-A072-1277BCF0B5AC}" presName="imageaccent6" presStyleCnt="0"/>
      <dgm:spPr/>
    </dgm:pt>
    <dgm:pt modelId="{A7A4A3F4-E5A5-4B3F-BEA9-0A8CA7DE845C}" type="pres">
      <dgm:prSet presAssocID="{73E324BC-60E7-4CD6-A072-1277BCF0B5AC}" presName="accentRepeatNode" presStyleLbl="solidAlignAcc1" presStyleIdx="11" presStyleCnt="24"/>
      <dgm:spPr/>
    </dgm:pt>
    <dgm:pt modelId="{7E8237B9-0110-4588-B2AF-2FEB22294063}" type="pres">
      <dgm:prSet presAssocID="{B692AB2B-8B47-4FC2-95A1-83F275E89290}" presName="text7" presStyleCnt="0"/>
      <dgm:spPr/>
    </dgm:pt>
    <dgm:pt modelId="{E085609A-2878-4303-8547-2F584873C71D}" type="pres">
      <dgm:prSet presAssocID="{B692AB2B-8B47-4FC2-95A1-83F275E89290}" presName="textRepeatNode" presStyleLbl="alignNode1" presStyleIdx="6" presStyleCnt="12">
        <dgm:presLayoutVars>
          <dgm:chMax val="0"/>
          <dgm:chPref val="0"/>
          <dgm:bulletEnabled val="1"/>
        </dgm:presLayoutVars>
      </dgm:prSet>
      <dgm:spPr/>
    </dgm:pt>
    <dgm:pt modelId="{69E97E60-895A-4508-AA6E-AE74AC6F3069}" type="pres">
      <dgm:prSet presAssocID="{B692AB2B-8B47-4FC2-95A1-83F275E89290}" presName="textaccent7" presStyleCnt="0"/>
      <dgm:spPr/>
    </dgm:pt>
    <dgm:pt modelId="{BE6EFDA5-642F-4B72-9280-427DF1EFEA2A}" type="pres">
      <dgm:prSet presAssocID="{B692AB2B-8B47-4FC2-95A1-83F275E89290}" presName="accentRepeatNode" presStyleLbl="solidAlignAcc1" presStyleIdx="12" presStyleCnt="24"/>
      <dgm:spPr/>
    </dgm:pt>
    <dgm:pt modelId="{E6BB7BE9-2395-499D-8D6C-29F5B1DFF026}" type="pres">
      <dgm:prSet presAssocID="{31B850DF-72B7-4C6F-AA8E-F141BA993837}" presName="image7" presStyleCnt="0"/>
      <dgm:spPr/>
    </dgm:pt>
    <dgm:pt modelId="{792AB118-FDF0-483A-B961-CE43D7A48DFB}" type="pres">
      <dgm:prSet presAssocID="{31B850DF-72B7-4C6F-AA8E-F141BA993837}" presName="imageRepeatNode" presStyleLbl="alignAcc1" presStyleIdx="6" presStyleCnt="12"/>
      <dgm:spPr/>
    </dgm:pt>
    <dgm:pt modelId="{4479155A-9D39-4BF6-B65A-3B1BC807202D}" type="pres">
      <dgm:prSet presAssocID="{31B850DF-72B7-4C6F-AA8E-F141BA993837}" presName="imageaccent7" presStyleCnt="0"/>
      <dgm:spPr/>
    </dgm:pt>
    <dgm:pt modelId="{78D62F06-D45E-470A-90AD-1600EA121371}" type="pres">
      <dgm:prSet presAssocID="{31B850DF-72B7-4C6F-AA8E-F141BA993837}" presName="accentRepeatNode" presStyleLbl="solidAlignAcc1" presStyleIdx="13" presStyleCnt="24"/>
      <dgm:spPr/>
    </dgm:pt>
    <dgm:pt modelId="{3B29F7BE-BB75-4C14-9111-0FDB2D39C883}" type="pres">
      <dgm:prSet presAssocID="{FED2B34A-686E-4E77-BFA4-4AD9C6BAC885}" presName="text8" presStyleCnt="0"/>
      <dgm:spPr/>
    </dgm:pt>
    <dgm:pt modelId="{FD87C1D4-D645-4F79-A011-137CCD4D5E93}" type="pres">
      <dgm:prSet presAssocID="{FED2B34A-686E-4E77-BFA4-4AD9C6BAC885}" presName="textRepeatNode" presStyleLbl="alignNode1" presStyleIdx="7" presStyleCnt="12">
        <dgm:presLayoutVars>
          <dgm:chMax val="0"/>
          <dgm:chPref val="0"/>
          <dgm:bulletEnabled val="1"/>
        </dgm:presLayoutVars>
      </dgm:prSet>
      <dgm:spPr/>
    </dgm:pt>
    <dgm:pt modelId="{22074AB8-D544-4310-9263-28089E22ADCD}" type="pres">
      <dgm:prSet presAssocID="{FED2B34A-686E-4E77-BFA4-4AD9C6BAC885}" presName="textaccent8" presStyleCnt="0"/>
      <dgm:spPr/>
    </dgm:pt>
    <dgm:pt modelId="{18E2AD0D-0A52-4507-8025-B41FE179C614}" type="pres">
      <dgm:prSet presAssocID="{FED2B34A-686E-4E77-BFA4-4AD9C6BAC885}" presName="accentRepeatNode" presStyleLbl="solidAlignAcc1" presStyleIdx="14" presStyleCnt="24"/>
      <dgm:spPr/>
    </dgm:pt>
    <dgm:pt modelId="{182AB551-798D-496A-B9D1-904D5D436A99}" type="pres">
      <dgm:prSet presAssocID="{4EF323F8-CF37-4E09-B96B-E31AC7BC36CF}" presName="image8" presStyleCnt="0"/>
      <dgm:spPr/>
    </dgm:pt>
    <dgm:pt modelId="{BADAD04D-12A4-49B6-BBC4-986C061554B1}" type="pres">
      <dgm:prSet presAssocID="{4EF323F8-CF37-4E09-B96B-E31AC7BC36CF}" presName="imageRepeatNode" presStyleLbl="alignAcc1" presStyleIdx="7" presStyleCnt="12"/>
      <dgm:spPr/>
    </dgm:pt>
    <dgm:pt modelId="{FB89A814-24C0-47AA-A547-5FE670EB0EB2}" type="pres">
      <dgm:prSet presAssocID="{4EF323F8-CF37-4E09-B96B-E31AC7BC36CF}" presName="imageaccent8" presStyleCnt="0"/>
      <dgm:spPr/>
    </dgm:pt>
    <dgm:pt modelId="{04F181DC-D920-4A17-ABF6-69BA01595555}" type="pres">
      <dgm:prSet presAssocID="{4EF323F8-CF37-4E09-B96B-E31AC7BC36CF}" presName="accentRepeatNode" presStyleLbl="solidAlignAcc1" presStyleIdx="15" presStyleCnt="24"/>
      <dgm:spPr/>
    </dgm:pt>
    <dgm:pt modelId="{13DF49CF-89D5-4ABD-8EED-0997C315B2B8}" type="pres">
      <dgm:prSet presAssocID="{7A13C782-76C3-406C-BDD0-92A708647EEA}" presName="text9" presStyleCnt="0"/>
      <dgm:spPr/>
    </dgm:pt>
    <dgm:pt modelId="{52943BA4-F9B6-435D-84DB-B77F01B64CB4}" type="pres">
      <dgm:prSet presAssocID="{7A13C782-76C3-406C-BDD0-92A708647EEA}" presName="textRepeatNode" presStyleLbl="alignNode1" presStyleIdx="8" presStyleCnt="12">
        <dgm:presLayoutVars>
          <dgm:chMax val="0"/>
          <dgm:chPref val="0"/>
          <dgm:bulletEnabled val="1"/>
        </dgm:presLayoutVars>
      </dgm:prSet>
      <dgm:spPr/>
    </dgm:pt>
    <dgm:pt modelId="{E5DC6FC5-E49E-4B49-8B99-6C13300649B3}" type="pres">
      <dgm:prSet presAssocID="{7A13C782-76C3-406C-BDD0-92A708647EEA}" presName="textaccent9" presStyleCnt="0"/>
      <dgm:spPr/>
    </dgm:pt>
    <dgm:pt modelId="{3C4B7A92-634F-4C12-97C4-3174265F5786}" type="pres">
      <dgm:prSet presAssocID="{7A13C782-76C3-406C-BDD0-92A708647EEA}" presName="accentRepeatNode" presStyleLbl="solidAlignAcc1" presStyleIdx="16" presStyleCnt="24"/>
      <dgm:spPr/>
    </dgm:pt>
    <dgm:pt modelId="{A3C43F04-C9B8-469C-A53F-F1A315C68FAF}" type="pres">
      <dgm:prSet presAssocID="{11558F2F-0D9A-4CB0-B60C-A5BC653DF965}" presName="image9" presStyleCnt="0"/>
      <dgm:spPr/>
    </dgm:pt>
    <dgm:pt modelId="{571BCD0B-63BE-4354-9824-3125C9F99A57}" type="pres">
      <dgm:prSet presAssocID="{11558F2F-0D9A-4CB0-B60C-A5BC653DF965}" presName="imageRepeatNode" presStyleLbl="alignAcc1" presStyleIdx="8" presStyleCnt="12"/>
      <dgm:spPr/>
    </dgm:pt>
    <dgm:pt modelId="{0DE60F3C-11FE-4FB1-A79C-BF2AC6E4845C}" type="pres">
      <dgm:prSet presAssocID="{11558F2F-0D9A-4CB0-B60C-A5BC653DF965}" presName="imageaccent9" presStyleCnt="0"/>
      <dgm:spPr/>
    </dgm:pt>
    <dgm:pt modelId="{192F6BA3-E47B-4C68-9E1B-3AD1C8D3969B}" type="pres">
      <dgm:prSet presAssocID="{11558F2F-0D9A-4CB0-B60C-A5BC653DF965}" presName="accentRepeatNode" presStyleLbl="solidAlignAcc1" presStyleIdx="17" presStyleCnt="24"/>
      <dgm:spPr/>
    </dgm:pt>
    <dgm:pt modelId="{88EC5BA5-2878-4F15-924D-BDAF493C6A89}" type="pres">
      <dgm:prSet presAssocID="{26633742-44CA-4A41-A728-BBA5334DFDD6}" presName="text10" presStyleCnt="0"/>
      <dgm:spPr/>
    </dgm:pt>
    <dgm:pt modelId="{EED966DA-A526-46B0-B382-ADDA0ACD9DE5}" type="pres">
      <dgm:prSet presAssocID="{26633742-44CA-4A41-A728-BBA5334DFDD6}" presName="textRepeatNode" presStyleLbl="alignNode1" presStyleIdx="9" presStyleCnt="12">
        <dgm:presLayoutVars>
          <dgm:chMax val="0"/>
          <dgm:chPref val="0"/>
          <dgm:bulletEnabled val="1"/>
        </dgm:presLayoutVars>
      </dgm:prSet>
      <dgm:spPr/>
    </dgm:pt>
    <dgm:pt modelId="{76349CFF-DA9B-4E9A-871E-AB585FFB9451}" type="pres">
      <dgm:prSet presAssocID="{26633742-44CA-4A41-A728-BBA5334DFDD6}" presName="textaccent10" presStyleCnt="0"/>
      <dgm:spPr/>
    </dgm:pt>
    <dgm:pt modelId="{543F40DC-E281-4B85-B9F1-9C7605557765}" type="pres">
      <dgm:prSet presAssocID="{26633742-44CA-4A41-A728-BBA5334DFDD6}" presName="accentRepeatNode" presStyleLbl="solidAlignAcc1" presStyleIdx="18" presStyleCnt="24"/>
      <dgm:spPr/>
    </dgm:pt>
    <dgm:pt modelId="{0A0F6BCA-24CC-49A6-8A1B-34E9CF4DCFDD}" type="pres">
      <dgm:prSet presAssocID="{DBF7DCDE-6B21-48C8-A83E-B394A7045B63}" presName="image10" presStyleCnt="0"/>
      <dgm:spPr/>
    </dgm:pt>
    <dgm:pt modelId="{821F0180-1295-45E7-9E48-EAD9F91A4B38}" type="pres">
      <dgm:prSet presAssocID="{DBF7DCDE-6B21-48C8-A83E-B394A7045B63}" presName="imageRepeatNode" presStyleLbl="alignAcc1" presStyleIdx="9" presStyleCnt="12"/>
      <dgm:spPr/>
    </dgm:pt>
    <dgm:pt modelId="{1A5E8054-9478-4B48-8B98-47B0434C9BDD}" type="pres">
      <dgm:prSet presAssocID="{DBF7DCDE-6B21-48C8-A83E-B394A7045B63}" presName="imageaccent10" presStyleCnt="0"/>
      <dgm:spPr/>
    </dgm:pt>
    <dgm:pt modelId="{0ACFC5FD-30E3-4E78-84BE-C1DD54D23CF5}" type="pres">
      <dgm:prSet presAssocID="{DBF7DCDE-6B21-48C8-A83E-B394A7045B63}" presName="accentRepeatNode" presStyleLbl="solidAlignAcc1" presStyleIdx="19" presStyleCnt="24"/>
      <dgm:spPr/>
    </dgm:pt>
    <dgm:pt modelId="{9FC9CDEB-C9AC-4319-B986-82731D0F8E15}" type="pres">
      <dgm:prSet presAssocID="{0956FECF-ABCC-43CD-9E15-A206603E9E19}" presName="text11" presStyleCnt="0"/>
      <dgm:spPr/>
    </dgm:pt>
    <dgm:pt modelId="{48EDC32B-8EE6-449D-9D1D-43E622ABEF44}" type="pres">
      <dgm:prSet presAssocID="{0956FECF-ABCC-43CD-9E15-A206603E9E19}" presName="textRepeatNode" presStyleLbl="alignNode1" presStyleIdx="10" presStyleCnt="12">
        <dgm:presLayoutVars>
          <dgm:chMax val="0"/>
          <dgm:chPref val="0"/>
          <dgm:bulletEnabled val="1"/>
        </dgm:presLayoutVars>
      </dgm:prSet>
      <dgm:spPr/>
    </dgm:pt>
    <dgm:pt modelId="{1D8D38A8-90CB-4C15-B8A0-8FB023A3E24F}" type="pres">
      <dgm:prSet presAssocID="{0956FECF-ABCC-43CD-9E15-A206603E9E19}" presName="textaccent11" presStyleCnt="0"/>
      <dgm:spPr/>
    </dgm:pt>
    <dgm:pt modelId="{631ED82A-E104-4E2B-B84C-0375D968B7F0}" type="pres">
      <dgm:prSet presAssocID="{0956FECF-ABCC-43CD-9E15-A206603E9E19}" presName="accentRepeatNode" presStyleLbl="solidAlignAcc1" presStyleIdx="20" presStyleCnt="24"/>
      <dgm:spPr/>
    </dgm:pt>
    <dgm:pt modelId="{D5EA2A11-8699-4724-83BB-ADE850A50A14}" type="pres">
      <dgm:prSet presAssocID="{03416F24-1536-4016-937E-7B11B3D37924}" presName="image11" presStyleCnt="0"/>
      <dgm:spPr/>
    </dgm:pt>
    <dgm:pt modelId="{0C6F1A06-FC9E-4EB9-86B0-ED9FBD6C6039}" type="pres">
      <dgm:prSet presAssocID="{03416F24-1536-4016-937E-7B11B3D37924}" presName="imageRepeatNode" presStyleLbl="alignAcc1" presStyleIdx="10" presStyleCnt="12"/>
      <dgm:spPr/>
    </dgm:pt>
    <dgm:pt modelId="{52D2184B-D0A4-4DD0-BC16-D154EC9CC51E}" type="pres">
      <dgm:prSet presAssocID="{03416F24-1536-4016-937E-7B11B3D37924}" presName="imageaccent11" presStyleCnt="0"/>
      <dgm:spPr/>
    </dgm:pt>
    <dgm:pt modelId="{F5E97D34-F4EC-42CD-AA0E-8C562AB16D8A}" type="pres">
      <dgm:prSet presAssocID="{03416F24-1536-4016-937E-7B11B3D37924}" presName="accentRepeatNode" presStyleLbl="solidAlignAcc1" presStyleIdx="21" presStyleCnt="24"/>
      <dgm:spPr/>
    </dgm:pt>
    <dgm:pt modelId="{F13DD530-4C5A-4C72-8F4F-813F164309B9}" type="pres">
      <dgm:prSet presAssocID="{EB159434-AB00-402F-8DAD-E0484C19F0D7}" presName="text12" presStyleCnt="0"/>
      <dgm:spPr/>
    </dgm:pt>
    <dgm:pt modelId="{2C34B1D5-6C0C-4D74-B3E0-26CD0A4EA5D9}" type="pres">
      <dgm:prSet presAssocID="{EB159434-AB00-402F-8DAD-E0484C19F0D7}" presName="textRepeatNode" presStyleLbl="alignNode1" presStyleIdx="11" presStyleCnt="12">
        <dgm:presLayoutVars>
          <dgm:chMax val="0"/>
          <dgm:chPref val="0"/>
          <dgm:bulletEnabled val="1"/>
        </dgm:presLayoutVars>
      </dgm:prSet>
      <dgm:spPr/>
    </dgm:pt>
    <dgm:pt modelId="{9E1FBD44-2E0D-4F44-B7B0-753E95A91F4A}" type="pres">
      <dgm:prSet presAssocID="{EB159434-AB00-402F-8DAD-E0484C19F0D7}" presName="textaccent12" presStyleCnt="0"/>
      <dgm:spPr/>
    </dgm:pt>
    <dgm:pt modelId="{06263DFD-F160-4649-A8D5-71E8EBA9270F}" type="pres">
      <dgm:prSet presAssocID="{EB159434-AB00-402F-8DAD-E0484C19F0D7}" presName="accentRepeatNode" presStyleLbl="solidAlignAcc1" presStyleIdx="22" presStyleCnt="24"/>
      <dgm:spPr/>
    </dgm:pt>
    <dgm:pt modelId="{61940A1A-5D4C-428E-B061-C55D39BC79E5}" type="pres">
      <dgm:prSet presAssocID="{62C75263-DF55-4F76-BA1C-2D0E9D60BAA6}" presName="image12" presStyleCnt="0"/>
      <dgm:spPr/>
    </dgm:pt>
    <dgm:pt modelId="{7C5495C2-8784-4BA5-95BA-885AA0F30EB2}" type="pres">
      <dgm:prSet presAssocID="{62C75263-DF55-4F76-BA1C-2D0E9D60BAA6}" presName="imageRepeatNode" presStyleLbl="alignAcc1" presStyleIdx="11" presStyleCnt="12"/>
      <dgm:spPr/>
    </dgm:pt>
    <dgm:pt modelId="{AA55FD18-FB47-48EE-991C-3A0EE612ACE1}" type="pres">
      <dgm:prSet presAssocID="{62C75263-DF55-4F76-BA1C-2D0E9D60BAA6}" presName="imageaccent12" presStyleCnt="0"/>
      <dgm:spPr/>
    </dgm:pt>
    <dgm:pt modelId="{4E92E06F-91C6-45B9-92F8-E9154376943C}" type="pres">
      <dgm:prSet presAssocID="{62C75263-DF55-4F76-BA1C-2D0E9D60BAA6}" presName="accentRepeatNode" presStyleLbl="solidAlignAcc1" presStyleIdx="23" presStyleCnt="24"/>
      <dgm:spPr/>
    </dgm:pt>
  </dgm:ptLst>
  <dgm:cxnLst>
    <dgm:cxn modelId="{25C33800-090C-41E1-9496-932BFA6F283F}" srcId="{A7498E7F-E705-49B6-8ED7-90A06B36E057}" destId="{B692AB2B-8B47-4FC2-95A1-83F275E89290}" srcOrd="6" destOrd="0" parTransId="{81243691-9501-440A-9247-E6B0BDE214C1}" sibTransId="{31B850DF-72B7-4C6F-AA8E-F141BA993837}"/>
    <dgm:cxn modelId="{149D2E08-9E9B-4204-AF9E-2C99A36BE2D4}" type="presOf" srcId="{03416F24-1536-4016-937E-7B11B3D37924}" destId="{0C6F1A06-FC9E-4EB9-86B0-ED9FBD6C6039}" srcOrd="0" destOrd="0" presId="urn:microsoft.com/office/officeart/2008/layout/HexagonCluster"/>
    <dgm:cxn modelId="{5757060C-8325-4E8E-8844-F05F0F3F595B}" type="presOf" srcId="{B692AB2B-8B47-4FC2-95A1-83F275E89290}" destId="{E085609A-2878-4303-8547-2F584873C71D}" srcOrd="0" destOrd="0" presId="urn:microsoft.com/office/officeart/2008/layout/HexagonCluster"/>
    <dgm:cxn modelId="{9F60D20C-816E-4E36-A9E2-EC44F105C525}" type="presOf" srcId="{FF51F794-7CAC-49A5-BC2A-E4E19208C07F}" destId="{7080A335-C6C7-47BE-9F0A-2158F730AF99}" srcOrd="0" destOrd="0" presId="urn:microsoft.com/office/officeart/2008/layout/HexagonCluster"/>
    <dgm:cxn modelId="{864B7F14-9723-4582-916E-0C713B541FD6}" type="presOf" srcId="{EB159434-AB00-402F-8DAD-E0484C19F0D7}" destId="{2C34B1D5-6C0C-4D74-B3E0-26CD0A4EA5D9}" srcOrd="0" destOrd="0" presId="urn:microsoft.com/office/officeart/2008/layout/HexagonCluster"/>
    <dgm:cxn modelId="{3BCBF515-8AC4-449D-9C00-6F89FCBB273A}" type="presOf" srcId="{7A13C782-76C3-406C-BDD0-92A708647EEA}" destId="{52943BA4-F9B6-435D-84DB-B77F01B64CB4}" srcOrd="0" destOrd="0" presId="urn:microsoft.com/office/officeart/2008/layout/HexagonCluster"/>
    <dgm:cxn modelId="{D52FBC22-943E-4357-BD0E-E6BF46E414F7}" srcId="{A7498E7F-E705-49B6-8ED7-90A06B36E057}" destId="{7A74B9A1-D9EF-4F9E-B994-642821C41969}" srcOrd="0" destOrd="0" parTransId="{F9C295C3-EB88-4862-9624-E70CE1EEE959}" sibTransId="{11DBDC91-C1EE-4E33-B88E-3CEFDA2D3759}"/>
    <dgm:cxn modelId="{51F88427-B484-481B-B6F8-FC49F39A3F8C}" type="presOf" srcId="{AEF174C0-6ABF-4EE6-B35C-9C3C6D8D412E}" destId="{4F87F3A8-CBCF-44E6-AAB8-FEC5DEE22F0E}" srcOrd="0" destOrd="0" presId="urn:microsoft.com/office/officeart/2008/layout/HexagonCluster"/>
    <dgm:cxn modelId="{60C1F335-6B5A-4FE1-B78E-480980117DAD}" type="presOf" srcId="{0956FECF-ABCC-43CD-9E15-A206603E9E19}" destId="{48EDC32B-8EE6-449D-9D1D-43E622ABEF44}" srcOrd="0" destOrd="0" presId="urn:microsoft.com/office/officeart/2008/layout/HexagonCluster"/>
    <dgm:cxn modelId="{ADF28838-593A-4574-B4E2-73023C465764}" type="presOf" srcId="{FED2B34A-686E-4E77-BFA4-4AD9C6BAC885}" destId="{FD87C1D4-D645-4F79-A011-137CCD4D5E93}" srcOrd="0" destOrd="0" presId="urn:microsoft.com/office/officeart/2008/layout/HexagonCluster"/>
    <dgm:cxn modelId="{47D6F83B-45D5-4784-9C04-5C42D89937D1}" type="presOf" srcId="{921FA7BF-2C3A-4EAC-AE51-F6A700056872}" destId="{CD3CA322-CE5D-48AA-8013-2B9872585680}" srcOrd="0" destOrd="0" presId="urn:microsoft.com/office/officeart/2008/layout/HexagonCluster"/>
    <dgm:cxn modelId="{30AC093C-88A3-468B-A8B7-D129933C7E00}" srcId="{A7498E7F-E705-49B6-8ED7-90A06B36E057}" destId="{5AA90C40-6C04-4758-9AB6-F5C9BD5B865B}" srcOrd="4" destOrd="0" parTransId="{A5F18A61-7EE6-466E-B7E4-9CE11361273D}" sibTransId="{338FD2D1-4C13-41B0-BC68-15A57D295D3C}"/>
    <dgm:cxn modelId="{BE2E1C42-7C43-4BB5-9F7B-BE657EB4599A}" srcId="{A7498E7F-E705-49B6-8ED7-90A06B36E057}" destId="{EB159434-AB00-402F-8DAD-E0484C19F0D7}" srcOrd="11" destOrd="0" parTransId="{4B365FF3-58D6-4363-B0EC-A52E5058DE6D}" sibTransId="{62C75263-DF55-4F76-BA1C-2D0E9D60BAA6}"/>
    <dgm:cxn modelId="{953A0445-507F-476B-90E5-5C2DB6FA0742}" srcId="{A7498E7F-E705-49B6-8ED7-90A06B36E057}" destId="{7A13C782-76C3-406C-BDD0-92A708647EEA}" srcOrd="8" destOrd="0" parTransId="{BDFB7D93-E84F-405F-8696-374CC34A718C}" sibTransId="{11558F2F-0D9A-4CB0-B60C-A5BC653DF965}"/>
    <dgm:cxn modelId="{E799006B-D4E9-4161-BA04-EF340BED66BA}" type="presOf" srcId="{31B850DF-72B7-4C6F-AA8E-F141BA993837}" destId="{792AB118-FDF0-483A-B961-CE43D7A48DFB}" srcOrd="0" destOrd="0" presId="urn:microsoft.com/office/officeart/2008/layout/HexagonCluster"/>
    <dgm:cxn modelId="{EF14AE4C-3030-482A-A491-44F316B2DA7B}" srcId="{A7498E7F-E705-49B6-8ED7-90A06B36E057}" destId="{0956FECF-ABCC-43CD-9E15-A206603E9E19}" srcOrd="10" destOrd="0" parTransId="{205C6608-97CD-4A6C-A13B-4D1C4D08BC77}" sibTransId="{03416F24-1536-4016-937E-7B11B3D37924}"/>
    <dgm:cxn modelId="{35138A51-874D-479A-BB42-31DD40E39606}" type="presOf" srcId="{A7498E7F-E705-49B6-8ED7-90A06B36E057}" destId="{89ABFDB9-0ED2-43EE-937D-59808B050B00}" srcOrd="0" destOrd="0" presId="urn:microsoft.com/office/officeart/2008/layout/HexagonCluster"/>
    <dgm:cxn modelId="{AFB9CB51-1292-4616-A5DB-859CE8C4CB74}" type="presOf" srcId="{7A74B9A1-D9EF-4F9E-B994-642821C41969}" destId="{0A546F52-ADC3-4662-80DD-855FFC2A2C65}" srcOrd="0" destOrd="0" presId="urn:microsoft.com/office/officeart/2008/layout/HexagonCluster"/>
    <dgm:cxn modelId="{43966C52-7E92-4AE0-9851-E6EC39315CB7}" type="presOf" srcId="{338FD2D1-4C13-41B0-BC68-15A57D295D3C}" destId="{55AD4D8F-A001-409C-847F-52B562E76763}" srcOrd="0" destOrd="0" presId="urn:microsoft.com/office/officeart/2008/layout/HexagonCluster"/>
    <dgm:cxn modelId="{CE247154-3399-4A21-9EE1-982B5BD5317A}" type="presOf" srcId="{11558F2F-0D9A-4CB0-B60C-A5BC653DF965}" destId="{571BCD0B-63BE-4354-9824-3125C9F99A57}" srcOrd="0" destOrd="0" presId="urn:microsoft.com/office/officeart/2008/layout/HexagonCluster"/>
    <dgm:cxn modelId="{9999CA8A-F91E-4A5A-9796-50C430A3A6F5}" type="presOf" srcId="{73E324BC-60E7-4CD6-A072-1277BCF0B5AC}" destId="{23E432E5-C83E-4D5F-875C-B80919CFC6BD}" srcOrd="0" destOrd="0" presId="urn:microsoft.com/office/officeart/2008/layout/HexagonCluster"/>
    <dgm:cxn modelId="{0C44328B-4126-405F-9652-F9934EBAB44E}" type="presOf" srcId="{618E583C-96A3-47AC-A532-F456E8732FF8}" destId="{E795F02C-3C15-444A-B979-F908B6F791C7}" srcOrd="0" destOrd="0" presId="urn:microsoft.com/office/officeart/2008/layout/HexagonCluster"/>
    <dgm:cxn modelId="{9EE1519D-BD79-4E58-A69A-E2D928B2E51A}" srcId="{A7498E7F-E705-49B6-8ED7-90A06B36E057}" destId="{26633742-44CA-4A41-A728-BBA5334DFDD6}" srcOrd="9" destOrd="0" parTransId="{1E206F57-8C57-4AAF-A288-30B09EF66768}" sibTransId="{DBF7DCDE-6B21-48C8-A83E-B394A7045B63}"/>
    <dgm:cxn modelId="{681EF8A2-69EB-4C52-B953-14D245A8BE9A}" srcId="{A7498E7F-E705-49B6-8ED7-90A06B36E057}" destId="{F995DB92-3151-420B-A67B-E76C1C95CCEB}" srcOrd="2" destOrd="0" parTransId="{51291547-33A7-4955-B99C-B45E5F3577E5}" sibTransId="{FF51F794-7CAC-49A5-BC2A-E4E19208C07F}"/>
    <dgm:cxn modelId="{036757A3-E8FF-444E-ADF5-22985F9523A5}" type="presOf" srcId="{4EF323F8-CF37-4E09-B96B-E31AC7BC36CF}" destId="{BADAD04D-12A4-49B6-BBC4-986C061554B1}" srcOrd="0" destOrd="0" presId="urn:microsoft.com/office/officeart/2008/layout/HexagonCluster"/>
    <dgm:cxn modelId="{AAB1B1A7-E0B0-4C2B-876C-C9197693506C}" type="presOf" srcId="{DBF7DCDE-6B21-48C8-A83E-B394A7045B63}" destId="{821F0180-1295-45E7-9E48-EAD9F91A4B38}" srcOrd="0" destOrd="0" presId="urn:microsoft.com/office/officeart/2008/layout/HexagonCluster"/>
    <dgm:cxn modelId="{4251DDAA-AA75-463E-8B88-C556E46A3672}" type="presOf" srcId="{11DBDC91-C1EE-4E33-B88E-3CEFDA2D3759}" destId="{24412CE8-9BC9-4907-A0C8-176A03A32E9C}" srcOrd="0" destOrd="0" presId="urn:microsoft.com/office/officeart/2008/layout/HexagonCluster"/>
    <dgm:cxn modelId="{E54A58B3-C9B8-40D8-9A80-98EAC38AEFC4}" type="presOf" srcId="{46D8E56E-B199-4F8E-AF16-5CCE747F563E}" destId="{1C7AAF4A-FFD9-4F89-8248-C1A33101C9A3}" srcOrd="0" destOrd="0" presId="urn:microsoft.com/office/officeart/2008/layout/HexagonCluster"/>
    <dgm:cxn modelId="{900174B4-DC2B-4BE7-94FC-ECA152023B42}" srcId="{A7498E7F-E705-49B6-8ED7-90A06B36E057}" destId="{618E583C-96A3-47AC-A532-F456E8732FF8}" srcOrd="1" destOrd="0" parTransId="{412F51EE-0742-455F-A562-C91F05B5C204}" sibTransId="{E3DA7FC2-36C3-4523-A397-ED5390C1441E}"/>
    <dgm:cxn modelId="{F692DEB9-AD75-484B-9015-3D52EF3A4AF3}" type="presOf" srcId="{E3DA7FC2-36C3-4523-A397-ED5390C1441E}" destId="{192C5961-BFBA-426C-871A-0B751246811B}" srcOrd="0" destOrd="0" presId="urn:microsoft.com/office/officeart/2008/layout/HexagonCluster"/>
    <dgm:cxn modelId="{0203C1C7-D7BD-4A1C-B499-096FA0DCDCC4}" type="presOf" srcId="{F995DB92-3151-420B-A67B-E76C1C95CCEB}" destId="{E438696D-61B5-4F5F-85C7-ABC741AE59E7}" srcOrd="0" destOrd="0" presId="urn:microsoft.com/office/officeart/2008/layout/HexagonCluster"/>
    <dgm:cxn modelId="{580B28E4-F41A-47FD-9840-2303530601E2}" srcId="{A7498E7F-E705-49B6-8ED7-90A06B36E057}" destId="{AEF174C0-6ABF-4EE6-B35C-9C3C6D8D412E}" srcOrd="3" destOrd="0" parTransId="{7E3829B3-7F40-4C6E-AF14-CF90BA314437}" sibTransId="{46D8E56E-B199-4F8E-AF16-5CCE747F563E}"/>
    <dgm:cxn modelId="{B12459E6-9332-42AC-BE37-9ECDA62AB101}" type="presOf" srcId="{62C75263-DF55-4F76-BA1C-2D0E9D60BAA6}" destId="{7C5495C2-8784-4BA5-95BA-885AA0F30EB2}" srcOrd="0" destOrd="0" presId="urn:microsoft.com/office/officeart/2008/layout/HexagonCluster"/>
    <dgm:cxn modelId="{B28E06E7-78E0-4452-B034-852F9005D05F}" type="presOf" srcId="{26633742-44CA-4A41-A728-BBA5334DFDD6}" destId="{EED966DA-A526-46B0-B382-ADDA0ACD9DE5}" srcOrd="0" destOrd="0" presId="urn:microsoft.com/office/officeart/2008/layout/HexagonCluster"/>
    <dgm:cxn modelId="{51FC5AEB-FE75-4F9C-A3C8-A461BBFB0085}" type="presOf" srcId="{5AA90C40-6C04-4758-9AB6-F5C9BD5B865B}" destId="{E3D5160A-949A-4F3A-89A1-1251FFC1420E}" srcOrd="0" destOrd="0" presId="urn:microsoft.com/office/officeart/2008/layout/HexagonCluster"/>
    <dgm:cxn modelId="{C604C1EC-3DB5-4032-8BCE-991BB799EEF0}" srcId="{A7498E7F-E705-49B6-8ED7-90A06B36E057}" destId="{921FA7BF-2C3A-4EAC-AE51-F6A700056872}" srcOrd="5" destOrd="0" parTransId="{7EC7F6A4-74F9-4B42-932B-4AA72066E55F}" sibTransId="{73E324BC-60E7-4CD6-A072-1277BCF0B5AC}"/>
    <dgm:cxn modelId="{F49AF4F9-5FB7-4CA6-9F10-3C5B9AF1E77E}" srcId="{A7498E7F-E705-49B6-8ED7-90A06B36E057}" destId="{FED2B34A-686E-4E77-BFA4-4AD9C6BAC885}" srcOrd="7" destOrd="0" parTransId="{DFF1D10E-B137-4A50-8A14-4580F74AB04E}" sibTransId="{4EF323F8-CF37-4E09-B96B-E31AC7BC36CF}"/>
    <dgm:cxn modelId="{9CF613AB-CED5-4140-9395-AB7CAEB8AEA8}" type="presParOf" srcId="{89ABFDB9-0ED2-43EE-937D-59808B050B00}" destId="{26089CAA-2C55-4EC4-82D0-26FCE7F854A3}" srcOrd="0" destOrd="0" presId="urn:microsoft.com/office/officeart/2008/layout/HexagonCluster"/>
    <dgm:cxn modelId="{75613A6A-6123-465A-9566-B4C6064A3549}" type="presParOf" srcId="{26089CAA-2C55-4EC4-82D0-26FCE7F854A3}" destId="{0A546F52-ADC3-4662-80DD-855FFC2A2C65}" srcOrd="0" destOrd="0" presId="urn:microsoft.com/office/officeart/2008/layout/HexagonCluster"/>
    <dgm:cxn modelId="{225442E5-703F-4942-9D09-36EC6109F3CA}" type="presParOf" srcId="{89ABFDB9-0ED2-43EE-937D-59808B050B00}" destId="{56DD5D00-E967-4734-A195-ED87E4B605DC}" srcOrd="1" destOrd="0" presId="urn:microsoft.com/office/officeart/2008/layout/HexagonCluster"/>
    <dgm:cxn modelId="{57DAF339-92C7-47DB-A72A-757F8777CC03}" type="presParOf" srcId="{56DD5D00-E967-4734-A195-ED87E4B605DC}" destId="{87E2024D-1B8D-4476-A157-A86397411B57}" srcOrd="0" destOrd="0" presId="urn:microsoft.com/office/officeart/2008/layout/HexagonCluster"/>
    <dgm:cxn modelId="{DBD69EB2-B95C-4FA2-B978-B041AB147F6A}" type="presParOf" srcId="{89ABFDB9-0ED2-43EE-937D-59808B050B00}" destId="{001ABC28-C881-4BF8-BBF2-80923336FA6D}" srcOrd="2" destOrd="0" presId="urn:microsoft.com/office/officeart/2008/layout/HexagonCluster"/>
    <dgm:cxn modelId="{58E82969-D3CF-426F-88DE-25111A69EDD5}" type="presParOf" srcId="{001ABC28-C881-4BF8-BBF2-80923336FA6D}" destId="{24412CE8-9BC9-4907-A0C8-176A03A32E9C}" srcOrd="0" destOrd="0" presId="urn:microsoft.com/office/officeart/2008/layout/HexagonCluster"/>
    <dgm:cxn modelId="{9F5B529A-F8ED-4DC1-A7B4-9876A67707C4}" type="presParOf" srcId="{89ABFDB9-0ED2-43EE-937D-59808B050B00}" destId="{58FE0F01-BFAE-43EF-9AE4-01583EEF13F4}" srcOrd="3" destOrd="0" presId="urn:microsoft.com/office/officeart/2008/layout/HexagonCluster"/>
    <dgm:cxn modelId="{4F33F177-8C8A-43BF-A657-C15A54893E19}" type="presParOf" srcId="{58FE0F01-BFAE-43EF-9AE4-01583EEF13F4}" destId="{7E6E67F0-0CB9-42A7-915B-0F4A55E1DBFE}" srcOrd="0" destOrd="0" presId="urn:microsoft.com/office/officeart/2008/layout/HexagonCluster"/>
    <dgm:cxn modelId="{D1B75FEA-7397-43FB-BA68-31AED9F799A3}" type="presParOf" srcId="{89ABFDB9-0ED2-43EE-937D-59808B050B00}" destId="{157EB7CA-D7A2-4060-9CFD-E272F36EEF08}" srcOrd="4" destOrd="0" presId="urn:microsoft.com/office/officeart/2008/layout/HexagonCluster"/>
    <dgm:cxn modelId="{E124DA7E-100C-4C02-A92E-97F60CC86423}" type="presParOf" srcId="{157EB7CA-D7A2-4060-9CFD-E272F36EEF08}" destId="{E795F02C-3C15-444A-B979-F908B6F791C7}" srcOrd="0" destOrd="0" presId="urn:microsoft.com/office/officeart/2008/layout/HexagonCluster"/>
    <dgm:cxn modelId="{E40AA24E-8947-4917-9035-FB84CB061128}" type="presParOf" srcId="{89ABFDB9-0ED2-43EE-937D-59808B050B00}" destId="{83EB962D-EE2E-4314-8D38-4C99CF5595A6}" srcOrd="5" destOrd="0" presId="urn:microsoft.com/office/officeart/2008/layout/HexagonCluster"/>
    <dgm:cxn modelId="{6B703858-075F-4B69-BE3A-2842382CF657}" type="presParOf" srcId="{83EB962D-EE2E-4314-8D38-4C99CF5595A6}" destId="{37287E36-B2DD-4083-ADDD-1ED7A4A1E0A5}" srcOrd="0" destOrd="0" presId="urn:microsoft.com/office/officeart/2008/layout/HexagonCluster"/>
    <dgm:cxn modelId="{B046912B-0971-4907-B924-0B7EB577D3E4}" type="presParOf" srcId="{89ABFDB9-0ED2-43EE-937D-59808B050B00}" destId="{4423D0D9-D93B-4666-A381-71F7D4F6CA6A}" srcOrd="6" destOrd="0" presId="urn:microsoft.com/office/officeart/2008/layout/HexagonCluster"/>
    <dgm:cxn modelId="{51F63DF9-5D98-4754-A02B-07C192F4880D}" type="presParOf" srcId="{4423D0D9-D93B-4666-A381-71F7D4F6CA6A}" destId="{192C5961-BFBA-426C-871A-0B751246811B}" srcOrd="0" destOrd="0" presId="urn:microsoft.com/office/officeart/2008/layout/HexagonCluster"/>
    <dgm:cxn modelId="{FAD2826C-5611-4A9A-A8F9-D30F7AF7B5D6}" type="presParOf" srcId="{89ABFDB9-0ED2-43EE-937D-59808B050B00}" destId="{1219AFE9-4816-4342-928A-76622353A36C}" srcOrd="7" destOrd="0" presId="urn:microsoft.com/office/officeart/2008/layout/HexagonCluster"/>
    <dgm:cxn modelId="{6F0537A9-01B9-4776-A8CB-3CA59FD6CDBF}" type="presParOf" srcId="{1219AFE9-4816-4342-928A-76622353A36C}" destId="{B01FA68F-125A-4B9D-B36B-5049D627D48A}" srcOrd="0" destOrd="0" presId="urn:microsoft.com/office/officeart/2008/layout/HexagonCluster"/>
    <dgm:cxn modelId="{7B681B73-EA8B-4DDA-B446-B318F1B071B4}" type="presParOf" srcId="{89ABFDB9-0ED2-43EE-937D-59808B050B00}" destId="{E77E6A37-E193-4AED-982F-3491F860DF51}" srcOrd="8" destOrd="0" presId="urn:microsoft.com/office/officeart/2008/layout/HexagonCluster"/>
    <dgm:cxn modelId="{6D5A76C2-A7BE-4E26-8DD4-3B718328D69F}" type="presParOf" srcId="{E77E6A37-E193-4AED-982F-3491F860DF51}" destId="{E438696D-61B5-4F5F-85C7-ABC741AE59E7}" srcOrd="0" destOrd="0" presId="urn:microsoft.com/office/officeart/2008/layout/HexagonCluster"/>
    <dgm:cxn modelId="{7B0A4A40-D797-4321-9DEA-7F43A1011F78}" type="presParOf" srcId="{89ABFDB9-0ED2-43EE-937D-59808B050B00}" destId="{A3F4E02C-6626-4F32-93D7-A5453D84718C}" srcOrd="9" destOrd="0" presId="urn:microsoft.com/office/officeart/2008/layout/HexagonCluster"/>
    <dgm:cxn modelId="{4E165909-1ACA-4F02-844F-7A4D7F132F91}" type="presParOf" srcId="{A3F4E02C-6626-4F32-93D7-A5453D84718C}" destId="{936308ED-18B6-48AE-823C-F25D49BE1CA1}" srcOrd="0" destOrd="0" presId="urn:microsoft.com/office/officeart/2008/layout/HexagonCluster"/>
    <dgm:cxn modelId="{8725487E-C486-42E3-9226-C31191D8DB11}" type="presParOf" srcId="{89ABFDB9-0ED2-43EE-937D-59808B050B00}" destId="{E778B92D-4A7D-48A9-B451-72336BF6DB59}" srcOrd="10" destOrd="0" presId="urn:microsoft.com/office/officeart/2008/layout/HexagonCluster"/>
    <dgm:cxn modelId="{19D1138C-55BB-4349-97D1-E513D769AA41}" type="presParOf" srcId="{E778B92D-4A7D-48A9-B451-72336BF6DB59}" destId="{7080A335-C6C7-47BE-9F0A-2158F730AF99}" srcOrd="0" destOrd="0" presId="urn:microsoft.com/office/officeart/2008/layout/HexagonCluster"/>
    <dgm:cxn modelId="{17B38036-8480-4E75-9C2B-FE5E2904619E}" type="presParOf" srcId="{89ABFDB9-0ED2-43EE-937D-59808B050B00}" destId="{A4CD5EF6-E46F-4E1E-A83B-9372D54B3B88}" srcOrd="11" destOrd="0" presId="urn:microsoft.com/office/officeart/2008/layout/HexagonCluster"/>
    <dgm:cxn modelId="{A9AEB3FE-88E8-4B77-8CD2-F613C7CE72F1}" type="presParOf" srcId="{A4CD5EF6-E46F-4E1E-A83B-9372D54B3B88}" destId="{8705168D-C8DD-40FA-B863-F00F491B49F9}" srcOrd="0" destOrd="0" presId="urn:microsoft.com/office/officeart/2008/layout/HexagonCluster"/>
    <dgm:cxn modelId="{E6B5D388-C746-47C4-A6F9-77E675B7A0C7}" type="presParOf" srcId="{89ABFDB9-0ED2-43EE-937D-59808B050B00}" destId="{DDE82E83-FE83-4397-9E7B-FABA7DA0C604}" srcOrd="12" destOrd="0" presId="urn:microsoft.com/office/officeart/2008/layout/HexagonCluster"/>
    <dgm:cxn modelId="{679C824F-618A-4291-9CD6-800D1F526D72}" type="presParOf" srcId="{DDE82E83-FE83-4397-9E7B-FABA7DA0C604}" destId="{4F87F3A8-CBCF-44E6-AAB8-FEC5DEE22F0E}" srcOrd="0" destOrd="0" presId="urn:microsoft.com/office/officeart/2008/layout/HexagonCluster"/>
    <dgm:cxn modelId="{F6270D70-3FFA-4FD4-BC2A-DADAB951688F}" type="presParOf" srcId="{89ABFDB9-0ED2-43EE-937D-59808B050B00}" destId="{3A521683-EECF-46DE-BEFA-123031FAA82A}" srcOrd="13" destOrd="0" presId="urn:microsoft.com/office/officeart/2008/layout/HexagonCluster"/>
    <dgm:cxn modelId="{B2D940FF-926C-4323-A2BF-84424F7A5EF1}" type="presParOf" srcId="{3A521683-EECF-46DE-BEFA-123031FAA82A}" destId="{61572F92-2F24-4819-BF54-F6CE2267631D}" srcOrd="0" destOrd="0" presId="urn:microsoft.com/office/officeart/2008/layout/HexagonCluster"/>
    <dgm:cxn modelId="{CB9B131F-0C16-4515-B905-AA2EC5102950}" type="presParOf" srcId="{89ABFDB9-0ED2-43EE-937D-59808B050B00}" destId="{3A6BA188-E086-47F9-8790-5CDD82125A3A}" srcOrd="14" destOrd="0" presId="urn:microsoft.com/office/officeart/2008/layout/HexagonCluster"/>
    <dgm:cxn modelId="{C827D847-7564-40A5-98A8-C095667C768A}" type="presParOf" srcId="{3A6BA188-E086-47F9-8790-5CDD82125A3A}" destId="{1C7AAF4A-FFD9-4F89-8248-C1A33101C9A3}" srcOrd="0" destOrd="0" presId="urn:microsoft.com/office/officeart/2008/layout/HexagonCluster"/>
    <dgm:cxn modelId="{24FDE449-99FD-4543-8264-E86CD43B0BBE}" type="presParOf" srcId="{89ABFDB9-0ED2-43EE-937D-59808B050B00}" destId="{EDC4FC7D-2071-4C02-B230-5C01906DED6A}" srcOrd="15" destOrd="0" presId="urn:microsoft.com/office/officeart/2008/layout/HexagonCluster"/>
    <dgm:cxn modelId="{2392A092-2E8B-4D18-9C11-0E228EE1114D}" type="presParOf" srcId="{EDC4FC7D-2071-4C02-B230-5C01906DED6A}" destId="{3DE13C7F-DE08-4E1B-B3D5-3CF332100B69}" srcOrd="0" destOrd="0" presId="urn:microsoft.com/office/officeart/2008/layout/HexagonCluster"/>
    <dgm:cxn modelId="{4DE00D8A-2276-4032-9F4F-5E6B157FEF28}" type="presParOf" srcId="{89ABFDB9-0ED2-43EE-937D-59808B050B00}" destId="{7DB9419D-BC68-4BEC-A3A7-65A233D65BF1}" srcOrd="16" destOrd="0" presId="urn:microsoft.com/office/officeart/2008/layout/HexagonCluster"/>
    <dgm:cxn modelId="{62B957AA-18FD-42CC-87E0-AB4CC45CF619}" type="presParOf" srcId="{7DB9419D-BC68-4BEC-A3A7-65A233D65BF1}" destId="{E3D5160A-949A-4F3A-89A1-1251FFC1420E}" srcOrd="0" destOrd="0" presId="urn:microsoft.com/office/officeart/2008/layout/HexagonCluster"/>
    <dgm:cxn modelId="{94C47E4A-99A9-4C44-8442-B5B1925568CC}" type="presParOf" srcId="{89ABFDB9-0ED2-43EE-937D-59808B050B00}" destId="{B9175ECA-64F8-4D40-8C2C-5C1BA0777973}" srcOrd="17" destOrd="0" presId="urn:microsoft.com/office/officeart/2008/layout/HexagonCluster"/>
    <dgm:cxn modelId="{5008AFAD-FF68-43F9-B200-0E2B74EE6D75}" type="presParOf" srcId="{B9175ECA-64F8-4D40-8C2C-5C1BA0777973}" destId="{7A6DFA96-8460-4815-BFCF-EFE0D02FD160}" srcOrd="0" destOrd="0" presId="urn:microsoft.com/office/officeart/2008/layout/HexagonCluster"/>
    <dgm:cxn modelId="{7F0940BC-4E6A-46F2-A1E6-3C33340AA141}" type="presParOf" srcId="{89ABFDB9-0ED2-43EE-937D-59808B050B00}" destId="{7D69B09E-6FB8-40E8-9D86-C68A1AFB2A8E}" srcOrd="18" destOrd="0" presId="urn:microsoft.com/office/officeart/2008/layout/HexagonCluster"/>
    <dgm:cxn modelId="{CCC3BABA-7359-4E01-AD35-63E179319954}" type="presParOf" srcId="{7D69B09E-6FB8-40E8-9D86-C68A1AFB2A8E}" destId="{55AD4D8F-A001-409C-847F-52B562E76763}" srcOrd="0" destOrd="0" presId="urn:microsoft.com/office/officeart/2008/layout/HexagonCluster"/>
    <dgm:cxn modelId="{0D6E2F62-8592-4A92-B0E7-803F293D4545}" type="presParOf" srcId="{89ABFDB9-0ED2-43EE-937D-59808B050B00}" destId="{68C653D0-5BFC-4169-91E4-F3B0BA3F5779}" srcOrd="19" destOrd="0" presId="urn:microsoft.com/office/officeart/2008/layout/HexagonCluster"/>
    <dgm:cxn modelId="{2406D33B-DAAB-4F1B-BA68-4654873B681A}" type="presParOf" srcId="{68C653D0-5BFC-4169-91E4-F3B0BA3F5779}" destId="{6F8C984A-3E7B-4A7C-82D7-CC1DABBC1D28}" srcOrd="0" destOrd="0" presId="urn:microsoft.com/office/officeart/2008/layout/HexagonCluster"/>
    <dgm:cxn modelId="{F5F9BF09-AFA5-4F94-9CF6-5CBCF1DD75ED}" type="presParOf" srcId="{89ABFDB9-0ED2-43EE-937D-59808B050B00}" destId="{030D9116-1CC2-4FA9-B006-67C0C2C249E0}" srcOrd="20" destOrd="0" presId="urn:microsoft.com/office/officeart/2008/layout/HexagonCluster"/>
    <dgm:cxn modelId="{1AB179C8-888E-4D52-9009-011EBB4827F9}" type="presParOf" srcId="{030D9116-1CC2-4FA9-B006-67C0C2C249E0}" destId="{CD3CA322-CE5D-48AA-8013-2B9872585680}" srcOrd="0" destOrd="0" presId="urn:microsoft.com/office/officeart/2008/layout/HexagonCluster"/>
    <dgm:cxn modelId="{E97EEAF5-941B-4FB9-9029-8A7DE980279C}" type="presParOf" srcId="{89ABFDB9-0ED2-43EE-937D-59808B050B00}" destId="{B50FECE8-D2B0-4741-AB02-220C8EBC6EE1}" srcOrd="21" destOrd="0" presId="urn:microsoft.com/office/officeart/2008/layout/HexagonCluster"/>
    <dgm:cxn modelId="{E983F822-7866-47BE-9309-FB00AD7612D5}" type="presParOf" srcId="{B50FECE8-D2B0-4741-AB02-220C8EBC6EE1}" destId="{E7722136-6058-4F9E-A59A-5E545EB25CD2}" srcOrd="0" destOrd="0" presId="urn:microsoft.com/office/officeart/2008/layout/HexagonCluster"/>
    <dgm:cxn modelId="{CD6F7314-A078-47F6-B26A-12CE44F9FC9A}" type="presParOf" srcId="{89ABFDB9-0ED2-43EE-937D-59808B050B00}" destId="{34C89443-17A7-48CA-B9F6-0FA2398B7492}" srcOrd="22" destOrd="0" presId="urn:microsoft.com/office/officeart/2008/layout/HexagonCluster"/>
    <dgm:cxn modelId="{9C0F63B3-0087-4ACE-8D38-49A663641F55}" type="presParOf" srcId="{34C89443-17A7-48CA-B9F6-0FA2398B7492}" destId="{23E432E5-C83E-4D5F-875C-B80919CFC6BD}" srcOrd="0" destOrd="0" presId="urn:microsoft.com/office/officeart/2008/layout/HexagonCluster"/>
    <dgm:cxn modelId="{CA335903-D91D-476B-AEE6-17AB54EA987C}" type="presParOf" srcId="{89ABFDB9-0ED2-43EE-937D-59808B050B00}" destId="{26898BED-87EF-494C-8044-9BF068FA3F8D}" srcOrd="23" destOrd="0" presId="urn:microsoft.com/office/officeart/2008/layout/HexagonCluster"/>
    <dgm:cxn modelId="{01485E06-DE05-46FC-8B44-F3E7DC363C8E}" type="presParOf" srcId="{26898BED-87EF-494C-8044-9BF068FA3F8D}" destId="{A7A4A3F4-E5A5-4B3F-BEA9-0A8CA7DE845C}" srcOrd="0" destOrd="0" presId="urn:microsoft.com/office/officeart/2008/layout/HexagonCluster"/>
    <dgm:cxn modelId="{4BEADDB7-6724-4B62-8B7B-31A35F382501}" type="presParOf" srcId="{89ABFDB9-0ED2-43EE-937D-59808B050B00}" destId="{7E8237B9-0110-4588-B2AF-2FEB22294063}" srcOrd="24" destOrd="0" presId="urn:microsoft.com/office/officeart/2008/layout/HexagonCluster"/>
    <dgm:cxn modelId="{49193CD0-2B11-469A-9B53-4BF552E822A6}" type="presParOf" srcId="{7E8237B9-0110-4588-B2AF-2FEB22294063}" destId="{E085609A-2878-4303-8547-2F584873C71D}" srcOrd="0" destOrd="0" presId="urn:microsoft.com/office/officeart/2008/layout/HexagonCluster"/>
    <dgm:cxn modelId="{CB35B363-EAAC-41D5-9DFF-8E5851395F2C}" type="presParOf" srcId="{89ABFDB9-0ED2-43EE-937D-59808B050B00}" destId="{69E97E60-895A-4508-AA6E-AE74AC6F3069}" srcOrd="25" destOrd="0" presId="urn:microsoft.com/office/officeart/2008/layout/HexagonCluster"/>
    <dgm:cxn modelId="{06F2697D-68C6-47CD-95CD-2B73869291A5}" type="presParOf" srcId="{69E97E60-895A-4508-AA6E-AE74AC6F3069}" destId="{BE6EFDA5-642F-4B72-9280-427DF1EFEA2A}" srcOrd="0" destOrd="0" presId="urn:microsoft.com/office/officeart/2008/layout/HexagonCluster"/>
    <dgm:cxn modelId="{7F863AAB-A774-42A0-97CE-2AB3AADD8261}" type="presParOf" srcId="{89ABFDB9-0ED2-43EE-937D-59808B050B00}" destId="{E6BB7BE9-2395-499D-8D6C-29F5B1DFF026}" srcOrd="26" destOrd="0" presId="urn:microsoft.com/office/officeart/2008/layout/HexagonCluster"/>
    <dgm:cxn modelId="{AC8E56BF-336B-49F8-A80D-2BFF998FE2B1}" type="presParOf" srcId="{E6BB7BE9-2395-499D-8D6C-29F5B1DFF026}" destId="{792AB118-FDF0-483A-B961-CE43D7A48DFB}" srcOrd="0" destOrd="0" presId="urn:microsoft.com/office/officeart/2008/layout/HexagonCluster"/>
    <dgm:cxn modelId="{5FC7217E-4636-4303-B42C-3A67136A1C4F}" type="presParOf" srcId="{89ABFDB9-0ED2-43EE-937D-59808B050B00}" destId="{4479155A-9D39-4BF6-B65A-3B1BC807202D}" srcOrd="27" destOrd="0" presId="urn:microsoft.com/office/officeart/2008/layout/HexagonCluster"/>
    <dgm:cxn modelId="{854A0D46-7D59-4861-B939-5C0C7234A952}" type="presParOf" srcId="{4479155A-9D39-4BF6-B65A-3B1BC807202D}" destId="{78D62F06-D45E-470A-90AD-1600EA121371}" srcOrd="0" destOrd="0" presId="urn:microsoft.com/office/officeart/2008/layout/HexagonCluster"/>
    <dgm:cxn modelId="{8E954F00-442A-4ADE-B0F0-ABA1DB605B5A}" type="presParOf" srcId="{89ABFDB9-0ED2-43EE-937D-59808B050B00}" destId="{3B29F7BE-BB75-4C14-9111-0FDB2D39C883}" srcOrd="28" destOrd="0" presId="urn:microsoft.com/office/officeart/2008/layout/HexagonCluster"/>
    <dgm:cxn modelId="{0087CBA9-D47F-4973-B74A-22306691D94D}" type="presParOf" srcId="{3B29F7BE-BB75-4C14-9111-0FDB2D39C883}" destId="{FD87C1D4-D645-4F79-A011-137CCD4D5E93}" srcOrd="0" destOrd="0" presId="urn:microsoft.com/office/officeart/2008/layout/HexagonCluster"/>
    <dgm:cxn modelId="{3AA82333-6E9F-4392-8C9B-45662F65ECF1}" type="presParOf" srcId="{89ABFDB9-0ED2-43EE-937D-59808B050B00}" destId="{22074AB8-D544-4310-9263-28089E22ADCD}" srcOrd="29" destOrd="0" presId="urn:microsoft.com/office/officeart/2008/layout/HexagonCluster"/>
    <dgm:cxn modelId="{7674D65F-D6C9-4FBD-98A1-3571EC6582D5}" type="presParOf" srcId="{22074AB8-D544-4310-9263-28089E22ADCD}" destId="{18E2AD0D-0A52-4507-8025-B41FE179C614}" srcOrd="0" destOrd="0" presId="urn:microsoft.com/office/officeart/2008/layout/HexagonCluster"/>
    <dgm:cxn modelId="{0A4538A4-51A7-49F1-AE03-5C9D8302361E}" type="presParOf" srcId="{89ABFDB9-0ED2-43EE-937D-59808B050B00}" destId="{182AB551-798D-496A-B9D1-904D5D436A99}" srcOrd="30" destOrd="0" presId="urn:microsoft.com/office/officeart/2008/layout/HexagonCluster"/>
    <dgm:cxn modelId="{51CD16C9-E40B-48E7-AD32-5682C591A950}" type="presParOf" srcId="{182AB551-798D-496A-B9D1-904D5D436A99}" destId="{BADAD04D-12A4-49B6-BBC4-986C061554B1}" srcOrd="0" destOrd="0" presId="urn:microsoft.com/office/officeart/2008/layout/HexagonCluster"/>
    <dgm:cxn modelId="{5F44E462-7A95-4B19-8D90-2A379AF835D1}" type="presParOf" srcId="{89ABFDB9-0ED2-43EE-937D-59808B050B00}" destId="{FB89A814-24C0-47AA-A547-5FE670EB0EB2}" srcOrd="31" destOrd="0" presId="urn:microsoft.com/office/officeart/2008/layout/HexagonCluster"/>
    <dgm:cxn modelId="{8BB253B6-16FF-45D5-B9EC-BA60A49D63FC}" type="presParOf" srcId="{FB89A814-24C0-47AA-A547-5FE670EB0EB2}" destId="{04F181DC-D920-4A17-ABF6-69BA01595555}" srcOrd="0" destOrd="0" presId="urn:microsoft.com/office/officeart/2008/layout/HexagonCluster"/>
    <dgm:cxn modelId="{407AF357-D792-458A-B071-4F5BCA4AC6EC}" type="presParOf" srcId="{89ABFDB9-0ED2-43EE-937D-59808B050B00}" destId="{13DF49CF-89D5-4ABD-8EED-0997C315B2B8}" srcOrd="32" destOrd="0" presId="urn:microsoft.com/office/officeart/2008/layout/HexagonCluster"/>
    <dgm:cxn modelId="{2BBA5CAB-572E-4C1F-9886-3F09D5CE8D92}" type="presParOf" srcId="{13DF49CF-89D5-4ABD-8EED-0997C315B2B8}" destId="{52943BA4-F9B6-435D-84DB-B77F01B64CB4}" srcOrd="0" destOrd="0" presId="urn:microsoft.com/office/officeart/2008/layout/HexagonCluster"/>
    <dgm:cxn modelId="{3C39EA9B-F1DD-4E7C-8B85-F967C8D4BA05}" type="presParOf" srcId="{89ABFDB9-0ED2-43EE-937D-59808B050B00}" destId="{E5DC6FC5-E49E-4B49-8B99-6C13300649B3}" srcOrd="33" destOrd="0" presId="urn:microsoft.com/office/officeart/2008/layout/HexagonCluster"/>
    <dgm:cxn modelId="{47B0E6BC-9381-46EA-A6AE-C2AAB8693929}" type="presParOf" srcId="{E5DC6FC5-E49E-4B49-8B99-6C13300649B3}" destId="{3C4B7A92-634F-4C12-97C4-3174265F5786}" srcOrd="0" destOrd="0" presId="urn:microsoft.com/office/officeart/2008/layout/HexagonCluster"/>
    <dgm:cxn modelId="{FE769B77-E071-444C-A8A8-B31C4B01C627}" type="presParOf" srcId="{89ABFDB9-0ED2-43EE-937D-59808B050B00}" destId="{A3C43F04-C9B8-469C-A53F-F1A315C68FAF}" srcOrd="34" destOrd="0" presId="urn:microsoft.com/office/officeart/2008/layout/HexagonCluster"/>
    <dgm:cxn modelId="{D101432C-8974-40F1-9191-277F646C564F}" type="presParOf" srcId="{A3C43F04-C9B8-469C-A53F-F1A315C68FAF}" destId="{571BCD0B-63BE-4354-9824-3125C9F99A57}" srcOrd="0" destOrd="0" presId="urn:microsoft.com/office/officeart/2008/layout/HexagonCluster"/>
    <dgm:cxn modelId="{9339BA02-4A6C-4326-A773-A8C079E263D3}" type="presParOf" srcId="{89ABFDB9-0ED2-43EE-937D-59808B050B00}" destId="{0DE60F3C-11FE-4FB1-A79C-BF2AC6E4845C}" srcOrd="35" destOrd="0" presId="urn:microsoft.com/office/officeart/2008/layout/HexagonCluster"/>
    <dgm:cxn modelId="{58881B03-B2C5-4132-91BD-5D8ED198EB6C}" type="presParOf" srcId="{0DE60F3C-11FE-4FB1-A79C-BF2AC6E4845C}" destId="{192F6BA3-E47B-4C68-9E1B-3AD1C8D3969B}" srcOrd="0" destOrd="0" presId="urn:microsoft.com/office/officeart/2008/layout/HexagonCluster"/>
    <dgm:cxn modelId="{27641526-627D-44CA-9126-2E0ADF1CA5B9}" type="presParOf" srcId="{89ABFDB9-0ED2-43EE-937D-59808B050B00}" destId="{88EC5BA5-2878-4F15-924D-BDAF493C6A89}" srcOrd="36" destOrd="0" presId="urn:microsoft.com/office/officeart/2008/layout/HexagonCluster"/>
    <dgm:cxn modelId="{CC8C320F-83D2-447A-B615-69EFFDF4F4C8}" type="presParOf" srcId="{88EC5BA5-2878-4F15-924D-BDAF493C6A89}" destId="{EED966DA-A526-46B0-B382-ADDA0ACD9DE5}" srcOrd="0" destOrd="0" presId="urn:microsoft.com/office/officeart/2008/layout/HexagonCluster"/>
    <dgm:cxn modelId="{73C62FBF-7C14-47D0-A058-99D6E11FBD07}" type="presParOf" srcId="{89ABFDB9-0ED2-43EE-937D-59808B050B00}" destId="{76349CFF-DA9B-4E9A-871E-AB585FFB9451}" srcOrd="37" destOrd="0" presId="urn:microsoft.com/office/officeart/2008/layout/HexagonCluster"/>
    <dgm:cxn modelId="{C9E03CD7-2557-4E27-9F17-0A93C40AB2C0}" type="presParOf" srcId="{76349CFF-DA9B-4E9A-871E-AB585FFB9451}" destId="{543F40DC-E281-4B85-B9F1-9C7605557765}" srcOrd="0" destOrd="0" presId="urn:microsoft.com/office/officeart/2008/layout/HexagonCluster"/>
    <dgm:cxn modelId="{D4B4E2D4-1D4C-41FF-BDF3-6564C5A283C7}" type="presParOf" srcId="{89ABFDB9-0ED2-43EE-937D-59808B050B00}" destId="{0A0F6BCA-24CC-49A6-8A1B-34E9CF4DCFDD}" srcOrd="38" destOrd="0" presId="urn:microsoft.com/office/officeart/2008/layout/HexagonCluster"/>
    <dgm:cxn modelId="{D7DC320B-E0C8-4EEE-89E3-461CAFB69B0D}" type="presParOf" srcId="{0A0F6BCA-24CC-49A6-8A1B-34E9CF4DCFDD}" destId="{821F0180-1295-45E7-9E48-EAD9F91A4B38}" srcOrd="0" destOrd="0" presId="urn:microsoft.com/office/officeart/2008/layout/HexagonCluster"/>
    <dgm:cxn modelId="{1F03D0B1-0412-42B0-8889-BF9C4836CBCC}" type="presParOf" srcId="{89ABFDB9-0ED2-43EE-937D-59808B050B00}" destId="{1A5E8054-9478-4B48-8B98-47B0434C9BDD}" srcOrd="39" destOrd="0" presId="urn:microsoft.com/office/officeart/2008/layout/HexagonCluster"/>
    <dgm:cxn modelId="{33A5392A-E168-4F66-963B-A8F3DF29B2F6}" type="presParOf" srcId="{1A5E8054-9478-4B48-8B98-47B0434C9BDD}" destId="{0ACFC5FD-30E3-4E78-84BE-C1DD54D23CF5}" srcOrd="0" destOrd="0" presId="urn:microsoft.com/office/officeart/2008/layout/HexagonCluster"/>
    <dgm:cxn modelId="{460EAC7F-0E44-40CB-B85B-77F1CD14AE08}" type="presParOf" srcId="{89ABFDB9-0ED2-43EE-937D-59808B050B00}" destId="{9FC9CDEB-C9AC-4319-B986-82731D0F8E15}" srcOrd="40" destOrd="0" presId="urn:microsoft.com/office/officeart/2008/layout/HexagonCluster"/>
    <dgm:cxn modelId="{B30FDAF9-4E7C-4ACB-934A-978FBA9C3758}" type="presParOf" srcId="{9FC9CDEB-C9AC-4319-B986-82731D0F8E15}" destId="{48EDC32B-8EE6-449D-9D1D-43E622ABEF44}" srcOrd="0" destOrd="0" presId="urn:microsoft.com/office/officeart/2008/layout/HexagonCluster"/>
    <dgm:cxn modelId="{1747252C-D378-4D83-817A-10359E1EFB34}" type="presParOf" srcId="{89ABFDB9-0ED2-43EE-937D-59808B050B00}" destId="{1D8D38A8-90CB-4C15-B8A0-8FB023A3E24F}" srcOrd="41" destOrd="0" presId="urn:microsoft.com/office/officeart/2008/layout/HexagonCluster"/>
    <dgm:cxn modelId="{5035F233-2B2C-45EA-B107-515DDABD9962}" type="presParOf" srcId="{1D8D38A8-90CB-4C15-B8A0-8FB023A3E24F}" destId="{631ED82A-E104-4E2B-B84C-0375D968B7F0}" srcOrd="0" destOrd="0" presId="urn:microsoft.com/office/officeart/2008/layout/HexagonCluster"/>
    <dgm:cxn modelId="{4B0A1697-AA71-40ED-8C7E-FCE69C599904}" type="presParOf" srcId="{89ABFDB9-0ED2-43EE-937D-59808B050B00}" destId="{D5EA2A11-8699-4724-83BB-ADE850A50A14}" srcOrd="42" destOrd="0" presId="urn:microsoft.com/office/officeart/2008/layout/HexagonCluster"/>
    <dgm:cxn modelId="{9A5408CA-F3D6-4FAA-9E7A-A2C4E1196C50}" type="presParOf" srcId="{D5EA2A11-8699-4724-83BB-ADE850A50A14}" destId="{0C6F1A06-FC9E-4EB9-86B0-ED9FBD6C6039}" srcOrd="0" destOrd="0" presId="urn:microsoft.com/office/officeart/2008/layout/HexagonCluster"/>
    <dgm:cxn modelId="{7EAAB660-5794-43C3-9113-5FD475B0BC45}" type="presParOf" srcId="{89ABFDB9-0ED2-43EE-937D-59808B050B00}" destId="{52D2184B-D0A4-4DD0-BC16-D154EC9CC51E}" srcOrd="43" destOrd="0" presId="urn:microsoft.com/office/officeart/2008/layout/HexagonCluster"/>
    <dgm:cxn modelId="{3CE0BDDA-615A-44AC-983D-E4236B873818}" type="presParOf" srcId="{52D2184B-D0A4-4DD0-BC16-D154EC9CC51E}" destId="{F5E97D34-F4EC-42CD-AA0E-8C562AB16D8A}" srcOrd="0" destOrd="0" presId="urn:microsoft.com/office/officeart/2008/layout/HexagonCluster"/>
    <dgm:cxn modelId="{04BBF1C4-1205-495F-B66B-7DEB6D202102}" type="presParOf" srcId="{89ABFDB9-0ED2-43EE-937D-59808B050B00}" destId="{F13DD530-4C5A-4C72-8F4F-813F164309B9}" srcOrd="44" destOrd="0" presId="urn:microsoft.com/office/officeart/2008/layout/HexagonCluster"/>
    <dgm:cxn modelId="{D4169B50-5AD3-46DE-85B1-898C04BAAACB}" type="presParOf" srcId="{F13DD530-4C5A-4C72-8F4F-813F164309B9}" destId="{2C34B1D5-6C0C-4D74-B3E0-26CD0A4EA5D9}" srcOrd="0" destOrd="0" presId="urn:microsoft.com/office/officeart/2008/layout/HexagonCluster"/>
    <dgm:cxn modelId="{7C26F03C-9944-407F-A297-4635D959CD67}" type="presParOf" srcId="{89ABFDB9-0ED2-43EE-937D-59808B050B00}" destId="{9E1FBD44-2E0D-4F44-B7B0-753E95A91F4A}" srcOrd="45" destOrd="0" presId="urn:microsoft.com/office/officeart/2008/layout/HexagonCluster"/>
    <dgm:cxn modelId="{82308F33-6A5A-4957-BB55-2689C5646C2A}" type="presParOf" srcId="{9E1FBD44-2E0D-4F44-B7B0-753E95A91F4A}" destId="{06263DFD-F160-4649-A8D5-71E8EBA9270F}" srcOrd="0" destOrd="0" presId="urn:microsoft.com/office/officeart/2008/layout/HexagonCluster"/>
    <dgm:cxn modelId="{F304BE42-0DBB-407F-9D8F-307DD3620551}" type="presParOf" srcId="{89ABFDB9-0ED2-43EE-937D-59808B050B00}" destId="{61940A1A-5D4C-428E-B061-C55D39BC79E5}" srcOrd="46" destOrd="0" presId="urn:microsoft.com/office/officeart/2008/layout/HexagonCluster"/>
    <dgm:cxn modelId="{3A01EFD0-7201-42CB-9658-162F2B88785D}" type="presParOf" srcId="{61940A1A-5D4C-428E-B061-C55D39BC79E5}" destId="{7C5495C2-8784-4BA5-95BA-885AA0F30EB2}" srcOrd="0" destOrd="0" presId="urn:microsoft.com/office/officeart/2008/layout/HexagonCluster"/>
    <dgm:cxn modelId="{7FDA9629-D2D7-48ED-AC09-D759006B8AF8}" type="presParOf" srcId="{89ABFDB9-0ED2-43EE-937D-59808B050B00}" destId="{AA55FD18-FB47-48EE-991C-3A0EE612ACE1}" srcOrd="47" destOrd="0" presId="urn:microsoft.com/office/officeart/2008/layout/HexagonCluster"/>
    <dgm:cxn modelId="{E247D5F6-2FE0-4ADA-A7B1-B23D7A8D2F16}" type="presParOf" srcId="{AA55FD18-FB47-48EE-991C-3A0EE612ACE1}" destId="{4E92E06F-91C6-45B9-92F8-E9154376943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67254-F5F6-4C6E-B9BB-BE4BBAE76AD4}"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A385A3F5-2457-4C21-9B38-824F3D2CB14B}">
      <dgm:prSet/>
      <dgm:spPr/>
      <dgm:t>
        <a:bodyPr/>
        <a:lstStyle/>
        <a:p>
          <a:pPr>
            <a:defRPr cap="all"/>
          </a:pPr>
          <a:r>
            <a:rPr lang="en-GB"/>
            <a:t>Holistic Approach </a:t>
          </a:r>
          <a:endParaRPr lang="en-US"/>
        </a:p>
      </dgm:t>
    </dgm:pt>
    <dgm:pt modelId="{F7E6C9D0-A904-4341-BE57-75579F16F000}" type="parTrans" cxnId="{127B4ACF-753F-4A00-817C-C7038CE5D068}">
      <dgm:prSet/>
      <dgm:spPr/>
      <dgm:t>
        <a:bodyPr/>
        <a:lstStyle/>
        <a:p>
          <a:endParaRPr lang="en-US"/>
        </a:p>
      </dgm:t>
    </dgm:pt>
    <dgm:pt modelId="{C400EA6B-2B8C-41B0-8F8E-58B0D53716F5}" type="sibTrans" cxnId="{127B4ACF-753F-4A00-817C-C7038CE5D068}">
      <dgm:prSet/>
      <dgm:spPr/>
      <dgm:t>
        <a:bodyPr/>
        <a:lstStyle/>
        <a:p>
          <a:endParaRPr lang="en-US"/>
        </a:p>
      </dgm:t>
    </dgm:pt>
    <dgm:pt modelId="{6800D89C-1B9A-4EED-A1E1-259BE0A8FF25}">
      <dgm:prSet/>
      <dgm:spPr/>
      <dgm:t>
        <a:bodyPr/>
        <a:lstStyle/>
        <a:p>
          <a:pPr>
            <a:defRPr cap="all"/>
          </a:pPr>
          <a:r>
            <a:rPr lang="en-GB"/>
            <a:t>Reduce Delays for patients </a:t>
          </a:r>
          <a:endParaRPr lang="en-US"/>
        </a:p>
      </dgm:t>
    </dgm:pt>
    <dgm:pt modelId="{23F2634E-86E4-4650-BBD8-5D3359371100}" type="parTrans" cxnId="{4FA64A5C-6476-483A-826C-2CF3A55F321E}">
      <dgm:prSet/>
      <dgm:spPr/>
      <dgm:t>
        <a:bodyPr/>
        <a:lstStyle/>
        <a:p>
          <a:endParaRPr lang="en-US"/>
        </a:p>
      </dgm:t>
    </dgm:pt>
    <dgm:pt modelId="{F80EB3A3-5DC3-43DB-97B7-6A7967290B97}" type="sibTrans" cxnId="{4FA64A5C-6476-483A-826C-2CF3A55F321E}">
      <dgm:prSet/>
      <dgm:spPr/>
      <dgm:t>
        <a:bodyPr/>
        <a:lstStyle/>
        <a:p>
          <a:endParaRPr lang="en-US"/>
        </a:p>
      </dgm:t>
    </dgm:pt>
    <dgm:pt modelId="{D52821B2-9E5A-4F92-9CBB-65616BEAE481}">
      <dgm:prSet/>
      <dgm:spPr/>
      <dgm:t>
        <a:bodyPr/>
        <a:lstStyle/>
        <a:p>
          <a:pPr>
            <a:defRPr cap="all"/>
          </a:pPr>
          <a:r>
            <a:rPr lang="en-GB"/>
            <a:t>Improve patient Experience </a:t>
          </a:r>
          <a:endParaRPr lang="en-US"/>
        </a:p>
      </dgm:t>
    </dgm:pt>
    <dgm:pt modelId="{256CD212-C55A-4071-BB14-03BB1F778423}" type="parTrans" cxnId="{1183569F-A51D-4298-8B4A-BD40AFE5349A}">
      <dgm:prSet/>
      <dgm:spPr/>
      <dgm:t>
        <a:bodyPr/>
        <a:lstStyle/>
        <a:p>
          <a:endParaRPr lang="en-US"/>
        </a:p>
      </dgm:t>
    </dgm:pt>
    <dgm:pt modelId="{A36BD6C0-0A95-4B8B-A81C-899731410C91}" type="sibTrans" cxnId="{1183569F-A51D-4298-8B4A-BD40AFE5349A}">
      <dgm:prSet/>
      <dgm:spPr/>
      <dgm:t>
        <a:bodyPr/>
        <a:lstStyle/>
        <a:p>
          <a:endParaRPr lang="en-US"/>
        </a:p>
      </dgm:t>
    </dgm:pt>
    <dgm:pt modelId="{3014C089-57AF-4D8E-8764-DA41617C294B}" type="pres">
      <dgm:prSet presAssocID="{F0967254-F5F6-4C6E-B9BB-BE4BBAE76AD4}" presName="root" presStyleCnt="0">
        <dgm:presLayoutVars>
          <dgm:dir/>
          <dgm:resizeHandles val="exact"/>
        </dgm:presLayoutVars>
      </dgm:prSet>
      <dgm:spPr/>
    </dgm:pt>
    <dgm:pt modelId="{16609330-E9F1-4822-B736-32EF041CE56B}" type="pres">
      <dgm:prSet presAssocID="{A385A3F5-2457-4C21-9B38-824F3D2CB14B}" presName="compNode" presStyleCnt="0"/>
      <dgm:spPr/>
    </dgm:pt>
    <dgm:pt modelId="{4E59893E-765C-40DF-A937-A753DE7B8EF6}" type="pres">
      <dgm:prSet presAssocID="{A385A3F5-2457-4C21-9B38-824F3D2CB14B}" presName="iconBgRect" presStyleLbl="bgShp" presStyleIdx="0" presStyleCnt="3"/>
      <dgm:spPr/>
    </dgm:pt>
    <dgm:pt modelId="{5A27CF35-340F-4737-BD46-DC3EFBEE1939}" type="pres">
      <dgm:prSet presAssocID="{A385A3F5-2457-4C21-9B38-824F3D2CB1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ABB3B7B0-3206-4015-B488-49047D1C6B5D}" type="pres">
      <dgm:prSet presAssocID="{A385A3F5-2457-4C21-9B38-824F3D2CB14B}" presName="spaceRect" presStyleCnt="0"/>
      <dgm:spPr/>
    </dgm:pt>
    <dgm:pt modelId="{1AC05014-9FE3-4A99-8A49-19DAF6E74A0D}" type="pres">
      <dgm:prSet presAssocID="{A385A3F5-2457-4C21-9B38-824F3D2CB14B}" presName="textRect" presStyleLbl="revTx" presStyleIdx="0" presStyleCnt="3">
        <dgm:presLayoutVars>
          <dgm:chMax val="1"/>
          <dgm:chPref val="1"/>
        </dgm:presLayoutVars>
      </dgm:prSet>
      <dgm:spPr/>
    </dgm:pt>
    <dgm:pt modelId="{BF891F23-7367-4DFA-9AC5-A1CF1388D825}" type="pres">
      <dgm:prSet presAssocID="{C400EA6B-2B8C-41B0-8F8E-58B0D53716F5}" presName="sibTrans" presStyleCnt="0"/>
      <dgm:spPr/>
    </dgm:pt>
    <dgm:pt modelId="{5FE5D0FB-D847-4221-BCF4-B3C01786923A}" type="pres">
      <dgm:prSet presAssocID="{6800D89C-1B9A-4EED-A1E1-259BE0A8FF25}" presName="compNode" presStyleCnt="0"/>
      <dgm:spPr/>
    </dgm:pt>
    <dgm:pt modelId="{C4485B56-7A48-4AC8-B869-6874DE5815B8}" type="pres">
      <dgm:prSet presAssocID="{6800D89C-1B9A-4EED-A1E1-259BE0A8FF25}" presName="iconBgRect" presStyleLbl="bgShp" presStyleIdx="1" presStyleCnt="3"/>
      <dgm:spPr/>
    </dgm:pt>
    <dgm:pt modelId="{CC499C6A-895E-4439-BD80-0FA7874CC308}" type="pres">
      <dgm:prSet presAssocID="{6800D89C-1B9A-4EED-A1E1-259BE0A8FF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a:ext>
      </dgm:extLst>
    </dgm:pt>
    <dgm:pt modelId="{A19AA027-C455-4CFD-A9A2-F7FCBC8E66DE}" type="pres">
      <dgm:prSet presAssocID="{6800D89C-1B9A-4EED-A1E1-259BE0A8FF25}" presName="spaceRect" presStyleCnt="0"/>
      <dgm:spPr/>
    </dgm:pt>
    <dgm:pt modelId="{EF9FE162-8B8C-4EEB-9237-CFDDB390BC64}" type="pres">
      <dgm:prSet presAssocID="{6800D89C-1B9A-4EED-A1E1-259BE0A8FF25}" presName="textRect" presStyleLbl="revTx" presStyleIdx="1" presStyleCnt="3">
        <dgm:presLayoutVars>
          <dgm:chMax val="1"/>
          <dgm:chPref val="1"/>
        </dgm:presLayoutVars>
      </dgm:prSet>
      <dgm:spPr/>
    </dgm:pt>
    <dgm:pt modelId="{1FCD0793-AB4F-45A3-8182-4E6A87DAFA43}" type="pres">
      <dgm:prSet presAssocID="{F80EB3A3-5DC3-43DB-97B7-6A7967290B97}" presName="sibTrans" presStyleCnt="0"/>
      <dgm:spPr/>
    </dgm:pt>
    <dgm:pt modelId="{DE6520E2-1F75-4721-AA37-4D593C93D962}" type="pres">
      <dgm:prSet presAssocID="{D52821B2-9E5A-4F92-9CBB-65616BEAE481}" presName="compNode" presStyleCnt="0"/>
      <dgm:spPr/>
    </dgm:pt>
    <dgm:pt modelId="{D2220A92-4DA6-4614-93B7-226115A5187D}" type="pres">
      <dgm:prSet presAssocID="{D52821B2-9E5A-4F92-9CBB-65616BEAE481}" presName="iconBgRect" presStyleLbl="bgShp" presStyleIdx="2" presStyleCnt="3"/>
      <dgm:spPr/>
    </dgm:pt>
    <dgm:pt modelId="{DCE85448-420B-47CE-A61D-26403B2981FD}" type="pres">
      <dgm:prSet presAssocID="{D52821B2-9E5A-4F92-9CBB-65616BEAE4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C037438C-D04F-4743-A79E-2AC3C7CECE01}" type="pres">
      <dgm:prSet presAssocID="{D52821B2-9E5A-4F92-9CBB-65616BEAE481}" presName="spaceRect" presStyleCnt="0"/>
      <dgm:spPr/>
    </dgm:pt>
    <dgm:pt modelId="{82479077-2B2B-4B50-B4D3-A135771FBB9E}" type="pres">
      <dgm:prSet presAssocID="{D52821B2-9E5A-4F92-9CBB-65616BEAE481}" presName="textRect" presStyleLbl="revTx" presStyleIdx="2" presStyleCnt="3">
        <dgm:presLayoutVars>
          <dgm:chMax val="1"/>
          <dgm:chPref val="1"/>
        </dgm:presLayoutVars>
      </dgm:prSet>
      <dgm:spPr/>
    </dgm:pt>
  </dgm:ptLst>
  <dgm:cxnLst>
    <dgm:cxn modelId="{4FA64A5C-6476-483A-826C-2CF3A55F321E}" srcId="{F0967254-F5F6-4C6E-B9BB-BE4BBAE76AD4}" destId="{6800D89C-1B9A-4EED-A1E1-259BE0A8FF25}" srcOrd="1" destOrd="0" parTransId="{23F2634E-86E4-4650-BBD8-5D3359371100}" sibTransId="{F80EB3A3-5DC3-43DB-97B7-6A7967290B97}"/>
    <dgm:cxn modelId="{E33A5665-0889-4F7D-B7AC-A8B08C294521}" type="presOf" srcId="{D52821B2-9E5A-4F92-9CBB-65616BEAE481}" destId="{82479077-2B2B-4B50-B4D3-A135771FBB9E}" srcOrd="0" destOrd="0" presId="urn:microsoft.com/office/officeart/2018/5/layout/IconCircleLabelList"/>
    <dgm:cxn modelId="{790B6B9F-1E02-404B-9248-31A237517895}" type="presOf" srcId="{F0967254-F5F6-4C6E-B9BB-BE4BBAE76AD4}" destId="{3014C089-57AF-4D8E-8764-DA41617C294B}" srcOrd="0" destOrd="0" presId="urn:microsoft.com/office/officeart/2018/5/layout/IconCircleLabelList"/>
    <dgm:cxn modelId="{1183569F-A51D-4298-8B4A-BD40AFE5349A}" srcId="{F0967254-F5F6-4C6E-B9BB-BE4BBAE76AD4}" destId="{D52821B2-9E5A-4F92-9CBB-65616BEAE481}" srcOrd="2" destOrd="0" parTransId="{256CD212-C55A-4071-BB14-03BB1F778423}" sibTransId="{A36BD6C0-0A95-4B8B-A81C-899731410C91}"/>
    <dgm:cxn modelId="{127B4ACF-753F-4A00-817C-C7038CE5D068}" srcId="{F0967254-F5F6-4C6E-B9BB-BE4BBAE76AD4}" destId="{A385A3F5-2457-4C21-9B38-824F3D2CB14B}" srcOrd="0" destOrd="0" parTransId="{F7E6C9D0-A904-4341-BE57-75579F16F000}" sibTransId="{C400EA6B-2B8C-41B0-8F8E-58B0D53716F5}"/>
    <dgm:cxn modelId="{AD913CEB-598A-4188-8F36-77456093D954}" type="presOf" srcId="{A385A3F5-2457-4C21-9B38-824F3D2CB14B}" destId="{1AC05014-9FE3-4A99-8A49-19DAF6E74A0D}" srcOrd="0" destOrd="0" presId="urn:microsoft.com/office/officeart/2018/5/layout/IconCircleLabelList"/>
    <dgm:cxn modelId="{9BE103ED-481D-45E0-8747-83FB410CFCC3}" type="presOf" srcId="{6800D89C-1B9A-4EED-A1E1-259BE0A8FF25}" destId="{EF9FE162-8B8C-4EEB-9237-CFDDB390BC64}" srcOrd="0" destOrd="0" presId="urn:microsoft.com/office/officeart/2018/5/layout/IconCircleLabelList"/>
    <dgm:cxn modelId="{FE6EBF11-354F-43FA-98BB-CE98409C5E42}" type="presParOf" srcId="{3014C089-57AF-4D8E-8764-DA41617C294B}" destId="{16609330-E9F1-4822-B736-32EF041CE56B}" srcOrd="0" destOrd="0" presId="urn:microsoft.com/office/officeart/2018/5/layout/IconCircleLabelList"/>
    <dgm:cxn modelId="{6F2AADD9-4234-451A-9274-27905062669A}" type="presParOf" srcId="{16609330-E9F1-4822-B736-32EF041CE56B}" destId="{4E59893E-765C-40DF-A937-A753DE7B8EF6}" srcOrd="0" destOrd="0" presId="urn:microsoft.com/office/officeart/2018/5/layout/IconCircleLabelList"/>
    <dgm:cxn modelId="{E6704935-775C-49D7-8D7D-FAF71DBA52EF}" type="presParOf" srcId="{16609330-E9F1-4822-B736-32EF041CE56B}" destId="{5A27CF35-340F-4737-BD46-DC3EFBEE1939}" srcOrd="1" destOrd="0" presId="urn:microsoft.com/office/officeart/2018/5/layout/IconCircleLabelList"/>
    <dgm:cxn modelId="{055DE85D-42C3-40FC-A8EA-44403D7B3130}" type="presParOf" srcId="{16609330-E9F1-4822-B736-32EF041CE56B}" destId="{ABB3B7B0-3206-4015-B488-49047D1C6B5D}" srcOrd="2" destOrd="0" presId="urn:microsoft.com/office/officeart/2018/5/layout/IconCircleLabelList"/>
    <dgm:cxn modelId="{AA1FFF3E-1CBF-42B2-BF27-838407060EEF}" type="presParOf" srcId="{16609330-E9F1-4822-B736-32EF041CE56B}" destId="{1AC05014-9FE3-4A99-8A49-19DAF6E74A0D}" srcOrd="3" destOrd="0" presId="urn:microsoft.com/office/officeart/2018/5/layout/IconCircleLabelList"/>
    <dgm:cxn modelId="{60D67FD2-473E-4C11-9760-F7C5CDFA37C9}" type="presParOf" srcId="{3014C089-57AF-4D8E-8764-DA41617C294B}" destId="{BF891F23-7367-4DFA-9AC5-A1CF1388D825}" srcOrd="1" destOrd="0" presId="urn:microsoft.com/office/officeart/2018/5/layout/IconCircleLabelList"/>
    <dgm:cxn modelId="{128990C9-CF41-4E59-9985-F426B56E8103}" type="presParOf" srcId="{3014C089-57AF-4D8E-8764-DA41617C294B}" destId="{5FE5D0FB-D847-4221-BCF4-B3C01786923A}" srcOrd="2" destOrd="0" presId="urn:microsoft.com/office/officeart/2018/5/layout/IconCircleLabelList"/>
    <dgm:cxn modelId="{1F6B1973-78C8-461A-AA33-2F0FB8A8CF0C}" type="presParOf" srcId="{5FE5D0FB-D847-4221-BCF4-B3C01786923A}" destId="{C4485B56-7A48-4AC8-B869-6874DE5815B8}" srcOrd="0" destOrd="0" presId="urn:microsoft.com/office/officeart/2018/5/layout/IconCircleLabelList"/>
    <dgm:cxn modelId="{7D16F494-B07C-4CB5-8EAC-89AE6EB69F9B}" type="presParOf" srcId="{5FE5D0FB-D847-4221-BCF4-B3C01786923A}" destId="{CC499C6A-895E-4439-BD80-0FA7874CC308}" srcOrd="1" destOrd="0" presId="urn:microsoft.com/office/officeart/2018/5/layout/IconCircleLabelList"/>
    <dgm:cxn modelId="{35863259-B941-4716-9D13-F3E4867A6484}" type="presParOf" srcId="{5FE5D0FB-D847-4221-BCF4-B3C01786923A}" destId="{A19AA027-C455-4CFD-A9A2-F7FCBC8E66DE}" srcOrd="2" destOrd="0" presId="urn:microsoft.com/office/officeart/2018/5/layout/IconCircleLabelList"/>
    <dgm:cxn modelId="{401635B7-3C6C-4656-9E84-07E9D7615F22}" type="presParOf" srcId="{5FE5D0FB-D847-4221-BCF4-B3C01786923A}" destId="{EF9FE162-8B8C-4EEB-9237-CFDDB390BC64}" srcOrd="3" destOrd="0" presId="urn:microsoft.com/office/officeart/2018/5/layout/IconCircleLabelList"/>
    <dgm:cxn modelId="{D93DB273-05FC-4CFF-9AD5-4DD788FB4068}" type="presParOf" srcId="{3014C089-57AF-4D8E-8764-DA41617C294B}" destId="{1FCD0793-AB4F-45A3-8182-4E6A87DAFA43}" srcOrd="3" destOrd="0" presId="urn:microsoft.com/office/officeart/2018/5/layout/IconCircleLabelList"/>
    <dgm:cxn modelId="{E72595E6-8F5B-418A-8F3E-81ECA1655E0C}" type="presParOf" srcId="{3014C089-57AF-4D8E-8764-DA41617C294B}" destId="{DE6520E2-1F75-4721-AA37-4D593C93D962}" srcOrd="4" destOrd="0" presId="urn:microsoft.com/office/officeart/2018/5/layout/IconCircleLabelList"/>
    <dgm:cxn modelId="{9A6E0FB8-0317-4E06-80B5-D63A31D143EF}" type="presParOf" srcId="{DE6520E2-1F75-4721-AA37-4D593C93D962}" destId="{D2220A92-4DA6-4614-93B7-226115A5187D}" srcOrd="0" destOrd="0" presId="urn:microsoft.com/office/officeart/2018/5/layout/IconCircleLabelList"/>
    <dgm:cxn modelId="{7D1B861F-3E50-4E1C-AC7D-A365D69C5E57}" type="presParOf" srcId="{DE6520E2-1F75-4721-AA37-4D593C93D962}" destId="{DCE85448-420B-47CE-A61D-26403B2981FD}" srcOrd="1" destOrd="0" presId="urn:microsoft.com/office/officeart/2018/5/layout/IconCircleLabelList"/>
    <dgm:cxn modelId="{35521C24-30A2-4DC4-863A-E58AF2FAF350}" type="presParOf" srcId="{DE6520E2-1F75-4721-AA37-4D593C93D962}" destId="{C037438C-D04F-4743-A79E-2AC3C7CECE01}" srcOrd="2" destOrd="0" presId="urn:microsoft.com/office/officeart/2018/5/layout/IconCircleLabelList"/>
    <dgm:cxn modelId="{090AF486-8277-4639-AA9A-17B35C156BA5}" type="presParOf" srcId="{DE6520E2-1F75-4721-AA37-4D593C93D962}" destId="{82479077-2B2B-4B50-B4D3-A135771FBB9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53F568-3BC6-4002-B6F2-8C7F4268892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1C1B46A-4DC5-4F17-8DDA-709E0D2A3DF3}">
      <dgm:prSet/>
      <dgm:spPr/>
      <dgm:t>
        <a:bodyPr/>
        <a:lstStyle/>
        <a:p>
          <a:pPr>
            <a:defRPr cap="all"/>
          </a:pPr>
          <a:r>
            <a:rPr lang="en-GB"/>
            <a:t>Reflective Learning Sessions </a:t>
          </a:r>
          <a:endParaRPr lang="en-US"/>
        </a:p>
      </dgm:t>
    </dgm:pt>
    <dgm:pt modelId="{9CE432A2-86A8-4FB0-A94F-D47636A49A5B}" type="parTrans" cxnId="{97042AAF-A59B-4426-B8B3-3832FC569FAF}">
      <dgm:prSet/>
      <dgm:spPr/>
      <dgm:t>
        <a:bodyPr/>
        <a:lstStyle/>
        <a:p>
          <a:endParaRPr lang="en-US"/>
        </a:p>
      </dgm:t>
    </dgm:pt>
    <dgm:pt modelId="{898EBD9F-3E8F-4B0B-B1B6-52B189111379}" type="sibTrans" cxnId="{97042AAF-A59B-4426-B8B3-3832FC569FAF}">
      <dgm:prSet/>
      <dgm:spPr/>
      <dgm:t>
        <a:bodyPr/>
        <a:lstStyle/>
        <a:p>
          <a:endParaRPr lang="en-US"/>
        </a:p>
      </dgm:t>
    </dgm:pt>
    <dgm:pt modelId="{5753D4A7-57E9-4C60-B368-0A066AEE6B04}">
      <dgm:prSet/>
      <dgm:spPr/>
      <dgm:t>
        <a:bodyPr/>
        <a:lstStyle/>
        <a:p>
          <a:pPr>
            <a:defRPr cap="all"/>
          </a:pPr>
          <a:r>
            <a:rPr lang="en-GB"/>
            <a:t>Bite Size Practice sharing </a:t>
          </a:r>
          <a:endParaRPr lang="en-US"/>
        </a:p>
      </dgm:t>
    </dgm:pt>
    <dgm:pt modelId="{4FC8A649-BA87-49CB-BF6B-D32E671C10A8}" type="parTrans" cxnId="{D957C596-3D5B-4659-8542-E8603E174DFB}">
      <dgm:prSet/>
      <dgm:spPr/>
      <dgm:t>
        <a:bodyPr/>
        <a:lstStyle/>
        <a:p>
          <a:endParaRPr lang="en-US"/>
        </a:p>
      </dgm:t>
    </dgm:pt>
    <dgm:pt modelId="{6D072AF2-F47A-4FDD-971B-842633986E7E}" type="sibTrans" cxnId="{D957C596-3D5B-4659-8542-E8603E174DFB}">
      <dgm:prSet/>
      <dgm:spPr/>
      <dgm:t>
        <a:bodyPr/>
        <a:lstStyle/>
        <a:p>
          <a:endParaRPr lang="en-US"/>
        </a:p>
      </dgm:t>
    </dgm:pt>
    <dgm:pt modelId="{F1E50C26-1D0C-4D01-B684-1543F3D9947D}">
      <dgm:prSet/>
      <dgm:spPr/>
      <dgm:t>
        <a:bodyPr/>
        <a:lstStyle/>
        <a:p>
          <a:pPr>
            <a:defRPr cap="all"/>
          </a:pPr>
          <a:r>
            <a:rPr lang="en-GB" dirty="0"/>
            <a:t>Sharing of knowledge with other disciplines within The team </a:t>
          </a:r>
          <a:endParaRPr lang="en-US" dirty="0"/>
        </a:p>
      </dgm:t>
    </dgm:pt>
    <dgm:pt modelId="{8FC67601-445D-4C34-AAB4-8F4670E2E77B}" type="parTrans" cxnId="{EF414F4B-154B-4812-B5B9-DF00E121BE80}">
      <dgm:prSet/>
      <dgm:spPr/>
      <dgm:t>
        <a:bodyPr/>
        <a:lstStyle/>
        <a:p>
          <a:endParaRPr lang="en-US"/>
        </a:p>
      </dgm:t>
    </dgm:pt>
    <dgm:pt modelId="{3A30CC36-0659-48E9-ACBC-52B5F82C8341}" type="sibTrans" cxnId="{EF414F4B-154B-4812-B5B9-DF00E121BE80}">
      <dgm:prSet/>
      <dgm:spPr/>
      <dgm:t>
        <a:bodyPr/>
        <a:lstStyle/>
        <a:p>
          <a:endParaRPr lang="en-US"/>
        </a:p>
      </dgm:t>
    </dgm:pt>
    <dgm:pt modelId="{FBA3359D-5A4D-4C8D-BD06-F962E363B6AA}" type="pres">
      <dgm:prSet presAssocID="{0253F568-3BC6-4002-B6F2-8C7F4268892A}" presName="root" presStyleCnt="0">
        <dgm:presLayoutVars>
          <dgm:dir/>
          <dgm:resizeHandles val="exact"/>
        </dgm:presLayoutVars>
      </dgm:prSet>
      <dgm:spPr/>
    </dgm:pt>
    <dgm:pt modelId="{C3B4B953-30F1-43C2-87D1-269E35681A2A}" type="pres">
      <dgm:prSet presAssocID="{91C1B46A-4DC5-4F17-8DDA-709E0D2A3DF3}" presName="compNode" presStyleCnt="0"/>
      <dgm:spPr/>
    </dgm:pt>
    <dgm:pt modelId="{419FD690-C49C-4708-9E5B-B9D623FE7A70}" type="pres">
      <dgm:prSet presAssocID="{91C1B46A-4DC5-4F17-8DDA-709E0D2A3DF3}" presName="iconBgRect" presStyleLbl="bgShp" presStyleIdx="0" presStyleCnt="3"/>
      <dgm:spPr>
        <a:prstGeom prst="round2DiagRect">
          <a:avLst>
            <a:gd name="adj1" fmla="val 29727"/>
            <a:gd name="adj2" fmla="val 0"/>
          </a:avLst>
        </a:prstGeom>
      </dgm:spPr>
    </dgm:pt>
    <dgm:pt modelId="{B0D31FD6-1C88-4B44-9EC8-05B19EF44A37}" type="pres">
      <dgm:prSet presAssocID="{91C1B46A-4DC5-4F17-8DDA-709E0D2A3D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A351253-2EEB-43E9-A4A8-9284A48D307B}" type="pres">
      <dgm:prSet presAssocID="{91C1B46A-4DC5-4F17-8DDA-709E0D2A3DF3}" presName="spaceRect" presStyleCnt="0"/>
      <dgm:spPr/>
    </dgm:pt>
    <dgm:pt modelId="{26BEF7D9-8E32-4934-8B3F-ABC8C854F1E4}" type="pres">
      <dgm:prSet presAssocID="{91C1B46A-4DC5-4F17-8DDA-709E0D2A3DF3}" presName="textRect" presStyleLbl="revTx" presStyleIdx="0" presStyleCnt="3">
        <dgm:presLayoutVars>
          <dgm:chMax val="1"/>
          <dgm:chPref val="1"/>
        </dgm:presLayoutVars>
      </dgm:prSet>
      <dgm:spPr/>
    </dgm:pt>
    <dgm:pt modelId="{68EE19ED-9A9D-4069-83D2-01C6F0DF7430}" type="pres">
      <dgm:prSet presAssocID="{898EBD9F-3E8F-4B0B-B1B6-52B189111379}" presName="sibTrans" presStyleCnt="0"/>
      <dgm:spPr/>
    </dgm:pt>
    <dgm:pt modelId="{3BF897F0-02D0-442E-BAD4-D18DB90C6B85}" type="pres">
      <dgm:prSet presAssocID="{5753D4A7-57E9-4C60-B368-0A066AEE6B04}" presName="compNode" presStyleCnt="0"/>
      <dgm:spPr/>
    </dgm:pt>
    <dgm:pt modelId="{0EB76C4B-35A0-4BB7-8963-8831A4B330ED}" type="pres">
      <dgm:prSet presAssocID="{5753D4A7-57E9-4C60-B368-0A066AEE6B04}" presName="iconBgRect" presStyleLbl="bgShp" presStyleIdx="1" presStyleCnt="3"/>
      <dgm:spPr>
        <a:prstGeom prst="round2DiagRect">
          <a:avLst>
            <a:gd name="adj1" fmla="val 29727"/>
            <a:gd name="adj2" fmla="val 0"/>
          </a:avLst>
        </a:prstGeom>
      </dgm:spPr>
    </dgm:pt>
    <dgm:pt modelId="{DB978D5F-1107-443F-981C-226C6AD38585}" type="pres">
      <dgm:prSet presAssocID="{5753D4A7-57E9-4C60-B368-0A066AEE6B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42C10947-6779-47A9-927A-DA2BC3919980}" type="pres">
      <dgm:prSet presAssocID="{5753D4A7-57E9-4C60-B368-0A066AEE6B04}" presName="spaceRect" presStyleCnt="0"/>
      <dgm:spPr/>
    </dgm:pt>
    <dgm:pt modelId="{A536DB8C-CDF3-4738-A00F-D78A9C0BF8B9}" type="pres">
      <dgm:prSet presAssocID="{5753D4A7-57E9-4C60-B368-0A066AEE6B04}" presName="textRect" presStyleLbl="revTx" presStyleIdx="1" presStyleCnt="3">
        <dgm:presLayoutVars>
          <dgm:chMax val="1"/>
          <dgm:chPref val="1"/>
        </dgm:presLayoutVars>
      </dgm:prSet>
      <dgm:spPr/>
    </dgm:pt>
    <dgm:pt modelId="{196E3059-CBC0-434B-820A-7DD78B9D81FE}" type="pres">
      <dgm:prSet presAssocID="{6D072AF2-F47A-4FDD-971B-842633986E7E}" presName="sibTrans" presStyleCnt="0"/>
      <dgm:spPr/>
    </dgm:pt>
    <dgm:pt modelId="{9E8A1185-F02F-43FA-AEC4-7550357F8950}" type="pres">
      <dgm:prSet presAssocID="{F1E50C26-1D0C-4D01-B684-1543F3D9947D}" presName="compNode" presStyleCnt="0"/>
      <dgm:spPr/>
    </dgm:pt>
    <dgm:pt modelId="{70887E17-DAF6-4086-A9CD-CBEA5FCC5A20}" type="pres">
      <dgm:prSet presAssocID="{F1E50C26-1D0C-4D01-B684-1543F3D9947D}" presName="iconBgRect" presStyleLbl="bgShp" presStyleIdx="2" presStyleCnt="3"/>
      <dgm:spPr>
        <a:prstGeom prst="round2DiagRect">
          <a:avLst>
            <a:gd name="adj1" fmla="val 29727"/>
            <a:gd name="adj2" fmla="val 0"/>
          </a:avLst>
        </a:prstGeom>
      </dgm:spPr>
    </dgm:pt>
    <dgm:pt modelId="{15B9CA47-AC36-4E26-8C9D-5015A0CD6B22}" type="pres">
      <dgm:prSet presAssocID="{F1E50C26-1D0C-4D01-B684-1543F3D994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B60C51D0-D480-4B8F-AAD0-24B299FCF080}" type="pres">
      <dgm:prSet presAssocID="{F1E50C26-1D0C-4D01-B684-1543F3D9947D}" presName="spaceRect" presStyleCnt="0"/>
      <dgm:spPr/>
    </dgm:pt>
    <dgm:pt modelId="{57321F43-A479-4378-BD4C-97C94C8E328F}" type="pres">
      <dgm:prSet presAssocID="{F1E50C26-1D0C-4D01-B684-1543F3D9947D}" presName="textRect" presStyleLbl="revTx" presStyleIdx="2" presStyleCnt="3">
        <dgm:presLayoutVars>
          <dgm:chMax val="1"/>
          <dgm:chPref val="1"/>
        </dgm:presLayoutVars>
      </dgm:prSet>
      <dgm:spPr/>
    </dgm:pt>
  </dgm:ptLst>
  <dgm:cxnLst>
    <dgm:cxn modelId="{812B4E19-F86E-4DD6-9259-80F76EF93C82}" type="presOf" srcId="{91C1B46A-4DC5-4F17-8DDA-709E0D2A3DF3}" destId="{26BEF7D9-8E32-4934-8B3F-ABC8C854F1E4}" srcOrd="0" destOrd="0" presId="urn:microsoft.com/office/officeart/2018/5/layout/IconLeafLabelList"/>
    <dgm:cxn modelId="{EF414F4B-154B-4812-B5B9-DF00E121BE80}" srcId="{0253F568-3BC6-4002-B6F2-8C7F4268892A}" destId="{F1E50C26-1D0C-4D01-B684-1543F3D9947D}" srcOrd="2" destOrd="0" parTransId="{8FC67601-445D-4C34-AAB4-8F4670E2E77B}" sibTransId="{3A30CC36-0659-48E9-ACBC-52B5F82C8341}"/>
    <dgm:cxn modelId="{D957C596-3D5B-4659-8542-E8603E174DFB}" srcId="{0253F568-3BC6-4002-B6F2-8C7F4268892A}" destId="{5753D4A7-57E9-4C60-B368-0A066AEE6B04}" srcOrd="1" destOrd="0" parTransId="{4FC8A649-BA87-49CB-BF6B-D32E671C10A8}" sibTransId="{6D072AF2-F47A-4FDD-971B-842633986E7E}"/>
    <dgm:cxn modelId="{97042AAF-A59B-4426-B8B3-3832FC569FAF}" srcId="{0253F568-3BC6-4002-B6F2-8C7F4268892A}" destId="{91C1B46A-4DC5-4F17-8DDA-709E0D2A3DF3}" srcOrd="0" destOrd="0" parTransId="{9CE432A2-86A8-4FB0-A94F-D47636A49A5B}" sibTransId="{898EBD9F-3E8F-4B0B-B1B6-52B189111379}"/>
    <dgm:cxn modelId="{86186CC2-BA9D-40B7-B81C-81CD1B1A1DF5}" type="presOf" srcId="{5753D4A7-57E9-4C60-B368-0A066AEE6B04}" destId="{A536DB8C-CDF3-4738-A00F-D78A9C0BF8B9}" srcOrd="0" destOrd="0" presId="urn:microsoft.com/office/officeart/2018/5/layout/IconLeafLabelList"/>
    <dgm:cxn modelId="{A9C435D0-92F5-4513-A191-25B8F7D46D7B}" type="presOf" srcId="{0253F568-3BC6-4002-B6F2-8C7F4268892A}" destId="{FBA3359D-5A4D-4C8D-BD06-F962E363B6AA}" srcOrd="0" destOrd="0" presId="urn:microsoft.com/office/officeart/2018/5/layout/IconLeafLabelList"/>
    <dgm:cxn modelId="{2B0F1FFC-E6CE-4A35-9D29-3E07370EC642}" type="presOf" srcId="{F1E50C26-1D0C-4D01-B684-1543F3D9947D}" destId="{57321F43-A479-4378-BD4C-97C94C8E328F}" srcOrd="0" destOrd="0" presId="urn:microsoft.com/office/officeart/2018/5/layout/IconLeafLabelList"/>
    <dgm:cxn modelId="{3EEA8EE3-91A7-4263-BD1D-8FC7170AA4ED}" type="presParOf" srcId="{FBA3359D-5A4D-4C8D-BD06-F962E363B6AA}" destId="{C3B4B953-30F1-43C2-87D1-269E35681A2A}" srcOrd="0" destOrd="0" presId="urn:microsoft.com/office/officeart/2018/5/layout/IconLeafLabelList"/>
    <dgm:cxn modelId="{30064A61-7925-4AD1-BCA8-40C8BAB42085}" type="presParOf" srcId="{C3B4B953-30F1-43C2-87D1-269E35681A2A}" destId="{419FD690-C49C-4708-9E5B-B9D623FE7A70}" srcOrd="0" destOrd="0" presId="urn:microsoft.com/office/officeart/2018/5/layout/IconLeafLabelList"/>
    <dgm:cxn modelId="{9A1994D9-98E6-4D98-9EDE-87B9ED002491}" type="presParOf" srcId="{C3B4B953-30F1-43C2-87D1-269E35681A2A}" destId="{B0D31FD6-1C88-4B44-9EC8-05B19EF44A37}" srcOrd="1" destOrd="0" presId="urn:microsoft.com/office/officeart/2018/5/layout/IconLeafLabelList"/>
    <dgm:cxn modelId="{12D23D6B-68EA-4C81-B86C-66B8D7336B0B}" type="presParOf" srcId="{C3B4B953-30F1-43C2-87D1-269E35681A2A}" destId="{BA351253-2EEB-43E9-A4A8-9284A48D307B}" srcOrd="2" destOrd="0" presId="urn:microsoft.com/office/officeart/2018/5/layout/IconLeafLabelList"/>
    <dgm:cxn modelId="{C15DF544-10B3-40F9-A1B5-CDF25CD7804D}" type="presParOf" srcId="{C3B4B953-30F1-43C2-87D1-269E35681A2A}" destId="{26BEF7D9-8E32-4934-8B3F-ABC8C854F1E4}" srcOrd="3" destOrd="0" presId="urn:microsoft.com/office/officeart/2018/5/layout/IconLeafLabelList"/>
    <dgm:cxn modelId="{6E139B02-E69D-49EA-92A0-487FC6606F81}" type="presParOf" srcId="{FBA3359D-5A4D-4C8D-BD06-F962E363B6AA}" destId="{68EE19ED-9A9D-4069-83D2-01C6F0DF7430}" srcOrd="1" destOrd="0" presId="urn:microsoft.com/office/officeart/2018/5/layout/IconLeafLabelList"/>
    <dgm:cxn modelId="{F267D3FD-AC69-4B06-B314-B92C2467A3D8}" type="presParOf" srcId="{FBA3359D-5A4D-4C8D-BD06-F962E363B6AA}" destId="{3BF897F0-02D0-442E-BAD4-D18DB90C6B85}" srcOrd="2" destOrd="0" presId="urn:microsoft.com/office/officeart/2018/5/layout/IconLeafLabelList"/>
    <dgm:cxn modelId="{7214E231-6F71-420E-A6C9-477EB258FC03}" type="presParOf" srcId="{3BF897F0-02D0-442E-BAD4-D18DB90C6B85}" destId="{0EB76C4B-35A0-4BB7-8963-8831A4B330ED}" srcOrd="0" destOrd="0" presId="urn:microsoft.com/office/officeart/2018/5/layout/IconLeafLabelList"/>
    <dgm:cxn modelId="{A38D9F26-2A03-4598-98FF-D5EA2D2412E7}" type="presParOf" srcId="{3BF897F0-02D0-442E-BAD4-D18DB90C6B85}" destId="{DB978D5F-1107-443F-981C-226C6AD38585}" srcOrd="1" destOrd="0" presId="urn:microsoft.com/office/officeart/2018/5/layout/IconLeafLabelList"/>
    <dgm:cxn modelId="{DB28F355-0608-486F-B47D-8F6510A0F557}" type="presParOf" srcId="{3BF897F0-02D0-442E-BAD4-D18DB90C6B85}" destId="{42C10947-6779-47A9-927A-DA2BC3919980}" srcOrd="2" destOrd="0" presId="urn:microsoft.com/office/officeart/2018/5/layout/IconLeafLabelList"/>
    <dgm:cxn modelId="{C3D1354E-329A-419B-A5E6-D6394CF37F22}" type="presParOf" srcId="{3BF897F0-02D0-442E-BAD4-D18DB90C6B85}" destId="{A536DB8C-CDF3-4738-A00F-D78A9C0BF8B9}" srcOrd="3" destOrd="0" presId="urn:microsoft.com/office/officeart/2018/5/layout/IconLeafLabelList"/>
    <dgm:cxn modelId="{E95F1B19-2191-40B3-B425-CFCC7FB2C30A}" type="presParOf" srcId="{FBA3359D-5A4D-4C8D-BD06-F962E363B6AA}" destId="{196E3059-CBC0-434B-820A-7DD78B9D81FE}" srcOrd="3" destOrd="0" presId="urn:microsoft.com/office/officeart/2018/5/layout/IconLeafLabelList"/>
    <dgm:cxn modelId="{19083B70-CD88-4F37-A78B-2C8CB527D4C6}" type="presParOf" srcId="{FBA3359D-5A4D-4C8D-BD06-F962E363B6AA}" destId="{9E8A1185-F02F-43FA-AEC4-7550357F8950}" srcOrd="4" destOrd="0" presId="urn:microsoft.com/office/officeart/2018/5/layout/IconLeafLabelList"/>
    <dgm:cxn modelId="{C6C21108-F54C-4900-8C70-306362C478A0}" type="presParOf" srcId="{9E8A1185-F02F-43FA-AEC4-7550357F8950}" destId="{70887E17-DAF6-4086-A9CD-CBEA5FCC5A20}" srcOrd="0" destOrd="0" presId="urn:microsoft.com/office/officeart/2018/5/layout/IconLeafLabelList"/>
    <dgm:cxn modelId="{EF19DD6C-BB34-49D5-83B1-E38720869582}" type="presParOf" srcId="{9E8A1185-F02F-43FA-AEC4-7550357F8950}" destId="{15B9CA47-AC36-4E26-8C9D-5015A0CD6B22}" srcOrd="1" destOrd="0" presId="urn:microsoft.com/office/officeart/2018/5/layout/IconLeafLabelList"/>
    <dgm:cxn modelId="{71A47467-BAF4-4347-A9CF-6ABD23F2FB95}" type="presParOf" srcId="{9E8A1185-F02F-43FA-AEC4-7550357F8950}" destId="{B60C51D0-D480-4B8F-AAD0-24B299FCF080}" srcOrd="2" destOrd="0" presId="urn:microsoft.com/office/officeart/2018/5/layout/IconLeafLabelList"/>
    <dgm:cxn modelId="{76948C4F-A837-4AAA-A90C-F27D55864127}" type="presParOf" srcId="{9E8A1185-F02F-43FA-AEC4-7550357F8950}" destId="{57321F43-A479-4378-BD4C-97C94C8E328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46F52-ADC3-4662-80DD-855FFC2A2C65}">
      <dsp:nvSpPr>
        <dsp:cNvPr id="0" name=""/>
        <dsp:cNvSpPr/>
      </dsp:nvSpPr>
      <dsp:spPr>
        <a:xfrm>
          <a:off x="1149904" y="1707304"/>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t>Falls</a:t>
          </a:r>
        </a:p>
      </dsp:txBody>
      <dsp:txXfrm>
        <a:off x="1335308" y="1866463"/>
        <a:ext cx="826348" cy="709374"/>
      </dsp:txXfrm>
    </dsp:sp>
    <dsp:sp modelId="{87E2024D-1B8D-4476-A157-A86397411B57}">
      <dsp:nvSpPr>
        <dsp:cNvPr id="0" name=""/>
        <dsp:cNvSpPr/>
      </dsp:nvSpPr>
      <dsp:spPr>
        <a:xfrm>
          <a:off x="1178468" y="2166731"/>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412CE8-9BC9-4907-A0C8-176A03A32E9C}">
      <dsp:nvSpPr>
        <dsp:cNvPr id="0" name=""/>
        <dsp:cNvSpPr/>
      </dsp:nvSpPr>
      <dsp:spPr>
        <a:xfrm>
          <a:off x="119930" y="1139540"/>
          <a:ext cx="1197156" cy="1027692"/>
        </a:xfrm>
        <a:prstGeom prst="hexagon">
          <a:avLst>
            <a:gd name="adj" fmla="val 25000"/>
            <a:gd name="vf" fmla="val 115470"/>
          </a:avLst>
        </a:prstGeom>
        <a:blipFill dpi="0" rotWithShape="1">
          <a:blip xmlns:r="http://schemas.openxmlformats.org/officeDocument/2006/relationships" r:embed="rId1"/>
          <a:srcRect/>
          <a:stretch>
            <a:fillRect l="-4003" t="11113" r="-30703" b="10569"/>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6E67F0-0CB9-42A7-915B-0F4A55E1DBFE}">
      <dsp:nvSpPr>
        <dsp:cNvPr id="0" name=""/>
        <dsp:cNvSpPr/>
      </dsp:nvSpPr>
      <dsp:spPr>
        <a:xfrm>
          <a:off x="939877" y="2030307"/>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95F02C-3C15-444A-B979-F908B6F791C7}">
      <dsp:nvSpPr>
        <dsp:cNvPr id="0" name=""/>
        <dsp:cNvSpPr/>
      </dsp:nvSpPr>
      <dsp:spPr>
        <a:xfrm>
          <a:off x="2179879" y="1136029"/>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t>Physical Environment</a:t>
          </a:r>
        </a:p>
      </dsp:txBody>
      <dsp:txXfrm>
        <a:off x="2365283" y="1295188"/>
        <a:ext cx="826348" cy="709374"/>
      </dsp:txXfrm>
    </dsp:sp>
    <dsp:sp modelId="{37287E36-B2DD-4083-ADDD-1ED7A4A1E0A5}">
      <dsp:nvSpPr>
        <dsp:cNvPr id="0" name=""/>
        <dsp:cNvSpPr/>
      </dsp:nvSpPr>
      <dsp:spPr>
        <a:xfrm>
          <a:off x="3003187" y="2025292"/>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2C5961-BFBA-426C-871A-0B751246811B}">
      <dsp:nvSpPr>
        <dsp:cNvPr id="0" name=""/>
        <dsp:cNvSpPr/>
      </dsp:nvSpPr>
      <dsp:spPr>
        <a:xfrm>
          <a:off x="3209014" y="1705297"/>
          <a:ext cx="1197156" cy="1027692"/>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FA68F-125A-4B9D-B36B-5049D627D48A}">
      <dsp:nvSpPr>
        <dsp:cNvPr id="0" name=""/>
        <dsp:cNvSpPr/>
      </dsp:nvSpPr>
      <dsp:spPr>
        <a:xfrm>
          <a:off x="3238418" y="2162718"/>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38696D-61B5-4F5F-85C7-ABC741AE59E7}">
      <dsp:nvSpPr>
        <dsp:cNvPr id="0" name=""/>
        <dsp:cNvSpPr/>
      </dsp:nvSpPr>
      <dsp:spPr>
        <a:xfrm>
          <a:off x="1149904" y="571274"/>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Communication an Vision</a:t>
          </a:r>
        </a:p>
      </dsp:txBody>
      <dsp:txXfrm>
        <a:off x="1335308" y="730433"/>
        <a:ext cx="826348" cy="709374"/>
      </dsp:txXfrm>
    </dsp:sp>
    <dsp:sp modelId="{936308ED-18B6-48AE-823C-F25D49BE1CA1}">
      <dsp:nvSpPr>
        <dsp:cNvPr id="0" name=""/>
        <dsp:cNvSpPr/>
      </dsp:nvSpPr>
      <dsp:spPr>
        <a:xfrm>
          <a:off x="1964811" y="585318"/>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80A335-C6C7-47BE-9F0A-2158F730AF99}">
      <dsp:nvSpPr>
        <dsp:cNvPr id="0" name=""/>
        <dsp:cNvSpPr/>
      </dsp:nvSpPr>
      <dsp:spPr>
        <a:xfrm>
          <a:off x="2179879" y="0"/>
          <a:ext cx="1197156" cy="1027692"/>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05168D-C8DD-40FA-B863-F00F491B49F9}">
      <dsp:nvSpPr>
        <dsp:cNvPr id="0" name=""/>
        <dsp:cNvSpPr/>
      </dsp:nvSpPr>
      <dsp:spPr>
        <a:xfrm>
          <a:off x="2213484" y="455414"/>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87F3A8-CBCF-44E6-AAB8-FEC5DEE22F0E}">
      <dsp:nvSpPr>
        <dsp:cNvPr id="0" name=""/>
        <dsp:cNvSpPr/>
      </dsp:nvSpPr>
      <dsp:spPr>
        <a:xfrm>
          <a:off x="3209014" y="569268"/>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t>Personal Care</a:t>
          </a:r>
        </a:p>
      </dsp:txBody>
      <dsp:txXfrm>
        <a:off x="3394418" y="728427"/>
        <a:ext cx="826348" cy="709374"/>
      </dsp:txXfrm>
    </dsp:sp>
    <dsp:sp modelId="{61572F92-2F24-4819-BF54-F6CE2267631D}">
      <dsp:nvSpPr>
        <dsp:cNvPr id="0" name=""/>
        <dsp:cNvSpPr/>
      </dsp:nvSpPr>
      <dsp:spPr>
        <a:xfrm>
          <a:off x="4244870" y="1024181"/>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7AAF4A-FFD9-4F89-8248-C1A33101C9A3}">
      <dsp:nvSpPr>
        <dsp:cNvPr id="0" name=""/>
        <dsp:cNvSpPr/>
      </dsp:nvSpPr>
      <dsp:spPr>
        <a:xfrm>
          <a:off x="4238989" y="1147063"/>
          <a:ext cx="1197156" cy="1027692"/>
        </a:xfrm>
        <a:prstGeom prst="hexagon">
          <a:avLst>
            <a:gd name="adj" fmla="val 25000"/>
            <a:gd name="vf" fmla="val 115470"/>
          </a:avLst>
        </a:prstGeom>
        <a:blipFill dpi="0" rotWithShape="1">
          <a:blip xmlns:r="http://schemas.openxmlformats.org/officeDocument/2006/relationships" r:embed="rId2"/>
          <a:srcRect/>
          <a:stretch>
            <a:fillRect l="18350" t="9319" r="20709" b="10239"/>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E13C7F-DE08-4E1B-B3D5-3CF332100B69}">
      <dsp:nvSpPr>
        <dsp:cNvPr id="0" name=""/>
        <dsp:cNvSpPr/>
      </dsp:nvSpPr>
      <dsp:spPr>
        <a:xfrm>
          <a:off x="4472539" y="1165119"/>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D5160A-949A-4F3A-89A1-1251FFC1420E}">
      <dsp:nvSpPr>
        <dsp:cNvPr id="0" name=""/>
        <dsp:cNvSpPr/>
      </dsp:nvSpPr>
      <dsp:spPr>
        <a:xfrm>
          <a:off x="4238989" y="11034"/>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Baseline function</a:t>
          </a:r>
        </a:p>
      </dsp:txBody>
      <dsp:txXfrm>
        <a:off x="4424393" y="170193"/>
        <a:ext cx="826348" cy="709374"/>
      </dsp:txXfrm>
    </dsp:sp>
    <dsp:sp modelId="{7A6DFA96-8460-4815-BFCF-EFE0D02FD160}">
      <dsp:nvSpPr>
        <dsp:cNvPr id="0" name=""/>
        <dsp:cNvSpPr/>
      </dsp:nvSpPr>
      <dsp:spPr>
        <a:xfrm>
          <a:off x="5274844" y="471464"/>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D4D8F-A001-409C-847F-52B562E76763}">
      <dsp:nvSpPr>
        <dsp:cNvPr id="0" name=""/>
        <dsp:cNvSpPr/>
      </dsp:nvSpPr>
      <dsp:spPr>
        <a:xfrm>
          <a:off x="5268964" y="584315"/>
          <a:ext cx="1197156" cy="1027692"/>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8C984A-3E7B-4A7C-82D7-CC1DABBC1D28}">
      <dsp:nvSpPr>
        <dsp:cNvPr id="0" name=""/>
        <dsp:cNvSpPr/>
      </dsp:nvSpPr>
      <dsp:spPr>
        <a:xfrm>
          <a:off x="5507555" y="606885"/>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3CA322-CE5D-48AA-8013-2B9872585680}">
      <dsp:nvSpPr>
        <dsp:cNvPr id="0" name=""/>
        <dsp:cNvSpPr/>
      </dsp:nvSpPr>
      <dsp:spPr>
        <a:xfrm>
          <a:off x="5268964" y="1718338"/>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Productivity at Home</a:t>
          </a:r>
        </a:p>
      </dsp:txBody>
      <dsp:txXfrm>
        <a:off x="5454368" y="1877497"/>
        <a:ext cx="826348" cy="709374"/>
      </dsp:txXfrm>
    </dsp:sp>
    <dsp:sp modelId="{E7722136-6058-4F9E-A59A-5E545EB25CD2}">
      <dsp:nvSpPr>
        <dsp:cNvPr id="0" name=""/>
        <dsp:cNvSpPr/>
      </dsp:nvSpPr>
      <dsp:spPr>
        <a:xfrm>
          <a:off x="5505875" y="2618635"/>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432E5-C83E-4D5F-875C-B80919CFC6BD}">
      <dsp:nvSpPr>
        <dsp:cNvPr id="0" name=""/>
        <dsp:cNvSpPr/>
      </dsp:nvSpPr>
      <dsp:spPr>
        <a:xfrm>
          <a:off x="4238989" y="2281086"/>
          <a:ext cx="1197156" cy="1027692"/>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A4A3F4-E5A5-4B3F-BEA9-0A8CA7DE845C}">
      <dsp:nvSpPr>
        <dsp:cNvPr id="0" name=""/>
        <dsp:cNvSpPr/>
      </dsp:nvSpPr>
      <dsp:spPr>
        <a:xfrm>
          <a:off x="5284086" y="2731987"/>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85609A-2878-4303-8547-2F584873C71D}">
      <dsp:nvSpPr>
        <dsp:cNvPr id="0" name=""/>
        <dsp:cNvSpPr/>
      </dsp:nvSpPr>
      <dsp:spPr>
        <a:xfrm>
          <a:off x="2179039" y="2274566"/>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Community Access</a:t>
          </a:r>
        </a:p>
      </dsp:txBody>
      <dsp:txXfrm>
        <a:off x="2364443" y="2433725"/>
        <a:ext cx="826348" cy="709374"/>
      </dsp:txXfrm>
    </dsp:sp>
    <dsp:sp modelId="{BE6EFDA5-642F-4B72-9280-427DF1EFEA2A}">
      <dsp:nvSpPr>
        <dsp:cNvPr id="0" name=""/>
        <dsp:cNvSpPr/>
      </dsp:nvSpPr>
      <dsp:spPr>
        <a:xfrm>
          <a:off x="2212644" y="2729981"/>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AB118-FDF0-483A-B961-CE43D7A48DFB}">
      <dsp:nvSpPr>
        <dsp:cNvPr id="0" name=""/>
        <dsp:cNvSpPr/>
      </dsp:nvSpPr>
      <dsp:spPr>
        <a:xfrm>
          <a:off x="1149064" y="2845841"/>
          <a:ext cx="1197156" cy="1027692"/>
        </a:xfrm>
        <a:prstGeom prst="hexagon">
          <a:avLst>
            <a:gd name="adj" fmla="val 25000"/>
            <a:gd name="vf" fmla="val 115470"/>
          </a:avLst>
        </a:prstGeom>
        <a:blipFill dpi="0" rotWithShape="1">
          <a:blip xmlns:r="http://schemas.openxmlformats.org/officeDocument/2006/relationships" r:embed="rId3"/>
          <a:srcRect/>
          <a:stretch>
            <a:fillRect l="-6347" t="2572" r="-9118" b="-2572"/>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62F06-D45E-470A-90AD-1600EA121371}">
      <dsp:nvSpPr>
        <dsp:cNvPr id="0" name=""/>
        <dsp:cNvSpPr/>
      </dsp:nvSpPr>
      <dsp:spPr>
        <a:xfrm>
          <a:off x="1963971" y="2860386"/>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87C1D4-D645-4F79-A011-137CCD4D5E93}">
      <dsp:nvSpPr>
        <dsp:cNvPr id="0" name=""/>
        <dsp:cNvSpPr/>
      </dsp:nvSpPr>
      <dsp:spPr>
        <a:xfrm>
          <a:off x="6293898" y="2294127"/>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Financial Management</a:t>
          </a:r>
        </a:p>
      </dsp:txBody>
      <dsp:txXfrm>
        <a:off x="6479302" y="2453286"/>
        <a:ext cx="826348" cy="709374"/>
      </dsp:txXfrm>
    </dsp:sp>
    <dsp:sp modelId="{18E2AD0D-0A52-4507-8025-B41FE179C614}">
      <dsp:nvSpPr>
        <dsp:cNvPr id="0" name=""/>
        <dsp:cNvSpPr/>
      </dsp:nvSpPr>
      <dsp:spPr>
        <a:xfrm>
          <a:off x="6530809" y="3194424"/>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AD04D-12A4-49B6-BBC4-986C061554B1}">
      <dsp:nvSpPr>
        <dsp:cNvPr id="0" name=""/>
        <dsp:cNvSpPr/>
      </dsp:nvSpPr>
      <dsp:spPr>
        <a:xfrm>
          <a:off x="5263923" y="2856875"/>
          <a:ext cx="1197156" cy="1027692"/>
        </a:xfrm>
        <a:prstGeom prst="hexagon">
          <a:avLst>
            <a:gd name="adj" fmla="val 25000"/>
            <a:gd name="vf" fmla="val 115470"/>
          </a:avLst>
        </a:prstGeom>
        <a:blipFill dpi="0" rotWithShape="1">
          <a:blip xmlns:r="http://schemas.openxmlformats.org/officeDocument/2006/relationships" r:embed="rId4"/>
          <a:srcRect/>
          <a:stretch>
            <a:fillRect l="-2216" t="10955" r="4042" b="12347"/>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F181DC-D920-4A17-ABF6-69BA01595555}">
      <dsp:nvSpPr>
        <dsp:cNvPr id="0" name=""/>
        <dsp:cNvSpPr/>
      </dsp:nvSpPr>
      <dsp:spPr>
        <a:xfrm>
          <a:off x="6309020" y="3307776"/>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943BA4-F9B6-435D-84DB-B77F01B64CB4}">
      <dsp:nvSpPr>
        <dsp:cNvPr id="0" name=""/>
        <dsp:cNvSpPr/>
      </dsp:nvSpPr>
      <dsp:spPr>
        <a:xfrm>
          <a:off x="6298098" y="22068"/>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Physical Objective Assessment </a:t>
          </a:r>
        </a:p>
      </dsp:txBody>
      <dsp:txXfrm>
        <a:off x="6483502" y="181227"/>
        <a:ext cx="826348" cy="709374"/>
      </dsp:txXfrm>
    </dsp:sp>
    <dsp:sp modelId="{3C4B7A92-634F-4C12-97C4-3174265F5786}">
      <dsp:nvSpPr>
        <dsp:cNvPr id="0" name=""/>
        <dsp:cNvSpPr/>
      </dsp:nvSpPr>
      <dsp:spPr>
        <a:xfrm>
          <a:off x="7125607" y="925876"/>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1BCD0B-63BE-4354-9824-3125C9F99A57}">
      <dsp:nvSpPr>
        <dsp:cNvPr id="0" name=""/>
        <dsp:cNvSpPr/>
      </dsp:nvSpPr>
      <dsp:spPr>
        <a:xfrm>
          <a:off x="6298098" y="1156593"/>
          <a:ext cx="1197156" cy="1027692"/>
        </a:xfrm>
        <a:prstGeom prst="hexagon">
          <a:avLst>
            <a:gd name="adj" fmla="val 25000"/>
            <a:gd name="vf" fmla="val 115470"/>
          </a:avLst>
        </a:prstGeom>
        <a:blipFill rotWithShape="1">
          <a:blip xmlns:r="http://schemas.openxmlformats.org/officeDocument/2006/relationships" r:embed="rId5"/>
          <a:srcRect/>
          <a:stretch>
            <a:fillRect l="-18000" r="-1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2F6BA3-E47B-4C68-9E1B-3AD1C8D3969B}">
      <dsp:nvSpPr>
        <dsp:cNvPr id="0" name=""/>
        <dsp:cNvSpPr/>
      </dsp:nvSpPr>
      <dsp:spPr>
        <a:xfrm>
          <a:off x="7125607" y="1162611"/>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D966DA-A526-46B0-B382-ADDA0ACD9DE5}">
      <dsp:nvSpPr>
        <dsp:cNvPr id="0" name=""/>
        <dsp:cNvSpPr/>
      </dsp:nvSpPr>
      <dsp:spPr>
        <a:xfrm>
          <a:off x="3204813" y="2850355"/>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Outcome Measures</a:t>
          </a:r>
        </a:p>
      </dsp:txBody>
      <dsp:txXfrm>
        <a:off x="3390217" y="3009514"/>
        <a:ext cx="826348" cy="709374"/>
      </dsp:txXfrm>
    </dsp:sp>
    <dsp:sp modelId="{543F40DC-E281-4B85-B9F1-9C7605557765}">
      <dsp:nvSpPr>
        <dsp:cNvPr id="0" name=""/>
        <dsp:cNvSpPr/>
      </dsp:nvSpPr>
      <dsp:spPr>
        <a:xfrm>
          <a:off x="3441724" y="3750652"/>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1F0180-1295-45E7-9E48-EAD9F91A4B38}">
      <dsp:nvSpPr>
        <dsp:cNvPr id="0" name=""/>
        <dsp:cNvSpPr/>
      </dsp:nvSpPr>
      <dsp:spPr>
        <a:xfrm>
          <a:off x="2174839" y="3413103"/>
          <a:ext cx="1197156" cy="1027692"/>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FC5FD-30E3-4E78-84BE-C1DD54D23CF5}">
      <dsp:nvSpPr>
        <dsp:cNvPr id="0" name=""/>
        <dsp:cNvSpPr/>
      </dsp:nvSpPr>
      <dsp:spPr>
        <a:xfrm>
          <a:off x="3219935" y="3864004"/>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EDC32B-8EE6-449D-9D1D-43E622ABEF44}">
      <dsp:nvSpPr>
        <dsp:cNvPr id="0" name=""/>
        <dsp:cNvSpPr/>
      </dsp:nvSpPr>
      <dsp:spPr>
        <a:xfrm>
          <a:off x="5261403" y="3987889"/>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SSKIN</a:t>
          </a:r>
        </a:p>
      </dsp:txBody>
      <dsp:txXfrm>
        <a:off x="5446807" y="4147048"/>
        <a:ext cx="826348" cy="709374"/>
      </dsp:txXfrm>
    </dsp:sp>
    <dsp:sp modelId="{631ED82A-E104-4E2B-B84C-0375D968B7F0}">
      <dsp:nvSpPr>
        <dsp:cNvPr id="0" name=""/>
        <dsp:cNvSpPr/>
      </dsp:nvSpPr>
      <dsp:spPr>
        <a:xfrm>
          <a:off x="5289966" y="4445310"/>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6F1A06-FC9E-4EB9-86B0-ED9FBD6C6039}">
      <dsp:nvSpPr>
        <dsp:cNvPr id="0" name=""/>
        <dsp:cNvSpPr/>
      </dsp:nvSpPr>
      <dsp:spPr>
        <a:xfrm>
          <a:off x="4231428" y="3418620"/>
          <a:ext cx="1197156" cy="1027692"/>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97D34-F4EC-42CD-AA0E-8C562AB16D8A}">
      <dsp:nvSpPr>
        <dsp:cNvPr id="0" name=""/>
        <dsp:cNvSpPr/>
      </dsp:nvSpPr>
      <dsp:spPr>
        <a:xfrm>
          <a:off x="5054736" y="4307883"/>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4B1D5-6C0C-4D74-B3E0-26CD0A4EA5D9}">
      <dsp:nvSpPr>
        <dsp:cNvPr id="0" name=""/>
        <dsp:cNvSpPr/>
      </dsp:nvSpPr>
      <dsp:spPr>
        <a:xfrm>
          <a:off x="6294738" y="3430658"/>
          <a:ext cx="1197156" cy="102769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AMTS/4AT</a:t>
          </a:r>
        </a:p>
      </dsp:txBody>
      <dsp:txXfrm>
        <a:off x="6480142" y="3589817"/>
        <a:ext cx="826348" cy="709374"/>
      </dsp:txXfrm>
    </dsp:sp>
    <dsp:sp modelId="{06263DFD-F160-4649-A8D5-71E8EBA9270F}">
      <dsp:nvSpPr>
        <dsp:cNvPr id="0" name=""/>
        <dsp:cNvSpPr/>
      </dsp:nvSpPr>
      <dsp:spPr>
        <a:xfrm>
          <a:off x="7339835" y="3881558"/>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5495C2-8784-4BA5-95BA-885AA0F30EB2}">
      <dsp:nvSpPr>
        <dsp:cNvPr id="0" name=""/>
        <dsp:cNvSpPr/>
      </dsp:nvSpPr>
      <dsp:spPr>
        <a:xfrm>
          <a:off x="7323873" y="2867909"/>
          <a:ext cx="1197156" cy="1027692"/>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92E06F-91C6-45B9-92F8-E9154376943C}">
      <dsp:nvSpPr>
        <dsp:cNvPr id="0" name=""/>
        <dsp:cNvSpPr/>
      </dsp:nvSpPr>
      <dsp:spPr>
        <a:xfrm>
          <a:off x="7561624" y="3768206"/>
          <a:ext cx="139458" cy="12037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9893E-765C-40DF-A937-A753DE7B8EF6}">
      <dsp:nvSpPr>
        <dsp:cNvPr id="0" name=""/>
        <dsp:cNvSpPr/>
      </dsp:nvSpPr>
      <dsp:spPr>
        <a:xfrm>
          <a:off x="518185" y="244801"/>
          <a:ext cx="1475437" cy="147543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7CF35-340F-4737-BD46-DC3EFBEE1939}">
      <dsp:nvSpPr>
        <dsp:cNvPr id="0" name=""/>
        <dsp:cNvSpPr/>
      </dsp:nvSpPr>
      <dsp:spPr>
        <a:xfrm>
          <a:off x="832623" y="559239"/>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C05014-9FE3-4A99-8A49-19DAF6E74A0D}">
      <dsp:nvSpPr>
        <dsp:cNvPr id="0" name=""/>
        <dsp:cNvSpPr/>
      </dsp:nvSpPr>
      <dsp:spPr>
        <a:xfrm>
          <a:off x="46529" y="21798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Holistic Approach </a:t>
          </a:r>
          <a:endParaRPr lang="en-US" sz="2500" kern="1200"/>
        </a:p>
      </dsp:txBody>
      <dsp:txXfrm>
        <a:off x="46529" y="2179802"/>
        <a:ext cx="2418750" cy="720000"/>
      </dsp:txXfrm>
    </dsp:sp>
    <dsp:sp modelId="{C4485B56-7A48-4AC8-B869-6874DE5815B8}">
      <dsp:nvSpPr>
        <dsp:cNvPr id="0" name=""/>
        <dsp:cNvSpPr/>
      </dsp:nvSpPr>
      <dsp:spPr>
        <a:xfrm>
          <a:off x="3360217" y="244801"/>
          <a:ext cx="1475437" cy="147543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499C6A-895E-4439-BD80-0FA7874CC308}">
      <dsp:nvSpPr>
        <dsp:cNvPr id="0" name=""/>
        <dsp:cNvSpPr/>
      </dsp:nvSpPr>
      <dsp:spPr>
        <a:xfrm>
          <a:off x="3674654" y="559239"/>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9FE162-8B8C-4EEB-9237-CFDDB390BC64}">
      <dsp:nvSpPr>
        <dsp:cNvPr id="0" name=""/>
        <dsp:cNvSpPr/>
      </dsp:nvSpPr>
      <dsp:spPr>
        <a:xfrm>
          <a:off x="2888561" y="21798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Reduce Delays for patients </a:t>
          </a:r>
          <a:endParaRPr lang="en-US" sz="2500" kern="1200"/>
        </a:p>
      </dsp:txBody>
      <dsp:txXfrm>
        <a:off x="2888561" y="2179802"/>
        <a:ext cx="2418750" cy="720000"/>
      </dsp:txXfrm>
    </dsp:sp>
    <dsp:sp modelId="{D2220A92-4DA6-4614-93B7-226115A5187D}">
      <dsp:nvSpPr>
        <dsp:cNvPr id="0" name=""/>
        <dsp:cNvSpPr/>
      </dsp:nvSpPr>
      <dsp:spPr>
        <a:xfrm>
          <a:off x="6202248" y="244801"/>
          <a:ext cx="1475437" cy="147543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E85448-420B-47CE-A61D-26403B2981FD}">
      <dsp:nvSpPr>
        <dsp:cNvPr id="0" name=""/>
        <dsp:cNvSpPr/>
      </dsp:nvSpPr>
      <dsp:spPr>
        <a:xfrm>
          <a:off x="6516686" y="559239"/>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479077-2B2B-4B50-B4D3-A135771FBB9E}">
      <dsp:nvSpPr>
        <dsp:cNvPr id="0" name=""/>
        <dsp:cNvSpPr/>
      </dsp:nvSpPr>
      <dsp:spPr>
        <a:xfrm>
          <a:off x="5730592" y="21798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Improve patient Experience </a:t>
          </a:r>
          <a:endParaRPr lang="en-US" sz="2500" kern="1200"/>
        </a:p>
      </dsp:txBody>
      <dsp:txXfrm>
        <a:off x="5730592" y="2179802"/>
        <a:ext cx="241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FD690-C49C-4708-9E5B-B9D623FE7A70}">
      <dsp:nvSpPr>
        <dsp:cNvPr id="0" name=""/>
        <dsp:cNvSpPr/>
      </dsp:nvSpPr>
      <dsp:spPr>
        <a:xfrm>
          <a:off x="518185" y="56026"/>
          <a:ext cx="1475437" cy="14754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31FD6-1C88-4B44-9EC8-05B19EF44A37}">
      <dsp:nvSpPr>
        <dsp:cNvPr id="0" name=""/>
        <dsp:cNvSpPr/>
      </dsp:nvSpPr>
      <dsp:spPr>
        <a:xfrm>
          <a:off x="832623" y="370464"/>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EF7D9-8E32-4934-8B3F-ABC8C854F1E4}">
      <dsp:nvSpPr>
        <dsp:cNvPr id="0" name=""/>
        <dsp:cNvSpPr/>
      </dsp:nvSpPr>
      <dsp:spPr>
        <a:xfrm>
          <a:off x="46529" y="199102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Reflective Learning Sessions </a:t>
          </a:r>
          <a:endParaRPr lang="en-US" sz="1700" kern="1200"/>
        </a:p>
      </dsp:txBody>
      <dsp:txXfrm>
        <a:off x="46529" y="1991027"/>
        <a:ext cx="2418750" cy="720000"/>
      </dsp:txXfrm>
    </dsp:sp>
    <dsp:sp modelId="{0EB76C4B-35A0-4BB7-8963-8831A4B330ED}">
      <dsp:nvSpPr>
        <dsp:cNvPr id="0" name=""/>
        <dsp:cNvSpPr/>
      </dsp:nvSpPr>
      <dsp:spPr>
        <a:xfrm>
          <a:off x="3360217" y="56026"/>
          <a:ext cx="1475437" cy="14754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978D5F-1107-443F-981C-226C6AD38585}">
      <dsp:nvSpPr>
        <dsp:cNvPr id="0" name=""/>
        <dsp:cNvSpPr/>
      </dsp:nvSpPr>
      <dsp:spPr>
        <a:xfrm>
          <a:off x="3674654" y="370464"/>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36DB8C-CDF3-4738-A00F-D78A9C0BF8B9}">
      <dsp:nvSpPr>
        <dsp:cNvPr id="0" name=""/>
        <dsp:cNvSpPr/>
      </dsp:nvSpPr>
      <dsp:spPr>
        <a:xfrm>
          <a:off x="2888561" y="199102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Bite Size Practice sharing </a:t>
          </a:r>
          <a:endParaRPr lang="en-US" sz="1700" kern="1200"/>
        </a:p>
      </dsp:txBody>
      <dsp:txXfrm>
        <a:off x="2888561" y="1991027"/>
        <a:ext cx="2418750" cy="720000"/>
      </dsp:txXfrm>
    </dsp:sp>
    <dsp:sp modelId="{70887E17-DAF6-4086-A9CD-CBEA5FCC5A20}">
      <dsp:nvSpPr>
        <dsp:cNvPr id="0" name=""/>
        <dsp:cNvSpPr/>
      </dsp:nvSpPr>
      <dsp:spPr>
        <a:xfrm>
          <a:off x="6202248" y="56026"/>
          <a:ext cx="1475437" cy="14754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9CA47-AC36-4E26-8C9D-5015A0CD6B22}">
      <dsp:nvSpPr>
        <dsp:cNvPr id="0" name=""/>
        <dsp:cNvSpPr/>
      </dsp:nvSpPr>
      <dsp:spPr>
        <a:xfrm>
          <a:off x="6516686" y="370464"/>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321F43-A479-4378-BD4C-97C94C8E328F}">
      <dsp:nvSpPr>
        <dsp:cNvPr id="0" name=""/>
        <dsp:cNvSpPr/>
      </dsp:nvSpPr>
      <dsp:spPr>
        <a:xfrm>
          <a:off x="5730592" y="199102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dirty="0"/>
            <a:t>Sharing of knowledge with other disciplines within The team </a:t>
          </a:r>
          <a:endParaRPr lang="en-US" sz="1700" kern="1200" dirty="0"/>
        </a:p>
      </dsp:txBody>
      <dsp:txXfrm>
        <a:off x="5730592" y="1991027"/>
        <a:ext cx="24187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DF3B8DA7-1885-4931-84F6-2A0B483C81B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GB"/>
          </a:p>
        </p:txBody>
      </p:sp>
      <p:sp>
        <p:nvSpPr>
          <p:cNvPr id="151555" name="Rectangle 3">
            <a:extLst>
              <a:ext uri="{FF2B5EF4-FFF2-40B4-BE49-F238E27FC236}">
                <a16:creationId xmlns:a16="http://schemas.microsoft.com/office/drawing/2014/main" id="{7563A070-E007-4B98-AA17-DD8C30157360}"/>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28BF691C-3E7D-4B96-964E-216E4E987EFB}" type="datetime1">
              <a:rPr lang="en-GB" altLang="en-US"/>
              <a:pPr>
                <a:defRPr/>
              </a:pPr>
              <a:t>09/08/2023</a:t>
            </a:fld>
            <a:endParaRPr lang="en-GB" altLang="en-US"/>
          </a:p>
        </p:txBody>
      </p:sp>
      <p:sp>
        <p:nvSpPr>
          <p:cNvPr id="151556" name="Rectangle 4">
            <a:extLst>
              <a:ext uri="{FF2B5EF4-FFF2-40B4-BE49-F238E27FC236}">
                <a16:creationId xmlns:a16="http://schemas.microsoft.com/office/drawing/2014/main" id="{9436A8FA-E266-4DB4-BB6E-BA25AA137574}"/>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GB"/>
          </a:p>
        </p:txBody>
      </p:sp>
      <p:sp>
        <p:nvSpPr>
          <p:cNvPr id="151557" name="Rectangle 5">
            <a:extLst>
              <a:ext uri="{FF2B5EF4-FFF2-40B4-BE49-F238E27FC236}">
                <a16:creationId xmlns:a16="http://schemas.microsoft.com/office/drawing/2014/main" id="{D8E765CA-1B71-48AB-92B4-E50238E9DB52}"/>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3D984F26-C45B-466A-BF88-3CE12F52559B}"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4517E0-905D-4239-BAB7-76283815ECC8}"/>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GB"/>
          </a:p>
        </p:txBody>
      </p:sp>
      <p:sp>
        <p:nvSpPr>
          <p:cNvPr id="3" name="Date Placeholder 2">
            <a:extLst>
              <a:ext uri="{FF2B5EF4-FFF2-40B4-BE49-F238E27FC236}">
                <a16:creationId xmlns:a16="http://schemas.microsoft.com/office/drawing/2014/main" id="{232335E4-59CC-4096-8E1E-90BB26D6CE3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DB70EED-7883-4ACA-BE07-8F1CF3AD6367}" type="datetime1">
              <a:rPr lang="en-US" altLang="en-US"/>
              <a:pPr>
                <a:defRPr/>
              </a:pPr>
              <a:t>8/9/2023</a:t>
            </a:fld>
            <a:endParaRPr lang="en-GB" altLang="en-US"/>
          </a:p>
        </p:txBody>
      </p:sp>
      <p:sp>
        <p:nvSpPr>
          <p:cNvPr id="4" name="Slide Image Placeholder 3">
            <a:extLst>
              <a:ext uri="{FF2B5EF4-FFF2-40B4-BE49-F238E27FC236}">
                <a16:creationId xmlns:a16="http://schemas.microsoft.com/office/drawing/2014/main" id="{41593BDD-D4DD-4423-AA26-7F8C1DCBC83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13B62FD-B47A-4B07-A296-69C46292EB95}"/>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8EC4D6D2-9B34-48DC-A2BB-802CBBBA5EE4}"/>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GB"/>
          </a:p>
        </p:txBody>
      </p:sp>
      <p:sp>
        <p:nvSpPr>
          <p:cNvPr id="7" name="Slide Number Placeholder 6">
            <a:extLst>
              <a:ext uri="{FF2B5EF4-FFF2-40B4-BE49-F238E27FC236}">
                <a16:creationId xmlns:a16="http://schemas.microsoft.com/office/drawing/2014/main" id="{B9262A3A-3AAA-4C59-9744-1CC051D387F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9A685C7-D438-4326-A6F9-C044DFDF2D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an exhaustive list of interventions</a:t>
            </a:r>
          </a:p>
        </p:txBody>
      </p:sp>
      <p:sp>
        <p:nvSpPr>
          <p:cNvPr id="4" name="Slide Number Placeholder 3"/>
          <p:cNvSpPr>
            <a:spLocks noGrp="1"/>
          </p:cNvSpPr>
          <p:nvPr>
            <p:ph type="sldNum" sz="quarter" idx="5"/>
          </p:nvPr>
        </p:nvSpPr>
        <p:spPr/>
        <p:txBody>
          <a:bodyPr/>
          <a:lstStyle/>
          <a:p>
            <a:pPr>
              <a:defRPr/>
            </a:pPr>
            <a:fld id="{A9A685C7-D438-4326-A6F9-C044DFDF2D22}" type="slidenum">
              <a:rPr lang="en-GB" altLang="en-US" smtClean="0"/>
              <a:pPr>
                <a:defRPr/>
              </a:pPr>
              <a:t>3</a:t>
            </a:fld>
            <a:endParaRPr lang="en-GB" altLang="en-US"/>
          </a:p>
        </p:txBody>
      </p:sp>
    </p:spTree>
    <p:extLst>
      <p:ext uri="{BB962C8B-B14F-4D97-AF65-F5344CB8AC3E}">
        <p14:creationId xmlns:p14="http://schemas.microsoft.com/office/powerpoint/2010/main" val="331482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605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Difficult scenario – antibiotics do not appear to be effective – UTI unresolving – </a:t>
            </a:r>
          </a:p>
          <a:p>
            <a:r>
              <a:rPr lang="en-GB" dirty="0"/>
              <a:t>1- wait for CSU result </a:t>
            </a:r>
          </a:p>
          <a:p>
            <a:r>
              <a:rPr lang="en-GB" dirty="0"/>
              <a:t>2- stop Cipro start Co-amoxiclav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66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 information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915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4936D-AEDB-49EC-99D1-F1E9FFF392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10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4936D-AEDB-49EC-99D1-F1E9FFF392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10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4936D-AEDB-49EC-99D1-F1E9FFF392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86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leaflet for HCP happy to email to 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741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Screening tool used to triage all referrals very short and concise,  case study follows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854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Initial assessment take approx. 1.5 hours, it's  a one stop shop this visit will gather all pertinent information and develop the plan for the next 5-14 days dependent on the assessed need – UCR or VW requirement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623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observations highlight potential unresolving UTI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34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555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615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42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7CCC-D106-4F42-8841-74C87964BB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71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4" name="Content Placeholder 2"/>
          <p:cNvSpPr>
            <a:spLocks noGrp="1"/>
          </p:cNvSpPr>
          <p:nvPr>
            <p:ph idx="1"/>
          </p:nvPr>
        </p:nvSpPr>
        <p:spPr>
          <a:xfrm>
            <a:off x="540000" y="1800000"/>
            <a:ext cx="8063999" cy="4105002"/>
          </a:xfrm>
        </p:spPr>
        <p:txBody>
          <a:bodyPr/>
          <a:lstStyle>
            <a:lvl1pPr>
              <a:spcBef>
                <a:spcPts val="1200"/>
              </a:spcBef>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4717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0389-EADB-40E9-90C2-FB4569FB26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336016-143F-4775-87C6-F0007E6EA40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7B63D7-6C3F-48EB-A325-7BC70675018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2FE693-7B4F-49EF-B475-D41CCF9C8C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0E5517-1075-40B3-88D5-45486C342B4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02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6F69-6065-4B8F-AF7A-A6BC7D40112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06396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021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0921-E376-4F60-80BB-B94337D2F72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74E647-4045-4CAA-BB75-D78CC72B7C9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BD89FE-69E0-4CB5-B918-F3390D2032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6921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65CE-FFE3-40FD-9DC2-E5D4846D34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465C55-68EC-47AE-B501-0C2025C38C6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9FC8DC-5877-42B1-9DE9-E7069EBEED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22612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C0BE-7215-4AE2-9E35-D32F46A2D5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8FBD9D-41B7-4C91-976C-945DEEDDD1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208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688881-583B-41BC-93BC-00B0B0594D5E}"/>
              </a:ext>
            </a:extLst>
          </p:cNvPr>
          <p:cNvSpPr>
            <a:spLocks noGrp="1"/>
          </p:cNvSpPr>
          <p:nvPr>
            <p:ph type="title" orient="vert"/>
          </p:nvPr>
        </p:nvSpPr>
        <p:spPr>
          <a:xfrm>
            <a:off x="6588125" y="539750"/>
            <a:ext cx="2016125" cy="533717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C08B32-E2E6-40D9-A13B-32EFFD279E39}"/>
              </a:ext>
            </a:extLst>
          </p:cNvPr>
          <p:cNvSpPr>
            <a:spLocks noGrp="1"/>
          </p:cNvSpPr>
          <p:nvPr>
            <p:ph type="body" orient="vert" idx="1"/>
          </p:nvPr>
        </p:nvSpPr>
        <p:spPr>
          <a:xfrm>
            <a:off x="539750" y="539750"/>
            <a:ext cx="5895975" cy="533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4471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0040" y="2130425"/>
            <a:ext cx="7772400" cy="1470025"/>
          </a:xfrm>
        </p:spPr>
        <p:txBody>
          <a:bodyPr/>
          <a:lstStyle>
            <a:lvl1pPr algn="l">
              <a:defRPr sz="6000" b="1">
                <a:latin typeface="Rockwell" panose="02060603020205020403" pitchFamily="18" charset="0"/>
              </a:defRPr>
            </a:lvl1pPr>
          </a:lstStyle>
          <a:p>
            <a:r>
              <a:rPr lang="en-US"/>
              <a:t>Click to edit Master title style</a:t>
            </a:r>
            <a:endParaRPr lang="en-GB" dirty="0"/>
          </a:p>
        </p:txBody>
      </p:sp>
      <p:sp>
        <p:nvSpPr>
          <p:cNvPr id="3" name="Subtitle 2"/>
          <p:cNvSpPr>
            <a:spLocks noGrp="1"/>
          </p:cNvSpPr>
          <p:nvPr>
            <p:ph type="subTitle" idx="1"/>
          </p:nvPr>
        </p:nvSpPr>
        <p:spPr>
          <a:xfrm>
            <a:off x="755576" y="3717032"/>
            <a:ext cx="6400800" cy="1752600"/>
          </a:xfrm>
        </p:spPr>
        <p:txBody>
          <a:bodyPr/>
          <a:lstStyle>
            <a:lvl1pPr marL="0" indent="0" algn="l">
              <a:buNone/>
              <a:defRPr sz="4000">
                <a:solidFill>
                  <a:schemeClr val="tx1"/>
                </a:solidFill>
                <a:latin typeface="Gill Sans M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29A1B042-5799-44C2-A71E-39D855C8B0CD}" type="datetime1">
              <a:rPr lang="en-GB" smtClean="0">
                <a:solidFill>
                  <a:prstClr val="black">
                    <a:tint val="75000"/>
                  </a:prstClr>
                </a:solidFill>
              </a:rPr>
              <a:pPr/>
              <a:t>09/08/2023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p:nvSpPr>
        <p:spPr>
          <a:xfrm>
            <a:off x="0" y="-4763"/>
            <a:ext cx="9144000" cy="671513"/>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8" name="TextBox 16"/>
          <p:cNvSpPr txBox="1">
            <a:spLocks noChangeArrowheads="1"/>
          </p:cNvSpPr>
          <p:nvPr/>
        </p:nvSpPr>
        <p:spPr bwMode="auto">
          <a:xfrm>
            <a:off x="6875463" y="168275"/>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GB" altLang="en-US" sz="1400" dirty="0">
                <a:solidFill>
                  <a:prstClr val="white"/>
                </a:solidFill>
                <a:latin typeface="Rockwell" pitchFamily="18" charset="0"/>
              </a:rPr>
              <a:t>www.bexley.gov.uk</a:t>
            </a:r>
          </a:p>
        </p:txBody>
      </p:sp>
      <p:grpSp>
        <p:nvGrpSpPr>
          <p:cNvPr id="9" name="Group 1"/>
          <p:cNvGrpSpPr>
            <a:grpSpLocks/>
          </p:cNvGrpSpPr>
          <p:nvPr/>
        </p:nvGrpSpPr>
        <p:grpSpPr bwMode="auto">
          <a:xfrm>
            <a:off x="-6350" y="-27384"/>
            <a:ext cx="3097213" cy="958851"/>
            <a:chOff x="-1594" y="-8334"/>
            <a:chExt cx="3098533" cy="959520"/>
          </a:xfrm>
        </p:grpSpPr>
        <p:sp>
          <p:nvSpPr>
            <p:cNvPr id="10" name="Oval 13"/>
            <p:cNvSpPr/>
            <p:nvPr/>
          </p:nvSpPr>
          <p:spPr>
            <a:xfrm>
              <a:off x="-1594" y="-8334"/>
              <a:ext cx="3098533" cy="959520"/>
            </a:xfrm>
            <a:custGeom>
              <a:avLst/>
              <a:gdLst>
                <a:gd name="connsiteX0" fmla="*/ 5556 w 3098006"/>
                <a:gd name="connsiteY0" fmla="*/ 0 h 959520"/>
                <a:gd name="connsiteX1" fmla="*/ 3098006 w 3098006"/>
                <a:gd name="connsiteY1" fmla="*/ 0 h 959520"/>
                <a:gd name="connsiteX2" fmla="*/ 2240713 w 3098006"/>
                <a:gd name="connsiteY2" fmla="*/ 832079 h 959520"/>
                <a:gd name="connsiteX3" fmla="*/ 2238743 w 3098006"/>
                <a:gd name="connsiteY3" fmla="*/ 833990 h 959520"/>
                <a:gd name="connsiteX4" fmla="*/ 2234406 w 3098006"/>
                <a:gd name="connsiteY4" fmla="*/ 838200 h 959520"/>
                <a:gd name="connsiteX5" fmla="*/ 2233180 w 3098006"/>
                <a:gd name="connsiteY5" fmla="*/ 838581 h 959520"/>
                <a:gd name="connsiteX6" fmla="*/ 1934468 w 3098006"/>
                <a:gd name="connsiteY6" fmla="*/ 959520 h 959520"/>
                <a:gd name="connsiteX7" fmla="*/ 1855963 w 3098006"/>
                <a:gd name="connsiteY7" fmla="*/ 951606 h 959520"/>
                <a:gd name="connsiteX8" fmla="*/ 0 w 3098006"/>
                <a:gd name="connsiteY8" fmla="*/ 789781 h 959520"/>
                <a:gd name="connsiteX9" fmla="*/ 5556 w 3098006"/>
                <a:gd name="connsiteY9" fmla="*/ 0 h 959520"/>
                <a:gd name="connsiteX0" fmla="*/ 1321 w 3098533"/>
                <a:gd name="connsiteY0" fmla="*/ 2381 h 959520"/>
                <a:gd name="connsiteX1" fmla="*/ 3098533 w 3098533"/>
                <a:gd name="connsiteY1" fmla="*/ 0 h 959520"/>
                <a:gd name="connsiteX2" fmla="*/ 2241240 w 3098533"/>
                <a:gd name="connsiteY2" fmla="*/ 832079 h 959520"/>
                <a:gd name="connsiteX3" fmla="*/ 2239270 w 3098533"/>
                <a:gd name="connsiteY3" fmla="*/ 833990 h 959520"/>
                <a:gd name="connsiteX4" fmla="*/ 2234933 w 3098533"/>
                <a:gd name="connsiteY4" fmla="*/ 838200 h 959520"/>
                <a:gd name="connsiteX5" fmla="*/ 2233707 w 3098533"/>
                <a:gd name="connsiteY5" fmla="*/ 838581 h 959520"/>
                <a:gd name="connsiteX6" fmla="*/ 1934995 w 3098533"/>
                <a:gd name="connsiteY6" fmla="*/ 959520 h 959520"/>
                <a:gd name="connsiteX7" fmla="*/ 1856490 w 3098533"/>
                <a:gd name="connsiteY7" fmla="*/ 951606 h 959520"/>
                <a:gd name="connsiteX8" fmla="*/ 527 w 3098533"/>
                <a:gd name="connsiteY8" fmla="*/ 789781 h 959520"/>
                <a:gd name="connsiteX9" fmla="*/ 1321 w 3098533"/>
                <a:gd name="connsiteY9" fmla="*/ 2381 h 95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8533" h="959520">
                  <a:moveTo>
                    <a:pt x="1321" y="2381"/>
                  </a:moveTo>
                  <a:lnTo>
                    <a:pt x="3098533" y="0"/>
                  </a:lnTo>
                  <a:lnTo>
                    <a:pt x="2241240" y="832079"/>
                  </a:lnTo>
                  <a:cubicBezTo>
                    <a:pt x="2240672" y="832805"/>
                    <a:pt x="2240025" y="833451"/>
                    <a:pt x="2239270" y="833990"/>
                  </a:cubicBezTo>
                  <a:lnTo>
                    <a:pt x="2234933" y="838200"/>
                  </a:lnTo>
                  <a:lnTo>
                    <a:pt x="2233707" y="838581"/>
                  </a:lnTo>
                  <a:cubicBezTo>
                    <a:pt x="2156587" y="913688"/>
                    <a:pt x="2051144" y="959520"/>
                    <a:pt x="1934995" y="959520"/>
                  </a:cubicBezTo>
                  <a:lnTo>
                    <a:pt x="1856490" y="951606"/>
                  </a:lnTo>
                  <a:lnTo>
                    <a:pt x="527" y="789781"/>
                  </a:lnTo>
                  <a:cubicBezTo>
                    <a:pt x="4760" y="527314"/>
                    <a:pt x="-2912" y="264848"/>
                    <a:pt x="1321" y="2381"/>
                  </a:cubicBezTo>
                  <a:close/>
                </a:path>
              </a:pathLst>
            </a:custGeom>
            <a:solidFill>
              <a:schemeClr val="bg1"/>
            </a:solidFill>
            <a:ln>
              <a:noFill/>
            </a:ln>
            <a:effectLst>
              <a:outerShdw blurRad="762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11" name="Picture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556" y="194990"/>
              <a:ext cx="1763480" cy="52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4417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8CE59-4A96-4799-A4D9-4BFCED9270A5}" type="datetime1">
              <a:rPr lang="en-GB" smtClean="0">
                <a:solidFill>
                  <a:prstClr val="black">
                    <a:tint val="75000"/>
                  </a:prstClr>
                </a:solidFill>
              </a:rPr>
              <a:pPr/>
              <a:t>09/08/2023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7999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FC600D-2ED5-48F8-B4E6-2D7C158EEA4A}" type="datetime1">
              <a:rPr lang="en-GB" smtClean="0">
                <a:solidFill>
                  <a:prstClr val="black">
                    <a:tint val="75000"/>
                  </a:prstClr>
                </a:solidFill>
              </a:rPr>
              <a:pPr/>
              <a:t>09/08/2023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7122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39552" y="1800001"/>
            <a:ext cx="3780000" cy="407727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8"/>
          <p:cNvSpPr>
            <a:spLocks noGrp="1"/>
          </p:cNvSpPr>
          <p:nvPr>
            <p:ph sz="quarter" idx="14"/>
          </p:nvPr>
        </p:nvSpPr>
        <p:spPr>
          <a:xfrm>
            <a:off x="4824000" y="1800000"/>
            <a:ext cx="3780000" cy="407727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803873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EC610F-D592-44EB-875C-3739EC136629}" type="datetime1">
              <a:rPr lang="en-GB" smtClean="0">
                <a:solidFill>
                  <a:prstClr val="black">
                    <a:tint val="75000"/>
                  </a:prstClr>
                </a:solidFill>
              </a:rPr>
              <a:pPr/>
              <a:t>09/08/2023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3408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8B9F54-836C-4777-B5DC-0CAB6E336D6E}" type="datetime1">
              <a:rPr lang="en-GB" smtClean="0">
                <a:solidFill>
                  <a:prstClr val="black">
                    <a:tint val="75000"/>
                  </a:prstClr>
                </a:solidFill>
              </a:rPr>
              <a:pPr/>
              <a:t>09/08/2023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3789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800F1D-1EAB-4918-9D83-4226E4ADD77F}" type="datetime1">
              <a:rPr lang="en-GB" smtClean="0">
                <a:solidFill>
                  <a:prstClr val="black">
                    <a:tint val="75000"/>
                  </a:prstClr>
                </a:solidFill>
              </a:rPr>
              <a:pPr/>
              <a:t>09/08/2023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9313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720CD-FAA3-459E-AEEB-96B777D206AF}" type="datetime1">
              <a:rPr lang="en-GB" smtClean="0">
                <a:solidFill>
                  <a:prstClr val="black">
                    <a:tint val="75000"/>
                  </a:prstClr>
                </a:solidFill>
              </a:rPr>
              <a:pPr/>
              <a:t>09/08/2023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78101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284F5-7479-48F8-81D5-69A02485BAC0}" type="datetime1">
              <a:rPr lang="en-GB" smtClean="0">
                <a:solidFill>
                  <a:prstClr val="black">
                    <a:tint val="75000"/>
                  </a:prstClr>
                </a:solidFill>
              </a:rPr>
              <a:pPr/>
              <a:t>09/08/2023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9868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A51F5-5D58-4C3D-942D-FF8499E87C2E}" type="datetime1">
              <a:rPr lang="en-GB" smtClean="0">
                <a:solidFill>
                  <a:prstClr val="black">
                    <a:tint val="75000"/>
                  </a:prstClr>
                </a:solidFill>
              </a:rPr>
              <a:pPr/>
              <a:t>09/08/2023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11886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98C536-8A69-4086-858C-A02FA34433FA}" type="datetime1">
              <a:rPr lang="en-GB" smtClean="0">
                <a:solidFill>
                  <a:prstClr val="black">
                    <a:tint val="75000"/>
                  </a:prstClr>
                </a:solidFill>
              </a:rPr>
              <a:pPr/>
              <a:t>09/08/2023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12183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C05C72-AB88-4786-94B9-9D99F0512615}" type="datetime1">
              <a:rPr lang="en-GB" smtClean="0">
                <a:solidFill>
                  <a:prstClr val="black">
                    <a:tint val="75000"/>
                  </a:prstClr>
                </a:solidFill>
              </a:rPr>
              <a:pPr/>
              <a:t>09/08/2023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12899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883BBB4-8F95-C447-A1C3-E21DA756255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itle 12"/>
          <p:cNvSpPr>
            <a:spLocks noGrp="1"/>
          </p:cNvSpPr>
          <p:nvPr>
            <p:ph type="title" hasCustomPrompt="1"/>
          </p:nvPr>
        </p:nvSpPr>
        <p:spPr>
          <a:xfrm>
            <a:off x="403019" y="1131500"/>
            <a:ext cx="8325346" cy="645659"/>
          </a:xfrm>
          <a:prstGeom prst="rect">
            <a:avLst/>
          </a:prstGeom>
        </p:spPr>
        <p:txBody>
          <a:bodyPr/>
          <a:lstStyle>
            <a:lvl1pPr>
              <a:defRPr sz="2700" b="1">
                <a:latin typeface="Arial" charset="0"/>
                <a:ea typeface="Arial" charset="0"/>
                <a:cs typeface="Arial" charset="0"/>
              </a:defRPr>
            </a:lvl1pPr>
          </a:lstStyle>
          <a:p>
            <a:r>
              <a:rPr lang="en-US" dirty="0"/>
              <a:t>Main Title Slide</a:t>
            </a:r>
          </a:p>
        </p:txBody>
      </p:sp>
      <p:pic>
        <p:nvPicPr>
          <p:cNvPr id="10" name="Picture 9">
            <a:extLst>
              <a:ext uri="{FF2B5EF4-FFF2-40B4-BE49-F238E27FC236}">
                <a16:creationId xmlns:a16="http://schemas.microsoft.com/office/drawing/2014/main" id="{C33237A7-34F5-8A4D-A87C-30F5DF8DF7F1}"/>
              </a:ext>
            </a:extLst>
          </p:cNvPr>
          <p:cNvPicPr>
            <a:picLocks noChangeAspect="1"/>
          </p:cNvPicPr>
          <p:nvPr userDrawn="1"/>
        </p:nvPicPr>
        <p:blipFill>
          <a:blip r:embed="rId3"/>
          <a:stretch>
            <a:fillRect/>
          </a:stretch>
        </p:blipFill>
        <p:spPr>
          <a:xfrm>
            <a:off x="6383867" y="294219"/>
            <a:ext cx="2475255" cy="693821"/>
          </a:xfrm>
          <a:prstGeom prst="rect">
            <a:avLst/>
          </a:prstGeom>
        </p:spPr>
      </p:pic>
      <p:sp>
        <p:nvSpPr>
          <p:cNvPr id="7" name="Text Placeholder 6">
            <a:extLst>
              <a:ext uri="{FF2B5EF4-FFF2-40B4-BE49-F238E27FC236}">
                <a16:creationId xmlns:a16="http://schemas.microsoft.com/office/drawing/2014/main" id="{B66008BF-095C-8246-9531-CB3ECD9B6CF5}"/>
              </a:ext>
            </a:extLst>
          </p:cNvPr>
          <p:cNvSpPr>
            <a:spLocks noGrp="1"/>
          </p:cNvSpPr>
          <p:nvPr>
            <p:ph type="body" sz="quarter" idx="10" hasCustomPrompt="1"/>
          </p:nvPr>
        </p:nvSpPr>
        <p:spPr>
          <a:xfrm>
            <a:off x="403226" y="1919290"/>
            <a:ext cx="5319713" cy="631825"/>
          </a:xfrm>
          <a:prstGeom prst="rect">
            <a:avLst/>
          </a:prstGeom>
        </p:spPr>
        <p:txBody>
          <a:bodyPr/>
          <a:lstStyle>
            <a:lvl1pPr marL="0" indent="0">
              <a:buNone/>
              <a:defRPr sz="1650">
                <a:solidFill>
                  <a:srgbClr val="0070C0"/>
                </a:solidFill>
                <a:latin typeface="Arial" panose="020B0604020202020204" pitchFamily="34" charset="0"/>
                <a:cs typeface="Arial" panose="020B0604020202020204" pitchFamily="34" charset="0"/>
              </a:defRPr>
            </a:lvl1pPr>
          </a:lstStyle>
          <a:p>
            <a:r>
              <a:rPr lang="en-US" sz="1650" dirty="0">
                <a:solidFill>
                  <a:srgbClr val="0070C0"/>
                </a:solidFill>
                <a:latin typeface="Arial" panose="020B0604020202020204" pitchFamily="34" charset="0"/>
                <a:cs typeface="Arial" panose="020B0604020202020204" pitchFamily="34" charset="0"/>
              </a:rPr>
              <a:t>Name of presenter and job title</a:t>
            </a:r>
          </a:p>
        </p:txBody>
      </p:sp>
    </p:spTree>
    <p:extLst>
      <p:ext uri="{BB962C8B-B14F-4D97-AF65-F5344CB8AC3E}">
        <p14:creationId xmlns:p14="http://schemas.microsoft.com/office/powerpoint/2010/main" val="2805035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46" y="1111626"/>
            <a:ext cx="8345025" cy="579065"/>
          </a:xfrm>
          <a:prstGeom prst="rect">
            <a:avLst/>
          </a:prstGeom>
        </p:spPr>
        <p:txBody>
          <a:bodyPr/>
          <a:lstStyle>
            <a:lvl1pPr>
              <a:defRPr sz="2400" b="1">
                <a:latin typeface="Arial" charset="0"/>
                <a:ea typeface="Arial" charset="0"/>
                <a:cs typeface="Arial" charset="0"/>
              </a:defRPr>
            </a:lvl1pPr>
          </a:lstStyle>
          <a:p>
            <a:r>
              <a:rPr lang="en-US" dirty="0"/>
              <a:t>Headings</a:t>
            </a:r>
          </a:p>
        </p:txBody>
      </p:sp>
      <p:sp>
        <p:nvSpPr>
          <p:cNvPr id="3" name="Content Placeholder 2"/>
          <p:cNvSpPr>
            <a:spLocks noGrp="1"/>
          </p:cNvSpPr>
          <p:nvPr>
            <p:ph idx="1" hasCustomPrompt="1"/>
          </p:nvPr>
        </p:nvSpPr>
        <p:spPr>
          <a:xfrm>
            <a:off x="476246" y="2061885"/>
            <a:ext cx="8345025" cy="3988397"/>
          </a:xfrm>
          <a:prstGeom prst="rect">
            <a:avLst/>
          </a:prstGeom>
        </p:spPr>
        <p:txBody>
          <a:bodyPr/>
          <a:lstStyle>
            <a:lvl1pPr marL="0" indent="0">
              <a:buFontTx/>
              <a:buNone/>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marL="1585913" indent="-214313">
              <a:buFont typeface="Arial" panose="020B0604020202020204" pitchFamily="34" charset="0"/>
              <a:buChar cha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A04EDA18-336B-0D4A-9478-C2C4FE8F802E}"/>
              </a:ext>
            </a:extLst>
          </p:cNvPr>
          <p:cNvCxnSpPr/>
          <p:nvPr userDrawn="1"/>
        </p:nvCxnSpPr>
        <p:spPr>
          <a:xfrm flipH="1">
            <a:off x="470881" y="6127668"/>
            <a:ext cx="831686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7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4" name="Picture Placeholder 2"/>
          <p:cNvSpPr>
            <a:spLocks noGrp="1"/>
          </p:cNvSpPr>
          <p:nvPr>
            <p:ph type="pic" idx="1"/>
          </p:nvPr>
        </p:nvSpPr>
        <p:spPr>
          <a:xfrm>
            <a:off x="540001" y="1800000"/>
            <a:ext cx="8063999" cy="4149280"/>
          </a:xfrm>
        </p:spPr>
        <p:txBody>
          <a:bodyPr vert="horz" wrap="square" lIns="0" tIns="0" rIns="0" bIns="0" numCol="1" rtlCol="0" anchor="t" anchorCtr="0" compatLnSpc="1">
            <a:prstTxWarp prst="textNoShape">
              <a:avLst/>
            </a:prstTxWarp>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a:t>Click icon to add picture</a:t>
            </a:r>
            <a:endParaRPr lang="en-GB" noProof="0"/>
          </a:p>
        </p:txBody>
      </p:sp>
    </p:spTree>
    <p:extLst>
      <p:ext uri="{BB962C8B-B14F-4D97-AF65-F5344CB8AC3E}">
        <p14:creationId xmlns:p14="http://schemas.microsoft.com/office/powerpoint/2010/main" val="339667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3AD718-D54E-6041-8EF4-E394038ACFC7}"/>
              </a:ext>
            </a:extLst>
          </p:cNvPr>
          <p:cNvSpPr/>
          <p:nvPr userDrawn="1"/>
        </p:nvSpPr>
        <p:spPr>
          <a:xfrm>
            <a:off x="0" y="1068781"/>
            <a:ext cx="9144000" cy="57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A close up of a logo&#10;&#10;Description automatically generated">
            <a:extLst>
              <a:ext uri="{FF2B5EF4-FFF2-40B4-BE49-F238E27FC236}">
                <a16:creationId xmlns:a16="http://schemas.microsoft.com/office/drawing/2014/main" id="{0EE6FACE-5947-7C42-9537-8CA1B888E3D1}"/>
              </a:ext>
            </a:extLst>
          </p:cNvPr>
          <p:cNvPicPr>
            <a:picLocks noChangeAspect="1"/>
          </p:cNvPicPr>
          <p:nvPr userDrawn="1"/>
        </p:nvPicPr>
        <p:blipFill>
          <a:blip r:embed="rId2"/>
          <a:stretch>
            <a:fillRect/>
          </a:stretch>
        </p:blipFill>
        <p:spPr>
          <a:xfrm>
            <a:off x="1" y="3"/>
            <a:ext cx="9143999" cy="6857999"/>
          </a:xfrm>
          <a:prstGeom prst="rect">
            <a:avLst/>
          </a:prstGeom>
        </p:spPr>
      </p:pic>
      <p:sp>
        <p:nvSpPr>
          <p:cNvPr id="2" name="Title 1"/>
          <p:cNvSpPr>
            <a:spLocks noGrp="1"/>
          </p:cNvSpPr>
          <p:nvPr>
            <p:ph type="title" hasCustomPrompt="1"/>
          </p:nvPr>
        </p:nvSpPr>
        <p:spPr>
          <a:xfrm>
            <a:off x="486102" y="1158596"/>
            <a:ext cx="8357273" cy="579436"/>
          </a:xfrm>
          <a:prstGeom prst="rect">
            <a:avLst/>
          </a:prstGeom>
          <a:effectLst/>
        </p:spPr>
        <p:txBody>
          <a:bodyPr wrap="none" anchor="t" anchorCtr="0"/>
          <a:lstStyle>
            <a:lvl1pPr>
              <a:defRPr sz="2400" b="1">
                <a:latin typeface="Arial" charset="0"/>
                <a:ea typeface="Arial" charset="0"/>
                <a:cs typeface="Arial" charset="0"/>
              </a:defRPr>
            </a:lvl1pPr>
          </a:lstStyle>
          <a:p>
            <a:r>
              <a:rPr lang="en-US" dirty="0"/>
              <a:t>Section header</a:t>
            </a:r>
          </a:p>
        </p:txBody>
      </p:sp>
      <p:sp>
        <p:nvSpPr>
          <p:cNvPr id="3" name="Text Placeholder 2"/>
          <p:cNvSpPr>
            <a:spLocks noGrp="1"/>
          </p:cNvSpPr>
          <p:nvPr>
            <p:ph type="body" idx="1" hasCustomPrompt="1"/>
          </p:nvPr>
        </p:nvSpPr>
        <p:spPr>
          <a:xfrm>
            <a:off x="486101" y="2341586"/>
            <a:ext cx="3872539" cy="3739174"/>
          </a:xfrm>
          <a:prstGeom prst="rect">
            <a:avLst/>
          </a:prstGeom>
        </p:spPr>
        <p:txBody>
          <a:bodyPr/>
          <a:lstStyle>
            <a:lvl1pPr marL="0" indent="0">
              <a:buNone/>
              <a:defRPr sz="1800" b="1">
                <a:solidFill>
                  <a:schemeClr val="bg1">
                    <a:lumMod val="50000"/>
                  </a:schemeClr>
                </a:solidFill>
                <a:latin typeface="Arial" charset="0"/>
                <a:ea typeface="Arial" charset="0"/>
                <a:cs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information</a:t>
            </a:r>
          </a:p>
        </p:txBody>
      </p:sp>
    </p:spTree>
    <p:extLst>
      <p:ext uri="{BB962C8B-B14F-4D97-AF65-F5344CB8AC3E}">
        <p14:creationId xmlns:p14="http://schemas.microsoft.com/office/powerpoint/2010/main" val="419333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767102-B132-4A0C-B185-28C6C5F0758F}" type="datetimeFigureOut">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3941730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767102-B132-4A0C-B185-28C6C5F0758F}" type="datetimeFigureOut">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2774342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767102-B132-4A0C-B185-28C6C5F0758F}" type="datetimeFigureOut">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2659265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767102-B132-4A0C-B185-28C6C5F0758F}" type="datetimeFigureOut">
              <a:rPr lang="en-GB" smtClean="0"/>
              <a:t>09/08/2023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1695703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767102-B132-4A0C-B185-28C6C5F0758F}" type="datetimeFigureOut">
              <a:rPr lang="en-GB" smtClean="0"/>
              <a:t>09/08/2023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2096826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767102-B132-4A0C-B185-28C6C5F0758F}" type="datetimeFigureOut">
              <a:rPr lang="en-GB" smtClean="0"/>
              <a:t>09/08/2023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4262749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67102-B132-4A0C-B185-28C6C5F0758F}" type="datetimeFigureOut">
              <a:rPr lang="en-GB" smtClean="0"/>
              <a:t>09/08/2023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5135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7767102-B132-4A0C-B185-28C6C5F0758F}" type="datetimeFigureOut">
              <a:rPr lang="en-GB" smtClean="0"/>
              <a:t>09/08/2023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1586336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7767102-B132-4A0C-B185-28C6C5F0758F}" type="datetimeFigureOut">
              <a:rPr lang="en-GB" smtClean="0"/>
              <a:t>09/08/2023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47132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00539" y="1800000"/>
            <a:ext cx="2303461" cy="2373315"/>
          </a:xfrm>
        </p:spPr>
        <p:txBody>
          <a:bodyPr vert="horz" wrap="square" lIns="0" tIns="0" rIns="0" bIns="0" numCol="1" rtlCol="0" anchor="t" anchorCtr="0" compatLnSpc="1">
            <a:prstTxWarp prst="textNoShape">
              <a:avLst/>
            </a:prstTxWarp>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a:t>Click icon to add picture</a:t>
            </a:r>
            <a:endParaRPr lang="en-GB" noProof="0"/>
          </a:p>
        </p:txBody>
      </p:sp>
      <p:sp>
        <p:nvSpPr>
          <p:cNvPr id="7"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9" name="Content Placeholder 2"/>
          <p:cNvSpPr>
            <a:spLocks noGrp="1"/>
          </p:cNvSpPr>
          <p:nvPr>
            <p:ph idx="10"/>
          </p:nvPr>
        </p:nvSpPr>
        <p:spPr>
          <a:xfrm>
            <a:off x="540001" y="1800000"/>
            <a:ext cx="5472160" cy="4105002"/>
          </a:xfrm>
        </p:spPr>
        <p:txBody>
          <a:bodyPr/>
          <a:lstStyle>
            <a:lvl1pPr>
              <a:spcBef>
                <a:spcPts val="1200"/>
              </a:spcBef>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526123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767102-B132-4A0C-B185-28C6C5F0758F}" type="datetimeFigureOut">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3175877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767102-B132-4A0C-B185-28C6C5F0758F}" type="datetimeFigureOut">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B437C-B15B-4713-B33F-172F9631BAA1}" type="slidenum">
              <a:rPr lang="en-GB" smtClean="0"/>
              <a:t>‹#›</a:t>
            </a:fld>
            <a:endParaRPr lang="en-GB"/>
          </a:p>
        </p:txBody>
      </p:sp>
    </p:spTree>
    <p:extLst>
      <p:ext uri="{BB962C8B-B14F-4D97-AF65-F5344CB8AC3E}">
        <p14:creationId xmlns:p14="http://schemas.microsoft.com/office/powerpoint/2010/main" val="4256678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D5C39D-C361-481D-8D01-09D79D7C06DC}" type="datetime1">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1490420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D1A879-6082-4056-A599-2EBA092EA7C7}" type="datetime1">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1821907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542F0-7839-42A1-B885-515AD36B09FC}" type="datetime1">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1788350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81DFC9-91C1-4A45-AF13-883ED6E46914}" type="datetime1">
              <a:rPr lang="en-GB" smtClean="0"/>
              <a:t>09/08/2023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771618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831C00-4B58-4E1E-AE06-951635FF4163}" type="datetime1">
              <a:rPr lang="en-GB" smtClean="0"/>
              <a:t>09/08/2023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1944722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0F8CD7-8253-4573-BFD1-B5BAED715487}" type="datetime1">
              <a:rPr lang="en-GB" smtClean="0"/>
              <a:t>09/08/2023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2260482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15CE5-528F-49B1-BEA8-61B4B14C1DFE}" type="datetime1">
              <a:rPr lang="en-GB" smtClean="0"/>
              <a:t>09/08/2023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2767955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2235298-FD9F-4306-9854-735FB39911D9}" type="datetime1">
              <a:rPr lang="en-GB" smtClean="0"/>
              <a:t>09/08/2023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199973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438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3464F98-F100-40B7-B963-322A58B40D46}" type="datetime1">
              <a:rPr lang="en-GB" smtClean="0"/>
              <a:t>09/08/2023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472933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EFB5C6-FBF8-4851-959B-6C129B268636}" type="datetime1">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153550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BE7514-C862-4531-A442-C5CC8A8DB1CF}" type="datetime1">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E887F-F588-45B7-9C83-CEF883FB381C}" type="slidenum">
              <a:rPr lang="en-GB" smtClean="0"/>
              <a:t>‹#›</a:t>
            </a:fld>
            <a:endParaRPr lang="en-GB"/>
          </a:p>
        </p:txBody>
      </p:sp>
    </p:spTree>
    <p:extLst>
      <p:ext uri="{BB962C8B-B14F-4D97-AF65-F5344CB8AC3E}">
        <p14:creationId xmlns:p14="http://schemas.microsoft.com/office/powerpoint/2010/main" val="913867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7" indent="0" algn="ctr">
              <a:buNone/>
              <a:defRPr sz="1500"/>
            </a:lvl2pPr>
            <a:lvl3pPr marL="685814" indent="0" algn="ctr">
              <a:buNone/>
              <a:defRPr sz="1350"/>
            </a:lvl3pPr>
            <a:lvl4pPr marL="1028720" indent="0" algn="ctr">
              <a:buNone/>
              <a:defRPr sz="1200"/>
            </a:lvl4pPr>
            <a:lvl5pPr marL="1371628" indent="0" algn="ctr">
              <a:buNone/>
              <a:defRPr sz="1200"/>
            </a:lvl5pPr>
            <a:lvl6pPr marL="1714535" indent="0" algn="ctr">
              <a:buNone/>
              <a:defRPr sz="1200"/>
            </a:lvl6pPr>
            <a:lvl7pPr marL="2057441" indent="0" algn="ctr">
              <a:buNone/>
              <a:defRPr sz="1200"/>
            </a:lvl7pPr>
            <a:lvl8pPr marL="2400348" indent="0" algn="ctr">
              <a:buNone/>
              <a:defRPr sz="1200"/>
            </a:lvl8pPr>
            <a:lvl9pPr marL="274325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07D3ED-B387-49D7-AF25-D05779D72E86}" type="datetimeFigureOut">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208938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7D3ED-B387-49D7-AF25-D05779D72E86}" type="datetimeFigureOut">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439399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0" indent="0">
              <a:buNone/>
              <a:defRPr sz="1200">
                <a:solidFill>
                  <a:schemeClr val="tx1">
                    <a:tint val="75000"/>
                  </a:schemeClr>
                </a:solidFill>
              </a:defRPr>
            </a:lvl4pPr>
            <a:lvl5pPr marL="1371628" indent="0">
              <a:buNone/>
              <a:defRPr sz="1200">
                <a:solidFill>
                  <a:schemeClr val="tx1">
                    <a:tint val="75000"/>
                  </a:schemeClr>
                </a:solidFill>
              </a:defRPr>
            </a:lvl5pPr>
            <a:lvl6pPr marL="1714535" indent="0">
              <a:buNone/>
              <a:defRPr sz="1200">
                <a:solidFill>
                  <a:schemeClr val="tx1">
                    <a:tint val="75000"/>
                  </a:schemeClr>
                </a:solidFill>
              </a:defRPr>
            </a:lvl6pPr>
            <a:lvl7pPr marL="2057441" indent="0">
              <a:buNone/>
              <a:defRPr sz="1200">
                <a:solidFill>
                  <a:schemeClr val="tx1">
                    <a:tint val="75000"/>
                  </a:schemeClr>
                </a:solidFill>
              </a:defRPr>
            </a:lvl7pPr>
            <a:lvl8pPr marL="2400348" indent="0">
              <a:buNone/>
              <a:defRPr sz="1200">
                <a:solidFill>
                  <a:schemeClr val="tx1">
                    <a:tint val="75000"/>
                  </a:schemeClr>
                </a:solidFill>
              </a:defRPr>
            </a:lvl8pPr>
            <a:lvl9pPr marL="2743255"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07D3ED-B387-49D7-AF25-D05779D72E86}" type="datetimeFigureOut">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2670735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07D3ED-B387-49D7-AF25-D05779D72E86}" type="datetimeFigureOut">
              <a:rPr lang="en-GB" smtClean="0"/>
              <a:t>09/08/2023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418811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7" indent="0">
              <a:buNone/>
              <a:defRPr sz="1500" b="1"/>
            </a:lvl2pPr>
            <a:lvl3pPr marL="685814" indent="0">
              <a:buNone/>
              <a:defRPr sz="1350" b="1"/>
            </a:lvl3pPr>
            <a:lvl4pPr marL="1028720" indent="0">
              <a:buNone/>
              <a:defRPr sz="1200" b="1"/>
            </a:lvl4pPr>
            <a:lvl5pPr marL="1371628" indent="0">
              <a:buNone/>
              <a:defRPr sz="1200" b="1"/>
            </a:lvl5pPr>
            <a:lvl6pPr marL="1714535" indent="0">
              <a:buNone/>
              <a:defRPr sz="1200" b="1"/>
            </a:lvl6pPr>
            <a:lvl7pPr marL="2057441" indent="0">
              <a:buNone/>
              <a:defRPr sz="1200" b="1"/>
            </a:lvl7pPr>
            <a:lvl8pPr marL="2400348" indent="0">
              <a:buNone/>
              <a:defRPr sz="1200" b="1"/>
            </a:lvl8pPr>
            <a:lvl9pPr marL="274325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7" indent="0">
              <a:buNone/>
              <a:defRPr sz="1500" b="1"/>
            </a:lvl2pPr>
            <a:lvl3pPr marL="685814" indent="0">
              <a:buNone/>
              <a:defRPr sz="1350" b="1"/>
            </a:lvl3pPr>
            <a:lvl4pPr marL="1028720" indent="0">
              <a:buNone/>
              <a:defRPr sz="1200" b="1"/>
            </a:lvl4pPr>
            <a:lvl5pPr marL="1371628" indent="0">
              <a:buNone/>
              <a:defRPr sz="1200" b="1"/>
            </a:lvl5pPr>
            <a:lvl6pPr marL="1714535" indent="0">
              <a:buNone/>
              <a:defRPr sz="1200" b="1"/>
            </a:lvl6pPr>
            <a:lvl7pPr marL="2057441" indent="0">
              <a:buNone/>
              <a:defRPr sz="1200" b="1"/>
            </a:lvl7pPr>
            <a:lvl8pPr marL="2400348" indent="0">
              <a:buNone/>
              <a:defRPr sz="1200" b="1"/>
            </a:lvl8pPr>
            <a:lvl9pPr marL="2743255"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07D3ED-B387-49D7-AF25-D05779D72E86}" type="datetimeFigureOut">
              <a:rPr lang="en-GB" smtClean="0"/>
              <a:t>09/08/2023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19441097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07D3ED-B387-49D7-AF25-D05779D72E86}" type="datetimeFigureOut">
              <a:rPr lang="en-GB" smtClean="0"/>
              <a:t>09/08/2023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40877629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7D3ED-B387-49D7-AF25-D05779D72E86}" type="datetimeFigureOut">
              <a:rPr lang="en-GB" smtClean="0"/>
              <a:t>09/08/2023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132670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577-E0D0-43BA-8AB9-1D8DE307626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99C154-474B-4E42-AD8F-3F762F8F817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4552561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907" indent="0">
              <a:buNone/>
              <a:defRPr sz="1050"/>
            </a:lvl2pPr>
            <a:lvl3pPr marL="685814" indent="0">
              <a:buNone/>
              <a:defRPr sz="900"/>
            </a:lvl3pPr>
            <a:lvl4pPr marL="1028720" indent="0">
              <a:buNone/>
              <a:defRPr sz="750"/>
            </a:lvl4pPr>
            <a:lvl5pPr marL="1371628" indent="0">
              <a:buNone/>
              <a:defRPr sz="750"/>
            </a:lvl5pPr>
            <a:lvl6pPr marL="1714535" indent="0">
              <a:buNone/>
              <a:defRPr sz="750"/>
            </a:lvl6pPr>
            <a:lvl7pPr marL="2057441" indent="0">
              <a:buNone/>
              <a:defRPr sz="750"/>
            </a:lvl7pPr>
            <a:lvl8pPr marL="2400348" indent="0">
              <a:buNone/>
              <a:defRPr sz="750"/>
            </a:lvl8pPr>
            <a:lvl9pPr marL="274325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007D3ED-B387-49D7-AF25-D05779D72E86}" type="datetimeFigureOut">
              <a:rPr lang="en-GB" smtClean="0"/>
              <a:t>09/08/2023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1378353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7" indent="0">
              <a:buNone/>
              <a:defRPr sz="2100"/>
            </a:lvl2pPr>
            <a:lvl3pPr marL="685814" indent="0">
              <a:buNone/>
              <a:defRPr sz="1800"/>
            </a:lvl3pPr>
            <a:lvl4pPr marL="1028720" indent="0">
              <a:buNone/>
              <a:defRPr sz="1500"/>
            </a:lvl4pPr>
            <a:lvl5pPr marL="1371628" indent="0">
              <a:buNone/>
              <a:defRPr sz="1500"/>
            </a:lvl5pPr>
            <a:lvl6pPr marL="1714535" indent="0">
              <a:buNone/>
              <a:defRPr sz="1500"/>
            </a:lvl6pPr>
            <a:lvl7pPr marL="2057441" indent="0">
              <a:buNone/>
              <a:defRPr sz="1500"/>
            </a:lvl7pPr>
            <a:lvl8pPr marL="2400348" indent="0">
              <a:buNone/>
              <a:defRPr sz="1500"/>
            </a:lvl8pPr>
            <a:lvl9pPr marL="2743255"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907" indent="0">
              <a:buNone/>
              <a:defRPr sz="1050"/>
            </a:lvl2pPr>
            <a:lvl3pPr marL="685814" indent="0">
              <a:buNone/>
              <a:defRPr sz="900"/>
            </a:lvl3pPr>
            <a:lvl4pPr marL="1028720" indent="0">
              <a:buNone/>
              <a:defRPr sz="750"/>
            </a:lvl4pPr>
            <a:lvl5pPr marL="1371628" indent="0">
              <a:buNone/>
              <a:defRPr sz="750"/>
            </a:lvl5pPr>
            <a:lvl6pPr marL="1714535" indent="0">
              <a:buNone/>
              <a:defRPr sz="750"/>
            </a:lvl6pPr>
            <a:lvl7pPr marL="2057441" indent="0">
              <a:buNone/>
              <a:defRPr sz="750"/>
            </a:lvl7pPr>
            <a:lvl8pPr marL="2400348" indent="0">
              <a:buNone/>
              <a:defRPr sz="750"/>
            </a:lvl8pPr>
            <a:lvl9pPr marL="274325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007D3ED-B387-49D7-AF25-D05779D72E86}" type="datetimeFigureOut">
              <a:rPr lang="en-GB" smtClean="0"/>
              <a:t>09/08/2023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4000651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7D3ED-B387-49D7-AF25-D05779D72E86}" type="datetimeFigureOut">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37305708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7D3ED-B387-49D7-AF25-D05779D72E86}" type="datetimeFigureOut">
              <a:rPr lang="en-GB" smtClean="0"/>
              <a:t>09/08/2023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05EC5-31CF-4732-8ACE-F5D05BF8725B}" type="slidenum">
              <a:rPr lang="en-GB" smtClean="0"/>
              <a:t>‹#›</a:t>
            </a:fld>
            <a:endParaRPr lang="en-GB"/>
          </a:p>
        </p:txBody>
      </p:sp>
    </p:spTree>
    <p:extLst>
      <p:ext uri="{BB962C8B-B14F-4D97-AF65-F5344CB8AC3E}">
        <p14:creationId xmlns:p14="http://schemas.microsoft.com/office/powerpoint/2010/main" val="3424359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BFBD-B2F1-3065-A5F0-F4F556DEA79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C977203-1E01-A5A1-D835-356F9FCB4F3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427AA2-6D47-8D5E-A012-7BD8151464F7}"/>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5" name="Footer Placeholder 4">
            <a:extLst>
              <a:ext uri="{FF2B5EF4-FFF2-40B4-BE49-F238E27FC236}">
                <a16:creationId xmlns:a16="http://schemas.microsoft.com/office/drawing/2014/main" id="{D9279DAA-E4ED-EADD-C2A4-913AC3AF2E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8556A-584A-B2A4-5024-A177D85D8C5B}"/>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37607388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287A-A5D6-10FD-BC82-89469FC247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5831FF-4124-4A71-2BF6-4AD8A06575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574EA-8FED-1F1C-9F9E-196B347C4397}"/>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5" name="Footer Placeholder 4">
            <a:extLst>
              <a:ext uri="{FF2B5EF4-FFF2-40B4-BE49-F238E27FC236}">
                <a16:creationId xmlns:a16="http://schemas.microsoft.com/office/drawing/2014/main" id="{600918E5-9478-788C-AB12-44C14957A7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263582-4495-EA54-D8D9-9A52046343FC}"/>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21877898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7BD6-A4D0-75F2-AF41-FE715564751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FC44DF-3690-2D8A-E53B-63DF3C7700B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0518B7-2EBD-D6BA-B416-6E31D135A845}"/>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5" name="Footer Placeholder 4">
            <a:extLst>
              <a:ext uri="{FF2B5EF4-FFF2-40B4-BE49-F238E27FC236}">
                <a16:creationId xmlns:a16="http://schemas.microsoft.com/office/drawing/2014/main" id="{DA23A7DE-BC7A-D75D-8545-F94F494D59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09293-592B-312D-8D11-DCF34FAECDBC}"/>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3127697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06D92-8CAD-20F2-FC5B-52124F50D7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BB88C5-CE7A-4D05-3B91-2F60114464C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5E1980-6F3A-63E5-A19F-47B454698CD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18ECE3-0D58-3CBD-121A-69127090AD06}"/>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6" name="Footer Placeholder 5">
            <a:extLst>
              <a:ext uri="{FF2B5EF4-FFF2-40B4-BE49-F238E27FC236}">
                <a16:creationId xmlns:a16="http://schemas.microsoft.com/office/drawing/2014/main" id="{68D7F3C1-AFCC-3C68-C23E-2225BA0EC4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69CAE6-2960-E450-739B-C9DD1BE82E76}"/>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9714482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327B-F789-B4C8-2B32-F7FA4DF5BAF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92FB95-5C41-B276-46F0-7B21812FDB1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5DEAEA5-6F44-3C0C-EC21-4156AC68CF7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C442E8-7C9A-B7AF-AA71-ED35C0E5C8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47875-1EEB-7B74-E262-EC7DC7460DB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C5C7DE-F169-5BCD-1C1C-F2611208FD3C}"/>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8" name="Footer Placeholder 7">
            <a:extLst>
              <a:ext uri="{FF2B5EF4-FFF2-40B4-BE49-F238E27FC236}">
                <a16:creationId xmlns:a16="http://schemas.microsoft.com/office/drawing/2014/main" id="{F1B4EBCC-C4A9-C108-98C5-579A32BB40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EEAC12-C007-165C-942D-DE3DED0C4F0F}"/>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3874684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FAD9-01DF-D211-0C49-33CD327C20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40AB2A-4D6C-D5AD-B5C8-91F6BCD0988F}"/>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4" name="Footer Placeholder 3">
            <a:extLst>
              <a:ext uri="{FF2B5EF4-FFF2-40B4-BE49-F238E27FC236}">
                <a16:creationId xmlns:a16="http://schemas.microsoft.com/office/drawing/2014/main" id="{096E3C18-5FA4-8897-C3D8-868CA679F3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BFC64A-8513-FA6D-29C2-395490343C4A}"/>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101118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865F-1921-4E89-8903-9EA6DB17F6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D77830-DBAC-4FA5-81FC-7E0E013823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7930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FA0EF-761B-0682-FAD1-738861DF6A1F}"/>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3" name="Footer Placeholder 2">
            <a:extLst>
              <a:ext uri="{FF2B5EF4-FFF2-40B4-BE49-F238E27FC236}">
                <a16:creationId xmlns:a16="http://schemas.microsoft.com/office/drawing/2014/main" id="{6B14FFC9-0BE6-BC44-C868-E3F668EB36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502298-EE65-651B-7856-76DB02C1E6D3}"/>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1498884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6C51-D717-69B2-282E-CF853EFF53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39B271-1F76-C0F5-F9F4-71C1CC9E2F3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31AB4B-9A6F-BE83-E3B7-02D0BE4595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B2A5138-F0F3-5921-549C-F328AF6CCDD3}"/>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6" name="Footer Placeholder 5">
            <a:extLst>
              <a:ext uri="{FF2B5EF4-FFF2-40B4-BE49-F238E27FC236}">
                <a16:creationId xmlns:a16="http://schemas.microsoft.com/office/drawing/2014/main" id="{21601B86-C441-B0FE-F443-C6FD4BAF71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AA30F0-5FFD-5D2E-908B-6C7E27AD84A0}"/>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6331454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F38F-F12E-ABAC-6133-ED984E6BE7A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FD2DA5-BD28-181C-EEFB-CE45809629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25954BE-C477-8835-9B7D-526A0A54AA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30EB07-E353-5C8A-DE99-9213B7562698}"/>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6" name="Footer Placeholder 5">
            <a:extLst>
              <a:ext uri="{FF2B5EF4-FFF2-40B4-BE49-F238E27FC236}">
                <a16:creationId xmlns:a16="http://schemas.microsoft.com/office/drawing/2014/main" id="{CDB4C0A7-BF12-1DA4-F4FD-57ADF29DCF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6F4184-C99B-51B8-153C-E7E0B0726EF1}"/>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2527317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C39B-2ACB-64F0-E953-9B551D033C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0C6FF9-99C6-EC3D-3276-9172C835DB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A48D9A-D002-86B3-931D-EA9500FD3133}"/>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5" name="Footer Placeholder 4">
            <a:extLst>
              <a:ext uri="{FF2B5EF4-FFF2-40B4-BE49-F238E27FC236}">
                <a16:creationId xmlns:a16="http://schemas.microsoft.com/office/drawing/2014/main" id="{C8222F9E-9185-7244-D3D8-B50B209E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26B02E-0C9B-508B-BC53-292AE20572E5}"/>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924820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560BC8-39B7-355E-BF2B-D5ECB7C3D1E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FD86AD-E447-EF70-F66E-B126D1A990B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7B7E3B-F8A1-A5FB-15C6-0D49BA590118}"/>
              </a:ext>
            </a:extLst>
          </p:cNvPr>
          <p:cNvSpPr>
            <a:spLocks noGrp="1"/>
          </p:cNvSpPr>
          <p:nvPr>
            <p:ph type="dt" sz="half" idx="10"/>
          </p:nvPr>
        </p:nvSpPr>
        <p:spPr/>
        <p:txBody>
          <a:bodyPr/>
          <a:lstStyle/>
          <a:p>
            <a:fld id="{EA218828-352B-41E9-A379-71041519D9FC}" type="datetimeFigureOut">
              <a:rPr lang="en-GB" smtClean="0"/>
              <a:t>09/08/2023</a:t>
            </a:fld>
            <a:endParaRPr lang="en-GB"/>
          </a:p>
        </p:txBody>
      </p:sp>
      <p:sp>
        <p:nvSpPr>
          <p:cNvPr id="5" name="Footer Placeholder 4">
            <a:extLst>
              <a:ext uri="{FF2B5EF4-FFF2-40B4-BE49-F238E27FC236}">
                <a16:creationId xmlns:a16="http://schemas.microsoft.com/office/drawing/2014/main" id="{ACA01CEC-795E-84EF-D35D-1F0E4AD545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E8CC63-7E37-CF58-0C83-426D17DCB901}"/>
              </a:ext>
            </a:extLst>
          </p:cNvPr>
          <p:cNvSpPr>
            <a:spLocks noGrp="1"/>
          </p:cNvSpPr>
          <p:nvPr>
            <p:ph type="sldNum" sz="quarter" idx="12"/>
          </p:nvPr>
        </p:nvSpPr>
        <p:spPr/>
        <p:txBody>
          <a:bodyPr/>
          <a:lstStyle/>
          <a:p>
            <a:fld id="{986AB0AB-9582-464B-8F6F-98AE2423611E}" type="slidenum">
              <a:rPr lang="en-GB" smtClean="0"/>
              <a:t>‹#›</a:t>
            </a:fld>
            <a:endParaRPr lang="en-GB"/>
          </a:p>
        </p:txBody>
      </p:sp>
    </p:spTree>
    <p:extLst>
      <p:ext uri="{BB962C8B-B14F-4D97-AF65-F5344CB8AC3E}">
        <p14:creationId xmlns:p14="http://schemas.microsoft.com/office/powerpoint/2010/main" val="42227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F0FD-0F67-4A1A-B09A-16235EEE9AF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BB4CB6-327A-43FB-A03A-F88709B1424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9754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DEEB-1A6D-4A22-A4BB-9995CC5244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38FF4F-A9D4-48D5-AD2D-38B3F8E3B8B2}"/>
              </a:ext>
            </a:extLst>
          </p:cNvPr>
          <p:cNvSpPr>
            <a:spLocks noGrp="1"/>
          </p:cNvSpPr>
          <p:nvPr>
            <p:ph sz="half" idx="1"/>
          </p:nvPr>
        </p:nvSpPr>
        <p:spPr>
          <a:xfrm>
            <a:off x="539750" y="1800225"/>
            <a:ext cx="3951288" cy="4076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DB9FA0-EAAB-426E-8A97-ABC35AC0FBBA}"/>
              </a:ext>
            </a:extLst>
          </p:cNvPr>
          <p:cNvSpPr>
            <a:spLocks noGrp="1"/>
          </p:cNvSpPr>
          <p:nvPr>
            <p:ph sz="half" idx="2"/>
          </p:nvPr>
        </p:nvSpPr>
        <p:spPr>
          <a:xfrm>
            <a:off x="4643438" y="1800225"/>
            <a:ext cx="3952875" cy="4076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4622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8A7A6E-3C84-4B76-ACAF-6B6FD0979782}"/>
              </a:ext>
            </a:extLst>
          </p:cNvPr>
          <p:cNvSpPr>
            <a:spLocks noGrp="1"/>
          </p:cNvSpPr>
          <p:nvPr>
            <p:ph type="title"/>
          </p:nvPr>
        </p:nvSpPr>
        <p:spPr bwMode="auto">
          <a:xfrm>
            <a:off x="468313" y="2205038"/>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cxnSp>
        <p:nvCxnSpPr>
          <p:cNvPr id="6" name="Straight Connector 5">
            <a:extLst>
              <a:ext uri="{FF2B5EF4-FFF2-40B4-BE49-F238E27FC236}">
                <a16:creationId xmlns:a16="http://schemas.microsoft.com/office/drawing/2014/main" id="{99C46F1D-7A67-426E-A200-FCB6E8EC7949}"/>
              </a:ext>
            </a:extLst>
          </p:cNvPr>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33" name="Picture 9" descr="Desktop Guy's and St Thomas' RGB BLUE (300ppi)">
            <a:extLst>
              <a:ext uri="{FF2B5EF4-FFF2-40B4-BE49-F238E27FC236}">
                <a16:creationId xmlns:a16="http://schemas.microsoft.com/office/drawing/2014/main" id="{3AD05020-656F-4879-B542-377F4714A5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0853" r="-11594" b="-18953"/>
          <a:stretch>
            <a:fillRect/>
          </a:stretch>
        </p:blipFill>
        <p:spPr bwMode="auto">
          <a:xfrm>
            <a:off x="5976938" y="0"/>
            <a:ext cx="3167062" cy="16891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401" r:id="rId5"/>
  </p:sldLayoutIdLst>
  <p:hf hdr="0" ftr="0" dt="0"/>
  <p:txStyles>
    <p:titleStyle>
      <a:lvl1pPr algn="ctr" defTabSz="912813" rtl="0" eaLnBrk="1" fontAlgn="base" hangingPunct="1">
        <a:lnSpc>
          <a:spcPts val="3600"/>
        </a:lnSpc>
        <a:spcBef>
          <a:spcPct val="0"/>
        </a:spcBef>
        <a:spcAft>
          <a:spcPct val="0"/>
        </a:spcAft>
        <a:defRPr lang="en-GB" sz="3200" b="1" kern="1200">
          <a:solidFill>
            <a:srgbClr val="005EB8"/>
          </a:solidFill>
          <a:latin typeface="+mj-lt"/>
          <a:ea typeface="ＭＳ Ｐゴシック" pitchFamily="-84" charset="-128"/>
          <a:cs typeface="ＭＳ Ｐゴシック" pitchFamily="-84" charset="-128"/>
        </a:defRPr>
      </a:lvl1pPr>
      <a:lvl2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2pPr>
      <a:lvl3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3pPr>
      <a:lvl4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4pPr>
      <a:lvl5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5pPr>
      <a:lvl6pPr marL="457200" algn="l" defTabSz="912813" rtl="0" eaLnBrk="1" fontAlgn="base" hangingPunct="1">
        <a:spcBef>
          <a:spcPct val="0"/>
        </a:spcBef>
        <a:spcAft>
          <a:spcPct val="0"/>
        </a:spcAft>
        <a:defRPr sz="2200" b="1">
          <a:solidFill>
            <a:schemeClr val="accent1"/>
          </a:solidFill>
          <a:latin typeface="Arial" charset="0"/>
        </a:defRPr>
      </a:lvl6pPr>
      <a:lvl7pPr marL="914400" algn="l" defTabSz="912813" rtl="0" eaLnBrk="1" fontAlgn="base" hangingPunct="1">
        <a:spcBef>
          <a:spcPct val="0"/>
        </a:spcBef>
        <a:spcAft>
          <a:spcPct val="0"/>
        </a:spcAft>
        <a:defRPr sz="2200" b="1">
          <a:solidFill>
            <a:schemeClr val="accent1"/>
          </a:solidFill>
          <a:latin typeface="Arial" charset="0"/>
        </a:defRPr>
      </a:lvl7pPr>
      <a:lvl8pPr marL="1371600" algn="l" defTabSz="912813" rtl="0" eaLnBrk="1" fontAlgn="base" hangingPunct="1">
        <a:spcBef>
          <a:spcPct val="0"/>
        </a:spcBef>
        <a:spcAft>
          <a:spcPct val="0"/>
        </a:spcAft>
        <a:defRPr sz="2200" b="1">
          <a:solidFill>
            <a:schemeClr val="accent1"/>
          </a:solidFill>
          <a:latin typeface="Arial" charset="0"/>
        </a:defRPr>
      </a:lvl8pPr>
      <a:lvl9pPr marL="1828800" algn="l" defTabSz="912813" rtl="0" eaLnBrk="1" fontAlgn="base" hangingPunct="1">
        <a:spcBef>
          <a:spcPct val="0"/>
        </a:spcBef>
        <a:spcAft>
          <a:spcPct val="0"/>
        </a:spcAft>
        <a:defRPr sz="2200" b="1">
          <a:solidFill>
            <a:schemeClr val="accent1"/>
          </a:solidFill>
          <a:latin typeface="Arial" charset="0"/>
        </a:defRPr>
      </a:lvl9pPr>
    </p:titleStyle>
    <p:bodyStyle>
      <a:lvl1pPr marL="250825" indent="-250825" algn="l" defTabSz="912813" rtl="0" eaLnBrk="1" fontAlgn="base" hangingPunct="1">
        <a:lnSpc>
          <a:spcPts val="2300"/>
        </a:lnSpc>
        <a:spcBef>
          <a:spcPts val="1200"/>
        </a:spcBef>
        <a:spcAft>
          <a:spcPct val="0"/>
        </a:spcAft>
        <a:buClr>
          <a:srgbClr val="294193"/>
        </a:buClr>
        <a:buSzPct val="125000"/>
        <a:buFont typeface="LucidaGrande" charset="0"/>
        <a:buChar char="•"/>
        <a:defRPr b="1" kern="1200">
          <a:solidFill>
            <a:schemeClr val="tx1"/>
          </a:solidFill>
          <a:latin typeface="+mn-lt"/>
          <a:ea typeface="ＭＳ Ｐゴシック" pitchFamily="-84" charset="-128"/>
          <a:cs typeface="ＭＳ Ｐゴシック" pitchFamily="-84" charset="-128"/>
        </a:defRPr>
      </a:lvl1pPr>
      <a:lvl2pPr marL="539750" indent="-250825" algn="l" defTabSz="912813" rtl="0" eaLnBrk="1" fontAlgn="base" hangingPunct="1">
        <a:lnSpc>
          <a:spcPts val="2300"/>
        </a:lnSpc>
        <a:spcBef>
          <a:spcPts val="6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2pPr>
      <a:lvl3pPr marL="250825" indent="-250825" algn="l" defTabSz="912813" rtl="0" eaLnBrk="1" fontAlgn="base" hangingPunct="1">
        <a:lnSpc>
          <a:spcPts val="2300"/>
        </a:lnSpc>
        <a:spcBef>
          <a:spcPts val="60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3pPr>
      <a:lvl4pPr marL="539750" indent="-250825" algn="l" defTabSz="912813" rtl="0" eaLnBrk="1" fontAlgn="base" hangingPunct="1">
        <a:lnSpc>
          <a:spcPts val="2300"/>
        </a:lnSpc>
        <a:spcBef>
          <a:spcPts val="6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4pPr>
      <a:lvl5pPr marL="812800" indent="-276225" algn="l" defTabSz="912813" rtl="0" eaLnBrk="1" fontAlgn="base" hangingPunct="1">
        <a:lnSpc>
          <a:spcPts val="2300"/>
        </a:lnSpc>
        <a:spcBef>
          <a:spcPts val="60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3A7C24D-C223-48B6-B5FB-6DFE643DF369}"/>
              </a:ext>
            </a:extLst>
          </p:cNvPr>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3365" name="Title Placeholder 1">
            <a:extLst>
              <a:ext uri="{FF2B5EF4-FFF2-40B4-BE49-F238E27FC236}">
                <a16:creationId xmlns:a16="http://schemas.microsoft.com/office/drawing/2014/main" id="{73ED3C87-E055-4576-93A2-F7E4CE82583D}"/>
              </a:ext>
            </a:extLst>
          </p:cNvPr>
          <p:cNvSpPr>
            <a:spLocks noGrp="1"/>
          </p:cNvSpPr>
          <p:nvPr>
            <p:ph type="title"/>
          </p:nvPr>
        </p:nvSpPr>
        <p:spPr bwMode="auto">
          <a:xfrm>
            <a:off x="539750" y="539750"/>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43366" name="Text Placeholder 2">
            <a:extLst>
              <a:ext uri="{FF2B5EF4-FFF2-40B4-BE49-F238E27FC236}">
                <a16:creationId xmlns:a16="http://schemas.microsoft.com/office/drawing/2014/main" id="{2AB0E15E-1013-48A0-890B-3135DB42D735}"/>
              </a:ext>
            </a:extLst>
          </p:cNvPr>
          <p:cNvSpPr>
            <a:spLocks noGrp="1"/>
          </p:cNvSpPr>
          <p:nvPr>
            <p:ph type="body" idx="1"/>
          </p:nvPr>
        </p:nvSpPr>
        <p:spPr bwMode="auto">
          <a:xfrm>
            <a:off x="539750" y="1800225"/>
            <a:ext cx="80565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43364" name="Picture 6">
            <a:extLst>
              <a:ext uri="{FF2B5EF4-FFF2-40B4-BE49-F238E27FC236}">
                <a16:creationId xmlns:a16="http://schemas.microsoft.com/office/drawing/2014/main" id="{0F819B93-131A-4C89-B069-5FB916FB44E7}"/>
              </a:ext>
            </a:extLst>
          </p:cNvPr>
          <p:cNvPicPr>
            <a:picLocks noChangeAspect="1"/>
          </p:cNvPicPr>
          <p:nvPr/>
        </p:nvPicPr>
        <p:blipFill>
          <a:blip r:embed="rId13">
            <a:extLst>
              <a:ext uri="{28A0092B-C50C-407E-A947-70E740481C1C}">
                <a14:useLocalDpi xmlns:a14="http://schemas.microsoft.com/office/drawing/2010/main" val="0"/>
              </a:ext>
            </a:extLst>
          </a:blip>
          <a:srcRect r="80313"/>
          <a:stretch>
            <a:fillRect/>
          </a:stretch>
        </p:blipFill>
        <p:spPr bwMode="auto">
          <a:xfrm>
            <a:off x="0" y="6053138"/>
            <a:ext cx="18002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7" descr="Desktop Guy's and St Thomas' RGB BLUE (300ppi)">
            <a:extLst>
              <a:ext uri="{FF2B5EF4-FFF2-40B4-BE49-F238E27FC236}">
                <a16:creationId xmlns:a16="http://schemas.microsoft.com/office/drawing/2014/main" id="{7AE555C9-1127-4436-80A7-FC1CD5039D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1261" r="-35703" b="-18953"/>
          <a:stretch>
            <a:fillRect/>
          </a:stretch>
        </p:blipFill>
        <p:spPr bwMode="auto">
          <a:xfrm>
            <a:off x="7092950" y="6019800"/>
            <a:ext cx="2051050" cy="8382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hf hdr="0" ftr="0" dt="0"/>
  <p:txStyles>
    <p:titleStyle>
      <a:lvl1pPr algn="l" defTabSz="912813" rtl="0" fontAlgn="base">
        <a:lnSpc>
          <a:spcPts val="3600"/>
        </a:lnSpc>
        <a:spcBef>
          <a:spcPct val="0"/>
        </a:spcBef>
        <a:spcAft>
          <a:spcPct val="0"/>
        </a:spcAft>
        <a:defRPr sz="3200" b="1" kern="1200">
          <a:solidFill>
            <a:srgbClr val="005EB8"/>
          </a:solidFill>
          <a:latin typeface="+mj-lt"/>
          <a:ea typeface="+mj-ea"/>
          <a:cs typeface="+mj-cs"/>
        </a:defRPr>
      </a:lvl1pPr>
      <a:lvl2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p:titleStyle>
    <p:body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6A1E9-A4AB-4572-8FE9-03CE99BBCF7F}" type="datetime1">
              <a:rPr lang="en-GB" smtClean="0">
                <a:solidFill>
                  <a:prstClr val="black">
                    <a:tint val="75000"/>
                  </a:prstClr>
                </a:solidFill>
              </a:rPr>
              <a:pPr/>
              <a:t>09/08/2023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59692-0098-4D79-90C9-1ECCFE20CD80}"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p:nvSpPr>
        <p:spPr>
          <a:xfrm>
            <a:off x="-794" y="-27384"/>
            <a:ext cx="9145588" cy="332656"/>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dirty="0">
              <a:solidFill>
                <a:prstClr val="white"/>
              </a:solidFill>
            </a:endParaRPr>
          </a:p>
        </p:txBody>
      </p:sp>
    </p:spTree>
    <p:extLst>
      <p:ext uri="{BB962C8B-B14F-4D97-AF65-F5344CB8AC3E}">
        <p14:creationId xmlns:p14="http://schemas.microsoft.com/office/powerpoint/2010/main" val="435684672"/>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hf hdr="0" ftr="0" dt="0"/>
  <p:txStyles>
    <p:titleStyle>
      <a:lvl1pPr algn="ctr" defTabSz="914400" rtl="0" eaLnBrk="1" latinLnBrk="0" hangingPunct="1">
        <a:spcBef>
          <a:spcPct val="0"/>
        </a:spcBef>
        <a:buNone/>
        <a:defRPr sz="4400" b="1" kern="1200">
          <a:solidFill>
            <a:srgbClr val="454B5C"/>
          </a:solidFill>
          <a:latin typeface="Rockwell" panose="020606030202050204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B7308A-C349-A545-BA07-12BB100D06FD}"/>
              </a:ext>
            </a:extLst>
          </p:cNvPr>
          <p:cNvPicPr>
            <a:picLocks noChangeAspect="1"/>
          </p:cNvPicPr>
          <p:nvPr userDrawn="1"/>
        </p:nvPicPr>
        <p:blipFill>
          <a:blip r:embed="rId5"/>
          <a:stretch>
            <a:fillRect/>
          </a:stretch>
        </p:blipFill>
        <p:spPr>
          <a:xfrm>
            <a:off x="6383867" y="294219"/>
            <a:ext cx="2475255" cy="693821"/>
          </a:xfrm>
          <a:prstGeom prst="rect">
            <a:avLst/>
          </a:prstGeom>
        </p:spPr>
      </p:pic>
      <p:pic>
        <p:nvPicPr>
          <p:cNvPr id="4" name="Picture 3">
            <a:extLst>
              <a:ext uri="{FF2B5EF4-FFF2-40B4-BE49-F238E27FC236}">
                <a16:creationId xmlns:a16="http://schemas.microsoft.com/office/drawing/2014/main" id="{F215CE77-AFC7-0849-9422-EE48E720D0CD}"/>
              </a:ext>
            </a:extLst>
          </p:cNvPr>
          <p:cNvPicPr>
            <a:picLocks noChangeAspect="1"/>
          </p:cNvPicPr>
          <p:nvPr userDrawn="1"/>
        </p:nvPicPr>
        <p:blipFill>
          <a:blip r:embed="rId6"/>
          <a:stretch>
            <a:fillRect/>
          </a:stretch>
        </p:blipFill>
        <p:spPr>
          <a:xfrm>
            <a:off x="440039" y="6139544"/>
            <a:ext cx="2754721" cy="616609"/>
          </a:xfrm>
          <a:prstGeom prst="rect">
            <a:avLst/>
          </a:prstGeom>
        </p:spPr>
      </p:pic>
    </p:spTree>
    <p:extLst>
      <p:ext uri="{BB962C8B-B14F-4D97-AF65-F5344CB8AC3E}">
        <p14:creationId xmlns:p14="http://schemas.microsoft.com/office/powerpoint/2010/main" val="3955824786"/>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767102-B132-4A0C-B185-28C6C5F0758F}" type="datetimeFigureOut">
              <a:rPr lang="en-GB" smtClean="0"/>
              <a:t>09/08/2023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9B437C-B15B-4713-B33F-172F9631BAA1}" type="slidenum">
              <a:rPr lang="en-GB" smtClean="0"/>
              <a:t>‹#›</a:t>
            </a:fld>
            <a:endParaRPr lang="en-GB"/>
          </a:p>
        </p:txBody>
      </p:sp>
    </p:spTree>
    <p:extLst>
      <p:ext uri="{BB962C8B-B14F-4D97-AF65-F5344CB8AC3E}">
        <p14:creationId xmlns:p14="http://schemas.microsoft.com/office/powerpoint/2010/main" val="2327775791"/>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62AC0B2-3505-4240-9716-44168E673C07}" type="datetime1">
              <a:rPr lang="en-GB" smtClean="0"/>
              <a:t>09/08/2023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5E887F-F588-45B7-9C83-CEF883FB381C}" type="slidenum">
              <a:rPr lang="en-GB" smtClean="0"/>
              <a:t>‹#›</a:t>
            </a:fld>
            <a:endParaRPr lang="en-GB"/>
          </a:p>
        </p:txBody>
      </p:sp>
    </p:spTree>
    <p:extLst>
      <p:ext uri="{BB962C8B-B14F-4D97-AF65-F5344CB8AC3E}">
        <p14:creationId xmlns:p14="http://schemas.microsoft.com/office/powerpoint/2010/main" val="2561515170"/>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07D3ED-B387-49D7-AF25-D05779D72E86}" type="datetimeFigureOut">
              <a:rPr lang="en-GB" smtClean="0"/>
              <a:t>09/08/2023</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405EC5-31CF-4732-8ACE-F5D05BF8725B}" type="slidenum">
              <a:rPr lang="en-GB" smtClean="0"/>
              <a:t>‹#›</a:t>
            </a:fld>
            <a:endParaRPr lang="en-GB"/>
          </a:p>
        </p:txBody>
      </p:sp>
    </p:spTree>
    <p:extLst>
      <p:ext uri="{BB962C8B-B14F-4D97-AF65-F5344CB8AC3E}">
        <p14:creationId xmlns:p14="http://schemas.microsoft.com/office/powerpoint/2010/main" val="73052488"/>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xStyles>
    <p:titleStyle>
      <a:lvl1pPr algn="l" defTabSz="6858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1" indent="-171454" algn="l" defTabSz="6858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7" indent="-171454" algn="l" defTabSz="6858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74"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1"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88"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94"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2"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09"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0" algn="l" defTabSz="685814" rtl="0" eaLnBrk="1" latinLnBrk="0" hangingPunct="1">
        <a:defRPr sz="1350" kern="1200">
          <a:solidFill>
            <a:schemeClr val="tx1"/>
          </a:solidFill>
          <a:latin typeface="+mn-lt"/>
          <a:ea typeface="+mn-ea"/>
          <a:cs typeface="+mn-cs"/>
        </a:defRPr>
      </a:lvl4pPr>
      <a:lvl5pPr marL="1371628" algn="l" defTabSz="685814" rtl="0" eaLnBrk="1" latinLnBrk="0" hangingPunct="1">
        <a:defRPr sz="1350" kern="1200">
          <a:solidFill>
            <a:schemeClr val="tx1"/>
          </a:solidFill>
          <a:latin typeface="+mn-lt"/>
          <a:ea typeface="+mn-ea"/>
          <a:cs typeface="+mn-cs"/>
        </a:defRPr>
      </a:lvl5pPr>
      <a:lvl6pPr marL="1714535" algn="l" defTabSz="685814" rtl="0" eaLnBrk="1" latinLnBrk="0" hangingPunct="1">
        <a:defRPr sz="1350" kern="1200">
          <a:solidFill>
            <a:schemeClr val="tx1"/>
          </a:solidFill>
          <a:latin typeface="+mn-lt"/>
          <a:ea typeface="+mn-ea"/>
          <a:cs typeface="+mn-cs"/>
        </a:defRPr>
      </a:lvl6pPr>
      <a:lvl7pPr marL="2057441" algn="l" defTabSz="685814" rtl="0" eaLnBrk="1" latinLnBrk="0" hangingPunct="1">
        <a:defRPr sz="1350" kern="1200">
          <a:solidFill>
            <a:schemeClr val="tx1"/>
          </a:solidFill>
          <a:latin typeface="+mn-lt"/>
          <a:ea typeface="+mn-ea"/>
          <a:cs typeface="+mn-cs"/>
        </a:defRPr>
      </a:lvl7pPr>
      <a:lvl8pPr marL="2400348" algn="l" defTabSz="685814" rtl="0" eaLnBrk="1" latinLnBrk="0" hangingPunct="1">
        <a:defRPr sz="1350" kern="1200">
          <a:solidFill>
            <a:schemeClr val="tx1"/>
          </a:solidFill>
          <a:latin typeface="+mn-lt"/>
          <a:ea typeface="+mn-ea"/>
          <a:cs typeface="+mn-cs"/>
        </a:defRPr>
      </a:lvl8pPr>
      <a:lvl9pPr marL="2743255" algn="l" defTabSz="685814"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6CEDD-D24B-3E40-DDA8-92453B9AAA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387AFA-4B39-E0B1-3981-399FB9A7415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C76C20-7669-AD75-1A1C-E2FA82FAC35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218828-352B-41E9-A379-71041519D9FC}" type="datetimeFigureOut">
              <a:rPr lang="en-GB" smtClean="0"/>
              <a:t>09/08/2023</a:t>
            </a:fld>
            <a:endParaRPr lang="en-GB"/>
          </a:p>
        </p:txBody>
      </p:sp>
      <p:sp>
        <p:nvSpPr>
          <p:cNvPr id="5" name="Footer Placeholder 4">
            <a:extLst>
              <a:ext uri="{FF2B5EF4-FFF2-40B4-BE49-F238E27FC236}">
                <a16:creationId xmlns:a16="http://schemas.microsoft.com/office/drawing/2014/main" id="{A262A94A-CC10-BD5F-8A10-B036F243AF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7F976E-3A55-2CF6-D81B-E5B81EAF45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6AB0AB-9582-464B-8F6F-98AE2423611E}" type="slidenum">
              <a:rPr lang="en-GB" smtClean="0"/>
              <a:t>‹#›</a:t>
            </a:fld>
            <a:endParaRPr lang="en-GB"/>
          </a:p>
        </p:txBody>
      </p:sp>
    </p:spTree>
    <p:extLst>
      <p:ext uri="{BB962C8B-B14F-4D97-AF65-F5344CB8AC3E}">
        <p14:creationId xmlns:p14="http://schemas.microsoft.com/office/powerpoint/2010/main" val="947204066"/>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scanmail.trustwave.com/?c=8248&amp;d=1cbc5Fos73PhV3qvVEmTiHpVPXydJn1vEpPfzhQJJQ&amp;u=https%3a%2f%2fwww%2elongtermplan%2enhs%2euk%2fwp-content%2fuploads%2f2019%2f08%2fnhs-long-term-plan-version-1%2e2%2epdf"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2.bin"/><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3.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a:extLst>
              <a:ext uri="{FF2B5EF4-FFF2-40B4-BE49-F238E27FC236}">
                <a16:creationId xmlns:a16="http://schemas.microsoft.com/office/drawing/2014/main" id="{A385C83C-C6CC-407A-A93D-D6F320AD89DF}"/>
              </a:ext>
            </a:extLst>
          </p:cNvPr>
          <p:cNvSpPr>
            <a:spLocks noGrp="1"/>
          </p:cNvSpPr>
          <p:nvPr>
            <p:ph type="title" idx="4294967295"/>
          </p:nvPr>
        </p:nvSpPr>
        <p:spPr>
          <a:xfrm>
            <a:off x="539750" y="2492375"/>
            <a:ext cx="8064500" cy="900113"/>
          </a:xfrm>
        </p:spPr>
        <p:txBody>
          <a:bodyPr/>
          <a:lstStyle/>
          <a:p>
            <a:r>
              <a:rPr lang="en-US" altLang="en-US" dirty="0">
                <a:ea typeface="ＭＳ Ｐゴシック" panose="020B0600070205080204" pitchFamily="34" charset="-128"/>
              </a:rPr>
              <a:t>GSTT @Home Service - Falls Response</a:t>
            </a:r>
            <a:br>
              <a:rPr lang="en-US" altLang="en-US" dirty="0">
                <a:ea typeface="ＭＳ Ｐゴシック" panose="020B0600070205080204" pitchFamily="34" charset="-128"/>
              </a:rPr>
            </a:br>
            <a:r>
              <a:rPr lang="en-US" altLang="en-US" dirty="0">
                <a:ea typeface="ＭＳ Ｐゴシック" panose="020B0600070205080204" pitchFamily="34" charset="-128"/>
              </a:rPr>
              <a:t>August 2023</a:t>
            </a:r>
          </a:p>
        </p:txBody>
      </p:sp>
      <p:pic>
        <p:nvPicPr>
          <p:cNvPr id="3" name="Picture 1">
            <a:extLst>
              <a:ext uri="{FF2B5EF4-FFF2-40B4-BE49-F238E27FC236}">
                <a16:creationId xmlns:a16="http://schemas.microsoft.com/office/drawing/2014/main" id="{431497B9-13CF-4D74-9758-F6BCC3883A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136867"/>
            <a:ext cx="1800002" cy="52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84707F6-4555-45F8-BBDD-5FC5508A8CB6}"/>
              </a:ext>
            </a:extLst>
          </p:cNvPr>
          <p:cNvSpPr/>
          <p:nvPr/>
        </p:nvSpPr>
        <p:spPr>
          <a:xfrm>
            <a:off x="467544" y="5661248"/>
            <a:ext cx="5454352" cy="369332"/>
          </a:xfrm>
          <a:prstGeom prst="rect">
            <a:avLst/>
          </a:prstGeom>
        </p:spPr>
        <p:txBody>
          <a:bodyPr wrap="square">
            <a:spAutoFit/>
          </a:bodyPr>
          <a:lstStyle/>
          <a:p>
            <a:r>
              <a:rPr lang="en-GB" altLang="en-US" b="1" dirty="0"/>
              <a:t>Health and Social Care Making a Difference!</a:t>
            </a:r>
          </a:p>
        </p:txBody>
      </p:sp>
      <p:sp>
        <p:nvSpPr>
          <p:cNvPr id="4" name="TextBox 3">
            <a:extLst>
              <a:ext uri="{FF2B5EF4-FFF2-40B4-BE49-F238E27FC236}">
                <a16:creationId xmlns:a16="http://schemas.microsoft.com/office/drawing/2014/main" id="{F5806AB0-C974-46A1-9E5B-F6024B7A8297}"/>
              </a:ext>
            </a:extLst>
          </p:cNvPr>
          <p:cNvSpPr txBox="1"/>
          <p:nvPr/>
        </p:nvSpPr>
        <p:spPr>
          <a:xfrm>
            <a:off x="3189409" y="4798313"/>
            <a:ext cx="5184576" cy="338554"/>
          </a:xfrm>
          <a:prstGeom prst="rect">
            <a:avLst/>
          </a:prstGeom>
          <a:noFill/>
        </p:spPr>
        <p:txBody>
          <a:bodyPr wrap="square" rtlCol="0">
            <a:spAutoFit/>
          </a:bodyPr>
          <a:lstStyle/>
          <a:p>
            <a:pPr algn="r"/>
            <a:r>
              <a:rPr lang="en-GB" sz="1600" dirty="0"/>
              <a:t>Aimee Venner, Therapy Lead for @home service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itle 2">
            <a:extLst>
              <a:ext uri="{FF2B5EF4-FFF2-40B4-BE49-F238E27FC236}">
                <a16:creationId xmlns:a16="http://schemas.microsoft.com/office/drawing/2014/main" id="{A5E2D4ED-3755-41BC-A819-76DD558F4FC2}"/>
              </a:ext>
            </a:extLst>
          </p:cNvPr>
          <p:cNvSpPr>
            <a:spLocks noGrp="1"/>
          </p:cNvSpPr>
          <p:nvPr>
            <p:ph type="title" idx="4294967295"/>
          </p:nvPr>
        </p:nvSpPr>
        <p:spPr>
          <a:xfrm>
            <a:off x="539750" y="539750"/>
            <a:ext cx="8064500" cy="900113"/>
          </a:xfrm>
        </p:spPr>
        <p:txBody>
          <a:bodyPr/>
          <a:lstStyle/>
          <a:p>
            <a:r>
              <a:rPr lang="en-US" altLang="en-US" dirty="0"/>
              <a:t>Current @home service falls response</a:t>
            </a:r>
          </a:p>
        </p:txBody>
      </p:sp>
      <p:sp>
        <p:nvSpPr>
          <p:cNvPr id="5" name="Content Placeholder 2">
            <a:extLst>
              <a:ext uri="{FF2B5EF4-FFF2-40B4-BE49-F238E27FC236}">
                <a16:creationId xmlns:a16="http://schemas.microsoft.com/office/drawing/2014/main" id="{6BE20817-D401-43B1-9557-CFF918A96F2E}"/>
              </a:ext>
            </a:extLst>
          </p:cNvPr>
          <p:cNvSpPr txBox="1">
            <a:spLocks/>
          </p:cNvSpPr>
          <p:nvPr/>
        </p:nvSpPr>
        <p:spPr bwMode="auto">
          <a:xfrm>
            <a:off x="620713" y="1484785"/>
            <a:ext cx="7894637" cy="419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dirty="0"/>
              <a:t>Indications for patient to remain in the floor</a:t>
            </a:r>
          </a:p>
          <a:p>
            <a:pPr lvl="2"/>
            <a:r>
              <a:rPr lang="en-GB" dirty="0"/>
              <a:t>Significant change in blood pressure or other clinical observations</a:t>
            </a:r>
          </a:p>
          <a:p>
            <a:pPr lvl="2"/>
            <a:r>
              <a:rPr lang="en-GB" dirty="0"/>
              <a:t>Head or neck injury or heavy impact, any neurological symptoms e.g. dizziness, double vision, dysphasia, dysarthria, dysphagia, nausea, numbness (new), nystagmus</a:t>
            </a:r>
          </a:p>
          <a:p>
            <a:pPr lvl="2"/>
            <a:r>
              <a:rPr lang="en-GB" dirty="0"/>
              <a:t>New onset of confusion unable to follow instructions</a:t>
            </a:r>
          </a:p>
          <a:p>
            <a:pPr lvl="2"/>
            <a:r>
              <a:rPr lang="en-GB" dirty="0"/>
              <a:t>Unable to move or in too much pain</a:t>
            </a:r>
          </a:p>
          <a:p>
            <a:pPr lvl="2"/>
            <a:r>
              <a:rPr lang="en-GB" dirty="0"/>
              <a:t>New swelling or unusual limb angles</a:t>
            </a:r>
          </a:p>
          <a:p>
            <a:pPr lvl="2"/>
            <a:r>
              <a:rPr lang="en-GB" dirty="0"/>
              <a:t>Insufficient number of/ or physically able bodied people to assist with the manual handling task</a:t>
            </a:r>
          </a:p>
          <a:p>
            <a:pPr eaLnBrk="1" hangingPunct="1"/>
            <a:endParaRPr lang="en-US" altLang="en-US" b="0" dirty="0"/>
          </a:p>
          <a:p>
            <a:pPr marL="0" indent="0">
              <a:buNone/>
            </a:pPr>
            <a:endParaRPr lang="en-GB" b="0" dirty="0"/>
          </a:p>
          <a:p>
            <a:pPr marL="0" indent="0" eaLnBrk="1" hangingPunct="1">
              <a:buNone/>
            </a:pPr>
            <a:endParaRPr lang="en-US" altLang="en-US" dirty="0"/>
          </a:p>
          <a:p>
            <a:pPr marL="0" indent="0" eaLnBrk="1" hangingPunct="1">
              <a:buNone/>
            </a:pPr>
            <a:endParaRPr lang="en-US" altLang="en-US" dirty="0"/>
          </a:p>
          <a:p>
            <a:pPr marL="0" indent="0" eaLnBrk="1" hangingPunct="1">
              <a:buFont typeface="LucidaGrande" charset="0"/>
              <a:buNone/>
            </a:pPr>
            <a:endParaRPr lang="en-US" altLang="en-US" dirty="0"/>
          </a:p>
          <a:p>
            <a:pPr marL="0" indent="0" eaLnBrk="1" hangingPunct="1">
              <a:buFont typeface="LucidaGrande" charset="0"/>
              <a:buNone/>
            </a:pPr>
            <a:endParaRPr lang="en-US" altLang="en-US" dirty="0"/>
          </a:p>
        </p:txBody>
      </p:sp>
    </p:spTree>
    <p:extLst>
      <p:ext uri="{BB962C8B-B14F-4D97-AF65-F5344CB8AC3E}">
        <p14:creationId xmlns:p14="http://schemas.microsoft.com/office/powerpoint/2010/main" val="278212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itle 2">
            <a:extLst>
              <a:ext uri="{FF2B5EF4-FFF2-40B4-BE49-F238E27FC236}">
                <a16:creationId xmlns:a16="http://schemas.microsoft.com/office/drawing/2014/main" id="{A5E2D4ED-3755-41BC-A819-76DD558F4FC2}"/>
              </a:ext>
            </a:extLst>
          </p:cNvPr>
          <p:cNvSpPr>
            <a:spLocks noGrp="1"/>
          </p:cNvSpPr>
          <p:nvPr>
            <p:ph type="title" idx="4294967295"/>
          </p:nvPr>
        </p:nvSpPr>
        <p:spPr>
          <a:xfrm>
            <a:off x="539750" y="539750"/>
            <a:ext cx="8064500" cy="900113"/>
          </a:xfrm>
        </p:spPr>
        <p:txBody>
          <a:bodyPr/>
          <a:lstStyle/>
          <a:p>
            <a:r>
              <a:rPr lang="en-US" altLang="en-US" dirty="0"/>
              <a:t>Current @home service falls response</a:t>
            </a:r>
          </a:p>
        </p:txBody>
      </p:sp>
      <p:sp>
        <p:nvSpPr>
          <p:cNvPr id="5" name="Content Placeholder 2">
            <a:extLst>
              <a:ext uri="{FF2B5EF4-FFF2-40B4-BE49-F238E27FC236}">
                <a16:creationId xmlns:a16="http://schemas.microsoft.com/office/drawing/2014/main" id="{6BE20817-D401-43B1-9557-CFF918A96F2E}"/>
              </a:ext>
            </a:extLst>
          </p:cNvPr>
          <p:cNvSpPr txBox="1">
            <a:spLocks/>
          </p:cNvSpPr>
          <p:nvPr/>
        </p:nvSpPr>
        <p:spPr bwMode="auto">
          <a:xfrm>
            <a:off x="620713" y="1484785"/>
            <a:ext cx="7894637" cy="419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dirty="0"/>
              <a:t>Referrals into the @home service, with ‘falls’ listed as the primary diagnosis at point of triage</a:t>
            </a:r>
          </a:p>
          <a:p>
            <a:pPr eaLnBrk="1" hangingPunct="1"/>
            <a:r>
              <a:rPr lang="en-US" altLang="en-US" b="0" dirty="0"/>
              <a:t>Total referrals Jan – Jul 2023: 219</a:t>
            </a:r>
          </a:p>
          <a:p>
            <a:pPr eaLnBrk="1" hangingPunct="1"/>
            <a:endParaRPr lang="en-US" altLang="en-US" dirty="0"/>
          </a:p>
          <a:p>
            <a:pPr eaLnBrk="1" hangingPunct="1"/>
            <a:endParaRPr lang="en-US" altLang="en-US" dirty="0"/>
          </a:p>
          <a:p>
            <a:pPr marL="0" indent="0" eaLnBrk="1" hangingPunct="1">
              <a:buNone/>
            </a:pPr>
            <a:endParaRPr lang="en-US" altLang="en-US" dirty="0"/>
          </a:p>
          <a:p>
            <a:pPr eaLnBrk="1" hangingPunct="1"/>
            <a:r>
              <a:rPr lang="en-US" altLang="en-US" b="0" dirty="0"/>
              <a:t>164 referred originated from external sources </a:t>
            </a:r>
          </a:p>
          <a:p>
            <a:pPr eaLnBrk="1" hangingPunct="1"/>
            <a:r>
              <a:rPr lang="en-US" altLang="en-US" b="0" dirty="0"/>
              <a:t>55 referrals were internally generated within @home</a:t>
            </a:r>
          </a:p>
          <a:p>
            <a:pPr eaLnBrk="1" hangingPunct="1"/>
            <a:r>
              <a:rPr lang="en-US" altLang="en-US" b="0" dirty="0"/>
              <a:t>The </a:t>
            </a:r>
            <a:r>
              <a:rPr lang="en-US" altLang="en-US" b="0" dirty="0" err="1"/>
              <a:t>Mangar</a:t>
            </a:r>
            <a:r>
              <a:rPr lang="en-US" altLang="en-US" b="0" dirty="0"/>
              <a:t> Eagle was ready for use at the end of Jan 2023 and has been used roughly 3 times in assisting patients up from the floor </a:t>
            </a:r>
          </a:p>
          <a:p>
            <a:pPr marL="0" indent="0" eaLnBrk="1" hangingPunct="1">
              <a:buNone/>
            </a:pPr>
            <a:endParaRPr lang="en-US" altLang="en-US" dirty="0"/>
          </a:p>
          <a:p>
            <a:pPr eaLnBrk="1" hangingPunct="1"/>
            <a:endParaRPr lang="en-US" altLang="en-US" b="0" dirty="0"/>
          </a:p>
          <a:p>
            <a:pPr marL="0" indent="0">
              <a:buNone/>
            </a:pPr>
            <a:endParaRPr lang="en-GB" b="0" dirty="0"/>
          </a:p>
          <a:p>
            <a:pPr marL="0" indent="0" eaLnBrk="1" hangingPunct="1">
              <a:buNone/>
            </a:pPr>
            <a:endParaRPr lang="en-US" altLang="en-US" dirty="0"/>
          </a:p>
          <a:p>
            <a:pPr marL="0" indent="0" eaLnBrk="1" hangingPunct="1">
              <a:buNone/>
            </a:pPr>
            <a:endParaRPr lang="en-US" altLang="en-US" dirty="0"/>
          </a:p>
          <a:p>
            <a:pPr marL="0" indent="0" eaLnBrk="1" hangingPunct="1">
              <a:buFont typeface="LucidaGrande" charset="0"/>
              <a:buNone/>
            </a:pPr>
            <a:endParaRPr lang="en-US" altLang="en-US" dirty="0"/>
          </a:p>
          <a:p>
            <a:pPr marL="0" indent="0" eaLnBrk="1" hangingPunct="1">
              <a:buFont typeface="LucidaGrande" charset="0"/>
              <a:buNone/>
            </a:pPr>
            <a:endParaRPr lang="en-US" altLang="en-US" dirty="0"/>
          </a:p>
        </p:txBody>
      </p:sp>
      <p:pic>
        <p:nvPicPr>
          <p:cNvPr id="1027" name="Picture 1" descr="image001">
            <a:extLst>
              <a:ext uri="{FF2B5EF4-FFF2-40B4-BE49-F238E27FC236}">
                <a16:creationId xmlns:a16="http://schemas.microsoft.com/office/drawing/2014/main" id="{AA5557FE-6BA8-4E61-ADC9-B558BAC069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4788024" y="2276872"/>
            <a:ext cx="151216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91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itle 2">
            <a:extLst>
              <a:ext uri="{FF2B5EF4-FFF2-40B4-BE49-F238E27FC236}">
                <a16:creationId xmlns:a16="http://schemas.microsoft.com/office/drawing/2014/main" id="{A5E2D4ED-3755-41BC-A819-76DD558F4FC2}"/>
              </a:ext>
            </a:extLst>
          </p:cNvPr>
          <p:cNvSpPr>
            <a:spLocks noGrp="1"/>
          </p:cNvSpPr>
          <p:nvPr>
            <p:ph type="title" idx="4294967295"/>
          </p:nvPr>
        </p:nvSpPr>
        <p:spPr>
          <a:xfrm>
            <a:off x="539750" y="539750"/>
            <a:ext cx="8064500" cy="900113"/>
          </a:xfrm>
        </p:spPr>
        <p:txBody>
          <a:bodyPr/>
          <a:lstStyle/>
          <a:p>
            <a:r>
              <a:rPr lang="en-US" altLang="en-US" dirty="0"/>
              <a:t>Future plans</a:t>
            </a:r>
          </a:p>
        </p:txBody>
      </p:sp>
      <p:sp>
        <p:nvSpPr>
          <p:cNvPr id="5" name="Content Placeholder 2">
            <a:extLst>
              <a:ext uri="{FF2B5EF4-FFF2-40B4-BE49-F238E27FC236}">
                <a16:creationId xmlns:a16="http://schemas.microsoft.com/office/drawing/2014/main" id="{6BE20817-D401-43B1-9557-CFF918A96F2E}"/>
              </a:ext>
            </a:extLst>
          </p:cNvPr>
          <p:cNvSpPr txBox="1">
            <a:spLocks/>
          </p:cNvSpPr>
          <p:nvPr/>
        </p:nvSpPr>
        <p:spPr bwMode="auto">
          <a:xfrm>
            <a:off x="620713" y="1484785"/>
            <a:ext cx="7894637" cy="419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LucidaGrande" charset="0"/>
              <a:buNone/>
            </a:pPr>
            <a:r>
              <a:rPr lang="en-US" altLang="en-US" dirty="0"/>
              <a:t>Provide greater awareness and exposure within care homes, of referring to @home as the urgent community response provider for a falls response</a:t>
            </a:r>
          </a:p>
          <a:p>
            <a:pPr marL="0" indent="0" eaLnBrk="1" hangingPunct="1">
              <a:buFont typeface="LucidaGrande" charset="0"/>
              <a:buNone/>
            </a:pPr>
            <a:endParaRPr lang="en-US" altLang="en-US" dirty="0"/>
          </a:p>
          <a:p>
            <a:pPr marL="0" indent="0" eaLnBrk="1" hangingPunct="1">
              <a:buFont typeface="LucidaGrande" charset="0"/>
              <a:buNone/>
            </a:pPr>
            <a:r>
              <a:rPr lang="en-US" altLang="en-US" dirty="0"/>
              <a:t>Provide greater awareness and exposure within the wider community teams in Lambeth and Southwark, regarding the Mangle Eagle lifting equipment </a:t>
            </a:r>
          </a:p>
          <a:p>
            <a:pPr marL="0" indent="0" eaLnBrk="1" hangingPunct="1">
              <a:buFont typeface="LucidaGrande" charset="0"/>
              <a:buNone/>
            </a:pPr>
            <a:endParaRPr lang="en-US" altLang="en-US" dirty="0"/>
          </a:p>
          <a:p>
            <a:pPr marL="0" indent="0" eaLnBrk="1" hangingPunct="1">
              <a:buFont typeface="LucidaGrande" charset="0"/>
              <a:buNone/>
            </a:pPr>
            <a:r>
              <a:rPr lang="en-US" altLang="en-US" dirty="0"/>
              <a:t>Closer working between @home and care homes in providing support for community fallers, reducing the need for LAS referral</a:t>
            </a:r>
          </a:p>
          <a:p>
            <a:pPr marL="0" indent="0" eaLnBrk="1" hangingPunct="1"/>
            <a:endParaRPr lang="en-US" altLang="en-US" b="0" dirty="0"/>
          </a:p>
        </p:txBody>
      </p:sp>
    </p:spTree>
    <p:extLst>
      <p:ext uri="{BB962C8B-B14F-4D97-AF65-F5344CB8AC3E}">
        <p14:creationId xmlns:p14="http://schemas.microsoft.com/office/powerpoint/2010/main" val="119371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10"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Gill Sans MT"/>
                <a:ea typeface="+mn-ea"/>
                <a:cs typeface="+mn-cs"/>
              </a:rPr>
              <a:t> </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0669" t="83003" r="21029" b="5505"/>
          <a:stretch/>
        </p:blipFill>
        <p:spPr>
          <a:xfrm>
            <a:off x="5724128" y="6403213"/>
            <a:ext cx="3240360" cy="304145"/>
          </a:xfrm>
          <a:prstGeom prst="rect">
            <a:avLst/>
          </a:prstGeom>
        </p:spPr>
      </p:pic>
      <p:sp>
        <p:nvSpPr>
          <p:cNvPr id="3" name="Title 2">
            <a:extLst>
              <a:ext uri="{FF2B5EF4-FFF2-40B4-BE49-F238E27FC236}">
                <a16:creationId xmlns:a16="http://schemas.microsoft.com/office/drawing/2014/main" id="{10C7645B-F042-E6C9-644A-8E3F13D90B6F}"/>
              </a:ext>
            </a:extLst>
          </p:cNvPr>
          <p:cNvSpPr>
            <a:spLocks noGrp="1"/>
          </p:cNvSpPr>
          <p:nvPr>
            <p:ph type="title"/>
          </p:nvPr>
        </p:nvSpPr>
        <p:spPr>
          <a:xfrm>
            <a:off x="468694" y="961907"/>
            <a:ext cx="8229600" cy="1143000"/>
          </a:xfrm>
        </p:spPr>
        <p:txBody>
          <a:bodyPr>
            <a:normAutofit fontScale="90000"/>
          </a:bodyPr>
          <a:lstStyle/>
          <a:p>
            <a:r>
              <a:rPr lang="en-GB" sz="4000" dirty="0">
                <a:solidFill>
                  <a:schemeClr val="tx1"/>
                </a:solidFill>
                <a:latin typeface="Arial" panose="020B0604020202020204" pitchFamily="34" charset="0"/>
                <a:cs typeface="Arial" panose="020B0604020202020204" pitchFamily="34" charset="0"/>
              </a:rPr>
              <a:t>Bexley Urgent Community Response Team </a:t>
            </a:r>
            <a:br>
              <a:rPr lang="en-GB" sz="4400" dirty="0">
                <a:solidFill>
                  <a:srgbClr val="0070C0"/>
                </a:solidFill>
                <a:latin typeface="Aharoni" panose="02010803020104030203" pitchFamily="2" charset="-79"/>
                <a:cs typeface="Aharoni" panose="02010803020104030203" pitchFamily="2" charset="-79"/>
              </a:rPr>
            </a:br>
            <a:endParaRPr lang="en-GB" dirty="0"/>
          </a:p>
        </p:txBody>
      </p:sp>
      <p:sp>
        <p:nvSpPr>
          <p:cNvPr id="6" name="Title 1">
            <a:extLst>
              <a:ext uri="{FF2B5EF4-FFF2-40B4-BE49-F238E27FC236}">
                <a16:creationId xmlns:a16="http://schemas.microsoft.com/office/drawing/2014/main" id="{67BE49BF-87CE-DD82-890E-5B4D730235B5}"/>
              </a:ext>
            </a:extLst>
          </p:cNvPr>
          <p:cNvSpPr txBox="1">
            <a:spLocks/>
          </p:cNvSpPr>
          <p:nvPr/>
        </p:nvSpPr>
        <p:spPr>
          <a:xfrm>
            <a:off x="804672" y="3777859"/>
            <a:ext cx="5946579" cy="151418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1" kern="1200">
                <a:solidFill>
                  <a:srgbClr val="454B5C"/>
                </a:solidFill>
                <a:latin typeface="Rockwell" panose="02060603020205020403"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400" b="1" i="0" u="none" strike="noStrike" kern="1200" cap="none" spc="0" normalizeH="0" baseline="0" noProof="0" dirty="0">
              <a:ln>
                <a:noFill/>
              </a:ln>
              <a:solidFill>
                <a:srgbClr val="0070C0"/>
              </a:solidFill>
              <a:effectLst/>
              <a:uLnTx/>
              <a:uFillTx/>
              <a:latin typeface="Aharoni" panose="02010803020104030203" pitchFamily="2" charset="-79"/>
              <a:ea typeface="+mj-ea"/>
              <a:cs typeface="Aharoni" panose="02010803020104030203" pitchFamily="2" charset="-79"/>
            </a:endParaRPr>
          </a:p>
        </p:txBody>
      </p:sp>
      <p:sp>
        <p:nvSpPr>
          <p:cNvPr id="7" name="Subtitle 2">
            <a:extLst>
              <a:ext uri="{FF2B5EF4-FFF2-40B4-BE49-F238E27FC236}">
                <a16:creationId xmlns:a16="http://schemas.microsoft.com/office/drawing/2014/main" id="{E37462CF-FC6D-9E87-33F7-A9D5CAE15FB8}"/>
              </a:ext>
            </a:extLst>
          </p:cNvPr>
          <p:cNvSpPr txBox="1">
            <a:spLocks/>
          </p:cNvSpPr>
          <p:nvPr/>
        </p:nvSpPr>
        <p:spPr>
          <a:xfrm>
            <a:off x="1043608" y="3861048"/>
            <a:ext cx="7439736" cy="1430996"/>
          </a:xfrm>
          <a:prstGeom prst="rect">
            <a:avLst/>
          </a:prstGeom>
        </p:spPr>
        <p:txBody>
          <a:bodyPr anchor="b">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Cherie Trew</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UCR Lead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August 2023</a:t>
            </a:r>
            <a:br>
              <a:rPr kumimoji="0" lang="en-GB" sz="17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br>
            <a:endParaRPr kumimoji="0" lang="en-GB" sz="17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pic>
        <p:nvPicPr>
          <p:cNvPr id="12" name="Picture 11">
            <a:extLst>
              <a:ext uri="{FF2B5EF4-FFF2-40B4-BE49-F238E27FC236}">
                <a16:creationId xmlns:a16="http://schemas.microsoft.com/office/drawing/2014/main" id="{2796B4C0-5A3E-0F77-4AC7-1B3027EBC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5750204"/>
            <a:ext cx="1440159" cy="879552"/>
          </a:xfrm>
          <a:prstGeom prst="rect">
            <a:avLst/>
          </a:prstGeom>
        </p:spPr>
      </p:pic>
    </p:spTree>
    <p:extLst>
      <p:ext uri="{BB962C8B-B14F-4D97-AF65-F5344CB8AC3E}">
        <p14:creationId xmlns:p14="http://schemas.microsoft.com/office/powerpoint/2010/main" val="478435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31BC-6A5F-D9D7-A4BC-EA94712F2D1C}"/>
              </a:ext>
            </a:extLst>
          </p:cNvPr>
          <p:cNvSpPr>
            <a:spLocks noGrp="1"/>
          </p:cNvSpPr>
          <p:nvPr>
            <p:ph type="title"/>
          </p:nvPr>
        </p:nvSpPr>
        <p:spPr>
          <a:xfrm>
            <a:off x="457200" y="274638"/>
            <a:ext cx="8229600" cy="1570186"/>
          </a:xfrm>
        </p:spPr>
        <p:txBody>
          <a:bodyPr>
            <a:normAutofit fontScale="90000"/>
          </a:bodyPr>
          <a:lstStyle/>
          <a:p>
            <a:br>
              <a:rPr lang="en-GB" dirty="0"/>
            </a:br>
            <a:br>
              <a:rPr lang="en-GB" dirty="0"/>
            </a:br>
            <a:br>
              <a:rPr lang="en-GB" dirty="0"/>
            </a:br>
            <a:br>
              <a:rPr lang="en-GB" sz="3100" dirty="0"/>
            </a:br>
            <a:r>
              <a:rPr lang="en-GB" sz="3100" dirty="0"/>
              <a:t>Criteria </a:t>
            </a:r>
            <a:br>
              <a:rPr lang="en-GB" dirty="0"/>
            </a:br>
            <a:br>
              <a:rPr lang="en-GB" dirty="0"/>
            </a:br>
            <a:br>
              <a:rPr lang="en-GB" dirty="0"/>
            </a:br>
            <a:endParaRPr lang="en-GB" dirty="0"/>
          </a:p>
        </p:txBody>
      </p:sp>
      <p:sp>
        <p:nvSpPr>
          <p:cNvPr id="3" name="Slide Number Placeholder 2">
            <a:extLst>
              <a:ext uri="{FF2B5EF4-FFF2-40B4-BE49-F238E27FC236}">
                <a16:creationId xmlns:a16="http://schemas.microsoft.com/office/drawing/2014/main" id="{07825DA0-5CD1-60DC-1F66-2862269A85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graphicFrame>
        <p:nvGraphicFramePr>
          <p:cNvPr id="6" name="Object 5">
            <a:extLst>
              <a:ext uri="{FF2B5EF4-FFF2-40B4-BE49-F238E27FC236}">
                <a16:creationId xmlns:a16="http://schemas.microsoft.com/office/drawing/2014/main" id="{175C9EF4-B677-5A11-4135-67E540DE8D49}"/>
              </a:ext>
            </a:extLst>
          </p:cNvPr>
          <p:cNvGraphicFramePr>
            <a:graphicFrameLocks noChangeAspect="1"/>
          </p:cNvGraphicFramePr>
          <p:nvPr/>
        </p:nvGraphicFramePr>
        <p:xfrm>
          <a:off x="1547664" y="620688"/>
          <a:ext cx="5544616" cy="5962674"/>
        </p:xfrm>
        <a:graphic>
          <a:graphicData uri="http://schemas.openxmlformats.org/presentationml/2006/ole">
            <mc:AlternateContent xmlns:mc="http://schemas.openxmlformats.org/markup-compatibility/2006">
              <mc:Choice xmlns:v="urn:schemas-microsoft-com:vml" Requires="v">
                <p:oleObj name="Acrobat Document" r:id="rId3" imgW="3777942" imgH="5346481" progId="AcroExch.Document.DC">
                  <p:embed/>
                </p:oleObj>
              </mc:Choice>
              <mc:Fallback>
                <p:oleObj name="Acrobat Document" r:id="rId3" imgW="3777942" imgH="5346481" progId="AcroExch.Document.DC">
                  <p:embed/>
                  <p:pic>
                    <p:nvPicPr>
                      <p:cNvPr id="6" name="Object 5">
                        <a:extLst>
                          <a:ext uri="{FF2B5EF4-FFF2-40B4-BE49-F238E27FC236}">
                            <a16:creationId xmlns:a16="http://schemas.microsoft.com/office/drawing/2014/main" id="{175C9EF4-B677-5A11-4135-67E540DE8D49}"/>
                          </a:ext>
                        </a:extLst>
                      </p:cNvPr>
                      <p:cNvPicPr/>
                      <p:nvPr/>
                    </p:nvPicPr>
                    <p:blipFill>
                      <a:blip r:embed="rId4"/>
                      <a:stretch>
                        <a:fillRect/>
                      </a:stretch>
                    </p:blipFill>
                    <p:spPr>
                      <a:xfrm>
                        <a:off x="1547664" y="620688"/>
                        <a:ext cx="5544616" cy="5962674"/>
                      </a:xfrm>
                      <a:prstGeom prst="rect">
                        <a:avLst/>
                      </a:prstGeom>
                    </p:spPr>
                  </p:pic>
                </p:oleObj>
              </mc:Fallback>
            </mc:AlternateContent>
          </a:graphicData>
        </a:graphic>
      </p:graphicFrame>
    </p:spTree>
    <p:extLst>
      <p:ext uri="{BB962C8B-B14F-4D97-AF65-F5344CB8AC3E}">
        <p14:creationId xmlns:p14="http://schemas.microsoft.com/office/powerpoint/2010/main" val="3385976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4FC5-48E5-90AE-D327-F251480D5A9D}"/>
              </a:ext>
            </a:extLst>
          </p:cNvPr>
          <p:cNvSpPr>
            <a:spLocks noGrp="1"/>
          </p:cNvSpPr>
          <p:nvPr>
            <p:ph type="title"/>
          </p:nvPr>
        </p:nvSpPr>
        <p:spPr/>
        <p:txBody>
          <a:bodyPr/>
          <a:lstStyle/>
          <a:p>
            <a:r>
              <a:rPr lang="en-GB" dirty="0">
                <a:solidFill>
                  <a:srgbClr val="0070C0"/>
                </a:solidFill>
                <a:latin typeface="Aharoni" panose="02010803020104030203" pitchFamily="2" charset="-79"/>
                <a:cs typeface="Aharoni" panose="02010803020104030203" pitchFamily="2" charset="-79"/>
              </a:rPr>
              <a:t>Telephone Screening Tool</a:t>
            </a:r>
          </a:p>
        </p:txBody>
      </p:sp>
      <p:sp>
        <p:nvSpPr>
          <p:cNvPr id="4" name="Slide Number Placeholder 3">
            <a:extLst>
              <a:ext uri="{FF2B5EF4-FFF2-40B4-BE49-F238E27FC236}">
                <a16:creationId xmlns:a16="http://schemas.microsoft.com/office/drawing/2014/main" id="{9B452DD7-4521-705E-A0D4-3BBEE6C31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pic>
        <p:nvPicPr>
          <p:cNvPr id="9" name="Picture 8">
            <a:extLst>
              <a:ext uri="{FF2B5EF4-FFF2-40B4-BE49-F238E27FC236}">
                <a16:creationId xmlns:a16="http://schemas.microsoft.com/office/drawing/2014/main" id="{AE806C44-9EA1-47C1-C2B1-1A239205E8AA}"/>
              </a:ext>
            </a:extLst>
          </p:cNvPr>
          <p:cNvPicPr>
            <a:picLocks noChangeAspect="1"/>
          </p:cNvPicPr>
          <p:nvPr/>
        </p:nvPicPr>
        <p:blipFill rotWithShape="1">
          <a:blip r:embed="rId3"/>
          <a:srcRect l="12988" t="19667" r="70065" b="8000"/>
          <a:stretch/>
        </p:blipFill>
        <p:spPr>
          <a:xfrm>
            <a:off x="1331640" y="1417638"/>
            <a:ext cx="3240360" cy="4667428"/>
          </a:xfrm>
          <a:prstGeom prst="rect">
            <a:avLst/>
          </a:prstGeom>
          <a:ln>
            <a:solidFill>
              <a:schemeClr val="tx1"/>
            </a:solidFill>
          </a:ln>
        </p:spPr>
      </p:pic>
      <p:pic>
        <p:nvPicPr>
          <p:cNvPr id="10" name="Picture 9">
            <a:extLst>
              <a:ext uri="{FF2B5EF4-FFF2-40B4-BE49-F238E27FC236}">
                <a16:creationId xmlns:a16="http://schemas.microsoft.com/office/drawing/2014/main" id="{C27563C9-63DE-BF51-C429-423D2AFDE946}"/>
              </a:ext>
            </a:extLst>
          </p:cNvPr>
          <p:cNvPicPr>
            <a:picLocks noChangeAspect="1"/>
          </p:cNvPicPr>
          <p:nvPr/>
        </p:nvPicPr>
        <p:blipFill rotWithShape="1">
          <a:blip r:embed="rId3"/>
          <a:srcRect l="31066" t="19667" r="52740" b="8000"/>
          <a:stretch/>
        </p:blipFill>
        <p:spPr>
          <a:xfrm>
            <a:off x="4716018" y="1417638"/>
            <a:ext cx="3096344" cy="4667428"/>
          </a:xfrm>
          <a:prstGeom prst="rect">
            <a:avLst/>
          </a:prstGeom>
          <a:ln>
            <a:solidFill>
              <a:schemeClr val="tx1"/>
            </a:solidFill>
          </a:ln>
        </p:spPr>
      </p:pic>
    </p:spTree>
    <p:extLst>
      <p:ext uri="{BB962C8B-B14F-4D97-AF65-F5344CB8AC3E}">
        <p14:creationId xmlns:p14="http://schemas.microsoft.com/office/powerpoint/2010/main" val="70794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6" name="Content Placeholder 5">
            <a:extLst>
              <a:ext uri="{FF2B5EF4-FFF2-40B4-BE49-F238E27FC236}">
                <a16:creationId xmlns:a16="http://schemas.microsoft.com/office/drawing/2014/main" id="{8BB2D0BF-7DB4-21D0-7DFC-BFA6BB50EE5B}"/>
              </a:ext>
            </a:extLst>
          </p:cNvPr>
          <p:cNvSpPr>
            <a:spLocks noGrp="1"/>
          </p:cNvSpPr>
          <p:nvPr>
            <p:ph idx="1"/>
          </p:nvPr>
        </p:nvSpPr>
        <p:spPr>
          <a:xfrm>
            <a:off x="457200" y="980728"/>
            <a:ext cx="8229600" cy="5145435"/>
          </a:xfrm>
        </p:spPr>
        <p:txBody>
          <a:bodyPr>
            <a:normAutofit fontScale="32500" lnSpcReduction="20000"/>
          </a:bodyPr>
          <a:lstStyle/>
          <a:p>
            <a:pPr marL="0" indent="0">
              <a:buNone/>
            </a:pPr>
            <a:r>
              <a:rPr lang="en-GB" sz="4300" b="1" dirty="0">
                <a:solidFill>
                  <a:srgbClr val="0070C0"/>
                </a:solidFill>
                <a:latin typeface="Arial" panose="020B0604020202020204" pitchFamily="34" charset="0"/>
                <a:cs typeface="Arial" panose="020B0604020202020204" pitchFamily="34" charset="0"/>
              </a:rPr>
              <a:t>Reason for referral:  </a:t>
            </a:r>
            <a:r>
              <a:rPr lang="en-GB" sz="4300" b="1" dirty="0">
                <a:latin typeface="Arial" panose="020B0604020202020204" pitchFamily="34" charset="0"/>
                <a:cs typeface="Arial" panose="020B0604020202020204" pitchFamily="34" charset="0"/>
              </a:rPr>
              <a:t>I</a:t>
            </a:r>
            <a:r>
              <a:rPr lang="en-GB" sz="4300" dirty="0">
                <a:latin typeface="Arial" panose="020B0604020202020204" pitchFamily="34" charset="0"/>
                <a:cs typeface="Arial" panose="020B0604020202020204" pitchFamily="34" charset="0"/>
              </a:rPr>
              <a:t>nformation below gathered at triage </a:t>
            </a:r>
          </a:p>
          <a:p>
            <a:pPr marL="0" indent="0">
              <a:buNone/>
            </a:pPr>
            <a:br>
              <a:rPr lang="en-GB" sz="4300" dirty="0">
                <a:solidFill>
                  <a:schemeClr val="tx2"/>
                </a:solidFill>
                <a:latin typeface="Arial" panose="020B0604020202020204" pitchFamily="34" charset="0"/>
                <a:cs typeface="Arial" panose="020B0604020202020204" pitchFamily="34" charset="0"/>
              </a:rPr>
            </a:br>
            <a:r>
              <a:rPr lang="en-GB" sz="4300" dirty="0">
                <a:latin typeface="Arial" panose="020B0604020202020204" pitchFamily="34" charset="0"/>
                <a:cs typeface="Arial" panose="020B0604020202020204" pitchFamily="34" charset="0"/>
              </a:rPr>
              <a:t>LAS Referral (26-7-23)  Mr A 103 years,  complaining of lethargy and unsteady on his feet.</a:t>
            </a:r>
          </a:p>
          <a:p>
            <a:pPr marL="0" indent="0">
              <a:buNone/>
            </a:pPr>
            <a:endParaRPr lang="en-GB" sz="4300" dirty="0">
              <a:latin typeface="Arial" panose="020B0604020202020204" pitchFamily="34" charset="0"/>
              <a:cs typeface="Arial" panose="020B0604020202020204" pitchFamily="34" charset="0"/>
            </a:endParaRPr>
          </a:p>
          <a:p>
            <a:pPr marL="0" indent="0">
              <a:buNone/>
            </a:pPr>
            <a:r>
              <a:rPr lang="en-GB" sz="4300" dirty="0">
                <a:latin typeface="Arial" panose="020B0604020202020204" pitchFamily="34" charset="0"/>
                <a:cs typeface="Arial" panose="020B0604020202020204" pitchFamily="34" charset="0"/>
              </a:rPr>
              <a:t>HCP –</a:t>
            </a:r>
          </a:p>
          <a:p>
            <a:pPr marL="0" indent="0">
              <a:buNone/>
            </a:pPr>
            <a:r>
              <a:rPr lang="en-GB" sz="4300" dirty="0">
                <a:latin typeface="Arial" panose="020B0604020202020204" pitchFamily="34" charset="0"/>
                <a:cs typeface="Arial" panose="020B0604020202020204" pitchFamily="34" charset="0"/>
              </a:rPr>
              <a:t>Patient feeling generally unwell for 4 days </a:t>
            </a:r>
          </a:p>
          <a:p>
            <a:pPr marL="0" indent="0">
              <a:buNone/>
            </a:pPr>
            <a:endParaRPr lang="en-GB" sz="4300" dirty="0">
              <a:latin typeface="Arial" panose="020B0604020202020204" pitchFamily="34" charset="0"/>
              <a:cs typeface="Arial" panose="020B0604020202020204" pitchFamily="34" charset="0"/>
            </a:endParaRPr>
          </a:p>
          <a:p>
            <a:pPr marL="0" indent="0">
              <a:buNone/>
            </a:pPr>
            <a:r>
              <a:rPr lang="en-GB" sz="4300" b="1" dirty="0">
                <a:solidFill>
                  <a:schemeClr val="tx2">
                    <a:lumMod val="60000"/>
                    <a:lumOff val="40000"/>
                  </a:schemeClr>
                </a:solidFill>
                <a:latin typeface="Arial" panose="020B0604020202020204" pitchFamily="34" charset="0"/>
                <a:cs typeface="Arial" panose="020B0604020202020204" pitchFamily="34" charset="0"/>
              </a:rPr>
              <a:t>Observations </a:t>
            </a:r>
            <a:r>
              <a:rPr lang="en-GB" sz="4300" dirty="0">
                <a:latin typeface="Arial" panose="020B0604020202020204" pitchFamily="34" charset="0"/>
                <a:cs typeface="Arial" panose="020B0604020202020204" pitchFamily="34" charset="0"/>
              </a:rPr>
              <a:t>LAS</a:t>
            </a:r>
            <a:r>
              <a:rPr lang="en-GB" sz="4300" b="1" dirty="0">
                <a:latin typeface="Arial" panose="020B0604020202020204" pitchFamily="34" charset="0"/>
                <a:cs typeface="Arial" panose="020B0604020202020204" pitchFamily="34" charset="0"/>
              </a:rPr>
              <a:t>: 125/66   HR 89    RR 20    02 Sats 97  Temp 37.5  BM 11 </a:t>
            </a:r>
            <a:r>
              <a:rPr lang="en-GB" sz="4300" b="1" dirty="0">
                <a:solidFill>
                  <a:srgbClr val="FF0000"/>
                </a:solidFill>
                <a:latin typeface="Arial" panose="020B0604020202020204" pitchFamily="34" charset="0"/>
                <a:cs typeface="Arial" panose="020B0604020202020204" pitchFamily="34" charset="0"/>
              </a:rPr>
              <a:t>NEWS2  (0)</a:t>
            </a:r>
          </a:p>
          <a:p>
            <a:pPr marL="0" indent="0">
              <a:buNone/>
            </a:pPr>
            <a:endParaRPr lang="en-GB" sz="3200" dirty="0">
              <a:solidFill>
                <a:schemeClr val="tx2"/>
              </a:solidFill>
              <a:latin typeface="Arial" panose="020B0604020202020204" pitchFamily="34" charset="0"/>
              <a:cs typeface="Arial" panose="020B0604020202020204" pitchFamily="34" charset="0"/>
            </a:endParaRPr>
          </a:p>
          <a:p>
            <a:pPr marL="0" indent="0">
              <a:buNone/>
            </a:pPr>
            <a:r>
              <a:rPr lang="en-GB" sz="4300" b="1" dirty="0">
                <a:solidFill>
                  <a:srgbClr val="0070C0"/>
                </a:solidFill>
                <a:latin typeface="Arial" panose="020B0604020202020204" pitchFamily="34" charset="0"/>
                <a:cs typeface="Arial" panose="020B0604020202020204" pitchFamily="34" charset="0"/>
              </a:rPr>
              <a:t>Past Medical History: </a:t>
            </a:r>
          </a:p>
          <a:p>
            <a:pPr marL="0" indent="0">
              <a:buNone/>
            </a:pPr>
            <a:br>
              <a:rPr lang="en-GB" sz="4300" b="1" dirty="0">
                <a:solidFill>
                  <a:schemeClr val="tx2"/>
                </a:solidFill>
                <a:latin typeface="Arial" panose="020B0604020202020204" pitchFamily="34" charset="0"/>
                <a:cs typeface="Arial" panose="020B0604020202020204" pitchFamily="34" charset="0"/>
              </a:rPr>
            </a:br>
            <a:r>
              <a:rPr lang="en-GB" sz="4300" dirty="0">
                <a:latin typeface="Arial" panose="020B0604020202020204" pitchFamily="34" charset="0"/>
                <a:cs typeface="Arial" panose="020B0604020202020204" pitchFamily="34" charset="0"/>
              </a:rPr>
              <a:t>Bradycardia, T2DM,  Hiatus Hernia, Hypothyroidism, Basal Cell Carcinoma,  lower limb cellulitis, previous DVT 2006 </a:t>
            </a:r>
          </a:p>
          <a:p>
            <a:pPr marL="0" indent="0">
              <a:buNone/>
            </a:pPr>
            <a:endParaRPr lang="en-GB" sz="4300" dirty="0">
              <a:solidFill>
                <a:schemeClr val="tx2"/>
              </a:solidFill>
              <a:latin typeface="Arial" panose="020B0604020202020204" pitchFamily="34" charset="0"/>
              <a:cs typeface="Arial" panose="020B0604020202020204" pitchFamily="34" charset="0"/>
            </a:endParaRPr>
          </a:p>
          <a:p>
            <a:pPr marL="0" indent="0">
              <a:buNone/>
            </a:pPr>
            <a:r>
              <a:rPr lang="en-GB" sz="4300" b="1" dirty="0">
                <a:solidFill>
                  <a:srgbClr val="0070C0"/>
                </a:solidFill>
                <a:latin typeface="Arial" panose="020B0604020202020204" pitchFamily="34" charset="0"/>
                <a:cs typeface="Arial" panose="020B0604020202020204" pitchFamily="34" charset="0"/>
              </a:rPr>
              <a:t>Medication:</a:t>
            </a:r>
            <a:br>
              <a:rPr lang="en-GB" sz="4300" dirty="0">
                <a:solidFill>
                  <a:srgbClr val="0070C0"/>
                </a:solidFill>
                <a:latin typeface="Arial" panose="020B0604020202020204" pitchFamily="34" charset="0"/>
                <a:cs typeface="Arial" panose="020B0604020202020204" pitchFamily="34" charset="0"/>
              </a:rPr>
            </a:br>
            <a:r>
              <a:rPr lang="en-GB" sz="4300" dirty="0">
                <a:latin typeface="Arial" panose="020B0604020202020204" pitchFamily="34" charset="0"/>
                <a:cs typeface="Arial" panose="020B0604020202020204" pitchFamily="34" charset="0"/>
              </a:rPr>
              <a:t>Lansoprazole 30mg, Clopidogrel 75mg, Levothyroxine sodium 50microgram, Gaviscon oral suspension.</a:t>
            </a:r>
          </a:p>
          <a:p>
            <a:pPr marL="0" indent="0">
              <a:buNone/>
            </a:pPr>
            <a:r>
              <a:rPr lang="en-GB" sz="4300" dirty="0">
                <a:latin typeface="Arial" panose="020B0604020202020204" pitchFamily="34" charset="0"/>
                <a:cs typeface="Arial" panose="020B0604020202020204" pitchFamily="34" charset="0"/>
              </a:rPr>
              <a:t> </a:t>
            </a:r>
          </a:p>
          <a:p>
            <a:pPr marL="0" indent="0">
              <a:buNone/>
            </a:pPr>
            <a:r>
              <a:rPr lang="en-GB" sz="4300" b="1" dirty="0">
                <a:solidFill>
                  <a:schemeClr val="tx2">
                    <a:lumMod val="60000"/>
                    <a:lumOff val="40000"/>
                  </a:schemeClr>
                </a:solidFill>
                <a:latin typeface="Arial" panose="020B0604020202020204" pitchFamily="34" charset="0"/>
                <a:cs typeface="Arial" panose="020B0604020202020204" pitchFamily="34" charset="0"/>
              </a:rPr>
              <a:t>Allergies</a:t>
            </a:r>
            <a:r>
              <a:rPr lang="en-GB" sz="4300" dirty="0">
                <a:latin typeface="Arial" panose="020B0604020202020204" pitchFamily="34" charset="0"/>
                <a:cs typeface="Arial" panose="020B0604020202020204" pitchFamily="34" charset="0"/>
              </a:rPr>
              <a:t> – unknown. </a:t>
            </a:r>
          </a:p>
          <a:p>
            <a:pPr marL="0" indent="0">
              <a:buNone/>
            </a:pPr>
            <a:endParaRPr lang="en-GB" sz="4300" dirty="0">
              <a:latin typeface="Arial" panose="020B0604020202020204" pitchFamily="34" charset="0"/>
              <a:cs typeface="Arial" panose="020B0604020202020204" pitchFamily="34" charset="0"/>
            </a:endParaRPr>
          </a:p>
          <a:p>
            <a:pPr marL="0" indent="0">
              <a:buNone/>
            </a:pPr>
            <a:r>
              <a:rPr lang="en-GB" sz="4300" dirty="0">
                <a:latin typeface="Arial" panose="020B0604020202020204" pitchFamily="34" charset="0"/>
                <a:cs typeface="Arial" panose="020B0604020202020204" pitchFamily="34" charset="0"/>
              </a:rPr>
              <a:t>NOK – Wife (82)</a:t>
            </a:r>
          </a:p>
          <a:p>
            <a:pPr marL="0" indent="0">
              <a:buNone/>
            </a:pPr>
            <a:endParaRPr lang="en-GB" sz="4300" dirty="0">
              <a:latin typeface="Arial" panose="020B0604020202020204" pitchFamily="34" charset="0"/>
              <a:cs typeface="Arial" panose="020B0604020202020204" pitchFamily="34" charset="0"/>
            </a:endParaRPr>
          </a:p>
          <a:p>
            <a:pPr marL="0" indent="0">
              <a:buNone/>
            </a:pPr>
            <a:r>
              <a:rPr lang="en-GB" sz="4300" dirty="0">
                <a:latin typeface="Arial" panose="020B0604020202020204" pitchFamily="34" charset="0"/>
                <a:cs typeface="Arial" panose="020B0604020202020204" pitchFamily="34" charset="0"/>
              </a:rPr>
              <a:t>Patient accepted – seen within 2 hours </a:t>
            </a:r>
          </a:p>
          <a:p>
            <a:endParaRPr lang="en-GB" dirty="0"/>
          </a:p>
        </p:txBody>
      </p:sp>
      <p:sp>
        <p:nvSpPr>
          <p:cNvPr id="8" name="Title 7">
            <a:extLst>
              <a:ext uri="{FF2B5EF4-FFF2-40B4-BE49-F238E27FC236}">
                <a16:creationId xmlns:a16="http://schemas.microsoft.com/office/drawing/2014/main" id="{4408DC70-3990-78BC-0E8C-8E57119EFC85}"/>
              </a:ext>
            </a:extLst>
          </p:cNvPr>
          <p:cNvSpPr>
            <a:spLocks noGrp="1"/>
          </p:cNvSpPr>
          <p:nvPr>
            <p:ph type="title"/>
          </p:nvPr>
        </p:nvSpPr>
        <p:spPr>
          <a:xfrm>
            <a:off x="457200" y="274638"/>
            <a:ext cx="8229600" cy="706090"/>
          </a:xfrm>
        </p:spPr>
        <p:txBody>
          <a:bodyPr>
            <a:normAutofit/>
          </a:bodyPr>
          <a:lstStyle/>
          <a:p>
            <a:r>
              <a:rPr lang="en-GB" sz="3200" dirty="0">
                <a:solidFill>
                  <a:srgbClr val="0070C0"/>
                </a:solidFill>
                <a:latin typeface="Arial" panose="020B0604020202020204" pitchFamily="34" charset="0"/>
                <a:cs typeface="Arial" panose="020B0604020202020204" pitchFamily="34" charset="0"/>
              </a:rPr>
              <a:t>Triage - Mr A</a:t>
            </a:r>
          </a:p>
        </p:txBody>
      </p:sp>
    </p:spTree>
    <p:extLst>
      <p:ext uri="{BB962C8B-B14F-4D97-AF65-F5344CB8AC3E}">
        <p14:creationId xmlns:p14="http://schemas.microsoft.com/office/powerpoint/2010/main" val="144037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DCBA-1E98-CA34-3E49-17C744F34962}"/>
              </a:ext>
            </a:extLst>
          </p:cNvPr>
          <p:cNvSpPr>
            <a:spLocks noGrp="1"/>
          </p:cNvSpPr>
          <p:nvPr>
            <p:ph type="title"/>
          </p:nvPr>
        </p:nvSpPr>
        <p:spPr/>
        <p:txBody>
          <a:bodyPr/>
          <a:lstStyle/>
          <a:p>
            <a:r>
              <a:rPr lang="en-US" sz="4400" dirty="0">
                <a:solidFill>
                  <a:srgbClr val="0070C0"/>
                </a:solidFill>
                <a:latin typeface="Arial" panose="020B0604020202020204" pitchFamily="34" charset="0"/>
                <a:cs typeface="Arial" panose="020B0604020202020204" pitchFamily="34" charset="0"/>
              </a:rPr>
              <a:t>Acute Health Assessment</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4EB39A5-33AD-1713-069C-8F8B66CE93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pic>
        <p:nvPicPr>
          <p:cNvPr id="3" name="Picture 2">
            <a:extLst>
              <a:ext uri="{FF2B5EF4-FFF2-40B4-BE49-F238E27FC236}">
                <a16:creationId xmlns:a16="http://schemas.microsoft.com/office/drawing/2014/main" id="{FADEEC2C-822C-F519-AC93-0C06147ABB1B}"/>
              </a:ext>
            </a:extLst>
          </p:cNvPr>
          <p:cNvPicPr>
            <a:picLocks noChangeAspect="1"/>
          </p:cNvPicPr>
          <p:nvPr/>
        </p:nvPicPr>
        <p:blipFill rotWithShape="1">
          <a:blip r:embed="rId3"/>
          <a:srcRect l="7815" t="17417" r="47651" b="22975"/>
          <a:stretch/>
        </p:blipFill>
        <p:spPr bwMode="auto">
          <a:xfrm>
            <a:off x="251521" y="1830395"/>
            <a:ext cx="4231096" cy="1910682"/>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C2F0FE9D-F6F7-3E1B-A3E4-FE45401D287F}"/>
              </a:ext>
            </a:extLst>
          </p:cNvPr>
          <p:cNvPicPr>
            <a:picLocks noChangeAspect="1"/>
          </p:cNvPicPr>
          <p:nvPr/>
        </p:nvPicPr>
        <p:blipFill rotWithShape="1">
          <a:blip r:embed="rId4"/>
          <a:srcRect l="7923" t="26516" r="47553" b="12624"/>
          <a:stretch/>
        </p:blipFill>
        <p:spPr bwMode="auto">
          <a:xfrm>
            <a:off x="4477138" y="1806242"/>
            <a:ext cx="4231096" cy="1951760"/>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9F86A14D-B1D5-24F5-5322-33BD5A64CC66}"/>
              </a:ext>
            </a:extLst>
          </p:cNvPr>
          <p:cNvPicPr>
            <a:picLocks noChangeAspect="1"/>
          </p:cNvPicPr>
          <p:nvPr/>
        </p:nvPicPr>
        <p:blipFill rotWithShape="1">
          <a:blip r:embed="rId5"/>
          <a:srcRect l="7930" t="26357" r="47665" b="13080"/>
          <a:stretch/>
        </p:blipFill>
        <p:spPr bwMode="auto">
          <a:xfrm>
            <a:off x="1036145" y="3966590"/>
            <a:ext cx="4151042" cy="1910682"/>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D6B5FC71-298A-618D-63F6-4FFA35CAD25F}"/>
              </a:ext>
            </a:extLst>
          </p:cNvPr>
          <p:cNvPicPr>
            <a:picLocks noChangeAspect="1"/>
          </p:cNvPicPr>
          <p:nvPr/>
        </p:nvPicPr>
        <p:blipFill rotWithShape="1">
          <a:blip r:embed="rId6"/>
          <a:srcRect l="15313" t="31948" r="55210" b="7006"/>
          <a:stretch/>
        </p:blipFill>
        <p:spPr bwMode="auto">
          <a:xfrm>
            <a:off x="5169864" y="3966590"/>
            <a:ext cx="2766671" cy="19106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1954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47D48-5CB0-5AA4-2F66-04ECF74EFE63}"/>
              </a:ext>
            </a:extLst>
          </p:cNvPr>
          <p:cNvSpPr>
            <a:spLocks noGrp="1"/>
          </p:cNvSpPr>
          <p:nvPr>
            <p:ph idx="1"/>
          </p:nvPr>
        </p:nvSpPr>
        <p:spPr>
          <a:xfrm>
            <a:off x="457200" y="692696"/>
            <a:ext cx="8229600" cy="5433467"/>
          </a:xfrm>
        </p:spPr>
        <p:txBody>
          <a:bodyPr>
            <a:normAutofit/>
          </a:bodyPr>
          <a:lstStyle/>
          <a:p>
            <a:pPr marL="0" indent="0">
              <a:buNone/>
            </a:pPr>
            <a:endParaRPr lang="en-GB" sz="2200" b="1" dirty="0">
              <a:solidFill>
                <a:srgbClr val="0070C0"/>
              </a:solidFill>
              <a:latin typeface="Arial" panose="020B0604020202020204" pitchFamily="34" charset="0"/>
              <a:cs typeface="Arial" panose="020B0604020202020204" pitchFamily="34" charset="0"/>
            </a:endParaRPr>
          </a:p>
          <a:p>
            <a:pPr marL="0" indent="0">
              <a:buNone/>
            </a:pPr>
            <a:r>
              <a:rPr lang="en-GB" sz="2200" b="1" dirty="0">
                <a:solidFill>
                  <a:srgbClr val="0070C0"/>
                </a:solidFill>
                <a:latin typeface="Arial" panose="020B0604020202020204" pitchFamily="34" charset="0"/>
                <a:cs typeface="Arial" panose="020B0604020202020204" pitchFamily="34" charset="0"/>
              </a:rPr>
              <a:t>Initial visit Acute Health assessment</a:t>
            </a:r>
          </a:p>
          <a:p>
            <a:pPr marL="0" indent="0">
              <a:buNone/>
            </a:pPr>
            <a:endParaRPr lang="en-GB" sz="2200" b="1" dirty="0">
              <a:solidFill>
                <a:srgbClr val="0070C0"/>
              </a:solidFill>
              <a:latin typeface="Arial" panose="020B0604020202020204" pitchFamily="34" charset="0"/>
              <a:cs typeface="Arial" panose="020B0604020202020204" pitchFamily="34" charset="0"/>
            </a:endParaRPr>
          </a:p>
          <a:p>
            <a:pPr marL="0" indent="0">
              <a:buNone/>
            </a:pPr>
            <a:r>
              <a:rPr lang="en-GB" sz="2200" b="1" dirty="0">
                <a:solidFill>
                  <a:srgbClr val="0070C0"/>
                </a:solidFill>
                <a:latin typeface="Arial" panose="020B0604020202020204" pitchFamily="34" charset="0"/>
                <a:cs typeface="Arial" panose="020B0604020202020204" pitchFamily="34" charset="0"/>
              </a:rPr>
              <a:t>PC: </a:t>
            </a:r>
            <a:r>
              <a:rPr lang="en-GB" sz="2000" dirty="0">
                <a:latin typeface="Arial" panose="020B0604020202020204" pitchFamily="34" charset="0"/>
                <a:cs typeface="Arial" panose="020B0604020202020204" pitchFamily="34" charset="0"/>
              </a:rPr>
              <a:t>Lethargy, unsteady and reduced mobility. </a:t>
            </a:r>
          </a:p>
          <a:p>
            <a:pPr marL="0" indent="0">
              <a:buNone/>
            </a:pPr>
            <a:r>
              <a:rPr lang="en-GB" sz="2200" b="1" dirty="0">
                <a:solidFill>
                  <a:srgbClr val="0070C0"/>
                </a:solidFill>
                <a:latin typeface="Arial" panose="020B0604020202020204" pitchFamily="34" charset="0"/>
                <a:cs typeface="Arial" panose="020B0604020202020204" pitchFamily="34" charset="0"/>
              </a:rPr>
              <a:t>HPC: </a:t>
            </a:r>
            <a:r>
              <a:rPr lang="en-GB" sz="2000" dirty="0">
                <a:latin typeface="Arial" panose="020B0604020202020204" pitchFamily="34" charset="0"/>
                <a:cs typeface="Arial" panose="020B0604020202020204" pitchFamily="34" charset="0"/>
              </a:rPr>
              <a:t>5-6 day history of lethargy, unsteady mobility, unable to manage activities of daily living.  </a:t>
            </a:r>
            <a:endParaRPr lang="en-GB" sz="2200" b="1" dirty="0">
              <a:solidFill>
                <a:srgbClr val="0070C0"/>
              </a:solidFill>
              <a:latin typeface="Arial" panose="020B0604020202020204" pitchFamily="34" charset="0"/>
              <a:cs typeface="Arial" panose="020B0604020202020204" pitchFamily="34" charset="0"/>
            </a:endParaRPr>
          </a:p>
          <a:p>
            <a:pPr marL="0" indent="0">
              <a:buNone/>
            </a:pPr>
            <a:r>
              <a:rPr lang="en-GB" sz="2200" b="1" dirty="0">
                <a:solidFill>
                  <a:srgbClr val="0070C0"/>
                </a:solidFill>
                <a:latin typeface="Arial" panose="020B0604020202020204" pitchFamily="34" charset="0"/>
                <a:cs typeface="Arial" panose="020B0604020202020204" pitchFamily="34" charset="0"/>
              </a:rPr>
              <a:t>Past Medical History: </a:t>
            </a:r>
            <a:r>
              <a:rPr lang="en-GB" sz="2200" dirty="0">
                <a:latin typeface="Arial" panose="020B0604020202020204" pitchFamily="34" charset="0"/>
                <a:cs typeface="Arial" panose="020B0604020202020204" pitchFamily="34" charset="0"/>
              </a:rPr>
              <a:t>Bradycardia, history of DVT, T2DM,  Hiatus Hernia, Hypothyroidism, Basal Cell Carcinoma. </a:t>
            </a:r>
            <a:endParaRPr lang="en-GB" sz="2200" dirty="0">
              <a:solidFill>
                <a:schemeClr val="tx2"/>
              </a:solidFill>
              <a:latin typeface="Arial" panose="020B0604020202020204" pitchFamily="34" charset="0"/>
              <a:cs typeface="Arial" panose="020B0604020202020204" pitchFamily="34" charset="0"/>
            </a:endParaRPr>
          </a:p>
          <a:p>
            <a:pPr marL="0" indent="0">
              <a:buNone/>
            </a:pPr>
            <a:r>
              <a:rPr lang="en-GB" sz="2200" b="1" dirty="0">
                <a:solidFill>
                  <a:srgbClr val="0070C0"/>
                </a:solidFill>
                <a:latin typeface="Arial" panose="020B0604020202020204" pitchFamily="34" charset="0"/>
                <a:cs typeface="Arial" panose="020B0604020202020204" pitchFamily="34" charset="0"/>
              </a:rPr>
              <a:t>Medication:</a:t>
            </a:r>
            <a:br>
              <a:rPr lang="en-GB" sz="2200" dirty="0">
                <a:solidFill>
                  <a:srgbClr val="0070C0"/>
                </a:solidFill>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Lansoprazole 30mg, Clopidogrel 75mg, Levothyroxine sodium 50microgram</a:t>
            </a:r>
          </a:p>
          <a:p>
            <a:pPr marL="0" indent="0">
              <a:buNone/>
            </a:pPr>
            <a:r>
              <a:rPr lang="en-GB" sz="2200" b="1" dirty="0">
                <a:solidFill>
                  <a:schemeClr val="tx2">
                    <a:lumMod val="60000"/>
                    <a:lumOff val="40000"/>
                  </a:schemeClr>
                </a:solidFill>
                <a:latin typeface="Arial" panose="020B0604020202020204" pitchFamily="34" charset="0"/>
                <a:cs typeface="Arial" panose="020B0604020202020204" pitchFamily="34" charset="0"/>
              </a:rPr>
              <a:t>Over the counter </a:t>
            </a:r>
            <a:r>
              <a:rPr lang="en-GB" sz="2200" dirty="0">
                <a:latin typeface="Arial" panose="020B0604020202020204" pitchFamily="34" charset="0"/>
                <a:cs typeface="Arial" panose="020B0604020202020204" pitchFamily="34" charset="0"/>
              </a:rPr>
              <a:t>-  Gaviscon oral suspension, Paracetamol PRN</a:t>
            </a:r>
          </a:p>
          <a:p>
            <a:pPr marL="0" indent="0">
              <a:buNone/>
            </a:pPr>
            <a:r>
              <a:rPr lang="en-GB" sz="2200" b="1" dirty="0">
                <a:solidFill>
                  <a:schemeClr val="accent1"/>
                </a:solidFill>
                <a:latin typeface="Arial" panose="020B0604020202020204" pitchFamily="34" charset="0"/>
                <a:cs typeface="Arial" panose="020B0604020202020204" pitchFamily="34" charset="0"/>
              </a:rPr>
              <a:t>Allergies</a:t>
            </a:r>
            <a:r>
              <a:rPr lang="en-GB" sz="2200" dirty="0">
                <a:latin typeface="Arial" panose="020B0604020202020204" pitchFamily="34" charset="0"/>
                <a:cs typeface="Arial" panose="020B0604020202020204" pitchFamily="34" charset="0"/>
              </a:rPr>
              <a:t> – Doxycycline </a:t>
            </a:r>
          </a:p>
          <a:p>
            <a:pPr marL="0" indent="0">
              <a:buNone/>
            </a:pPr>
            <a:endParaRPr lang="en-GB" dirty="0"/>
          </a:p>
        </p:txBody>
      </p:sp>
      <p:sp>
        <p:nvSpPr>
          <p:cNvPr id="4" name="Slide Number Placeholder 3">
            <a:extLst>
              <a:ext uri="{FF2B5EF4-FFF2-40B4-BE49-F238E27FC236}">
                <a16:creationId xmlns:a16="http://schemas.microsoft.com/office/drawing/2014/main" id="{3A2C9484-4E41-2998-F6FE-6A0AF3FCA1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88495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D3B45E-9522-40A7-9EAC-418CAC69D5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8" name="Title 7">
            <a:extLst>
              <a:ext uri="{FF2B5EF4-FFF2-40B4-BE49-F238E27FC236}">
                <a16:creationId xmlns:a16="http://schemas.microsoft.com/office/drawing/2014/main" id="{55CA15CA-1073-F435-5057-43AA05DB7D4D}"/>
              </a:ext>
            </a:extLst>
          </p:cNvPr>
          <p:cNvSpPr>
            <a:spLocks noGrp="1"/>
          </p:cNvSpPr>
          <p:nvPr>
            <p:ph type="title"/>
          </p:nvPr>
        </p:nvSpPr>
        <p:spPr>
          <a:xfrm>
            <a:off x="457200" y="620687"/>
            <a:ext cx="8229600" cy="994463"/>
          </a:xfrm>
        </p:spPr>
        <p:txBody>
          <a:bodyPr>
            <a:normAutofit/>
          </a:bodyPr>
          <a:lstStyle/>
          <a:p>
            <a:r>
              <a:rPr lang="en-US" sz="2400" kern="1200" dirty="0">
                <a:solidFill>
                  <a:srgbClr val="0070C0"/>
                </a:solidFill>
                <a:latin typeface="Arial" panose="020B0604020202020204" pitchFamily="34" charset="0"/>
                <a:cs typeface="Arial" panose="020B0604020202020204" pitchFamily="34" charset="0"/>
              </a:rPr>
              <a:t>Initial Visit Acute Heath Assessment </a:t>
            </a:r>
            <a:endParaRPr lang="en-GB" sz="24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5AFE6FF-1827-B17B-F48C-7A2017DEAF81}"/>
              </a:ext>
            </a:extLst>
          </p:cNvPr>
          <p:cNvSpPr txBox="1">
            <a:spLocks/>
          </p:cNvSpPr>
          <p:nvPr/>
        </p:nvSpPr>
        <p:spPr>
          <a:xfrm>
            <a:off x="2699792" y="1798832"/>
            <a:ext cx="5668067" cy="28732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649224" rtl="0" eaLnBrk="1" fontAlgn="auto" latinLnBrk="0" hangingPunct="1">
              <a:lnSpc>
                <a:spcPct val="100000"/>
              </a:lnSpc>
              <a:spcBef>
                <a:spcPts val="71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Urineanalysis</a:t>
            </a: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b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Leukocytes = +++</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Nitrate = ++</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Protein = +</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 = 7</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Blood = ++</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SG = 1.010</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Ketone = -</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Glucose = -</a:t>
            </a:r>
          </a:p>
        </p:txBody>
      </p:sp>
      <p:sp>
        <p:nvSpPr>
          <p:cNvPr id="10" name="Content Placeholder 3">
            <a:extLst>
              <a:ext uri="{FF2B5EF4-FFF2-40B4-BE49-F238E27FC236}">
                <a16:creationId xmlns:a16="http://schemas.microsoft.com/office/drawing/2014/main" id="{E30C9CD2-AF52-9D17-321F-87C962539864}"/>
              </a:ext>
            </a:extLst>
          </p:cNvPr>
          <p:cNvSpPr txBox="1">
            <a:spLocks/>
          </p:cNvSpPr>
          <p:nvPr/>
        </p:nvSpPr>
        <p:spPr>
          <a:xfrm>
            <a:off x="632125" y="1813704"/>
            <a:ext cx="7879750" cy="30554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49224" rtl="0" eaLnBrk="1" fontAlgn="auto" latinLnBrk="0" hangingPunct="1">
              <a:lnSpc>
                <a:spcPct val="100000"/>
              </a:lnSpc>
              <a:spcBef>
                <a:spcPts val="71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Vital Signs:</a:t>
            </a:r>
            <a:b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Respiration – 18  </a:t>
            </a:r>
            <a:b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Saturation 97% room air</a:t>
            </a:r>
            <a:b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Blood pressure 132/61 Sitting  </a:t>
            </a:r>
            <a:b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Blood pressure 125/63 Standing</a:t>
            </a:r>
            <a:b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Heart Rate  79  regular</a:t>
            </a:r>
          </a:p>
          <a:p>
            <a:pPr marL="0" marR="0" lvl="0" indent="0" algn="l" defTabSz="649224" rtl="0" eaLnBrk="1" fontAlgn="auto" latinLnBrk="0" hangingPunct="1">
              <a:lnSpc>
                <a:spcPct val="100000"/>
              </a:lnSpc>
              <a:spcBef>
                <a:spcPts val="71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Temperature 37.8</a:t>
            </a:r>
          </a:p>
          <a:p>
            <a:pPr marL="0" marR="0" lvl="0" indent="0" algn="l" defTabSz="649224" rtl="0" eaLnBrk="1" fontAlgn="auto" latinLnBrk="0" hangingPunct="1">
              <a:lnSpc>
                <a:spcPct val="100000"/>
              </a:lnSpc>
              <a:spcBef>
                <a:spcPts val="71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BGT: 8.4 mmol</a:t>
            </a:r>
          </a:p>
          <a:p>
            <a:pPr marL="0" marR="0" lvl="0" indent="0" algn="l" defTabSz="649224" rtl="0" eaLnBrk="1" fontAlgn="auto" latinLnBrk="0" hangingPunct="1">
              <a:lnSpc>
                <a:spcPct val="100000"/>
              </a:lnSpc>
              <a:spcBef>
                <a:spcPts val="710"/>
              </a:spcBef>
              <a:spcAft>
                <a:spcPts val="0"/>
              </a:spcAft>
              <a:buClrTx/>
              <a:buSzTx/>
              <a:buFont typeface="Arial" panose="020B0604020202020204" pitchFamily="34" charset="0"/>
              <a:buNone/>
              <a:tabLst/>
              <a:defRPr/>
            </a:pP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E96BFDF0-6A01-7BE6-95A8-0B274CA6BD64}"/>
              </a:ext>
            </a:extLst>
          </p:cNvPr>
          <p:cNvSpPr txBox="1"/>
          <p:nvPr/>
        </p:nvSpPr>
        <p:spPr>
          <a:xfrm>
            <a:off x="0" y="4884032"/>
            <a:ext cx="9144001"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National Early Warning Score (NEWS2) = 0</a:t>
            </a:r>
            <a:br>
              <a:rPr kumimoji="0" lang="en-GB"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Pain Score: 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GCS: 15/15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16444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a:extLst>
              <a:ext uri="{FF2B5EF4-FFF2-40B4-BE49-F238E27FC236}">
                <a16:creationId xmlns:a16="http://schemas.microsoft.com/office/drawing/2014/main" id="{B672F816-3648-4C1C-B03C-8BA61A71B3C2}"/>
              </a:ext>
            </a:extLst>
          </p:cNvPr>
          <p:cNvSpPr>
            <a:spLocks noGrp="1"/>
          </p:cNvSpPr>
          <p:nvPr>
            <p:ph type="title" idx="4294967295"/>
          </p:nvPr>
        </p:nvSpPr>
        <p:spPr>
          <a:xfrm>
            <a:off x="539750" y="539750"/>
            <a:ext cx="8064500" cy="900113"/>
          </a:xfrm>
        </p:spPr>
        <p:txBody>
          <a:bodyPr/>
          <a:lstStyle/>
          <a:p>
            <a:r>
              <a:rPr lang="en-US" altLang="en-US" dirty="0"/>
              <a:t>Falls Response - @Home Service</a:t>
            </a:r>
          </a:p>
        </p:txBody>
      </p:sp>
      <p:sp>
        <p:nvSpPr>
          <p:cNvPr id="15362" name="Content Placeholder 2">
            <a:extLst>
              <a:ext uri="{FF2B5EF4-FFF2-40B4-BE49-F238E27FC236}">
                <a16:creationId xmlns:a16="http://schemas.microsoft.com/office/drawing/2014/main" id="{61FE6FA3-B0F6-4879-8287-18F1CABEAC74}"/>
              </a:ext>
            </a:extLst>
          </p:cNvPr>
          <p:cNvSpPr>
            <a:spLocks noGrp="1"/>
          </p:cNvSpPr>
          <p:nvPr>
            <p:ph idx="4294967295"/>
          </p:nvPr>
        </p:nvSpPr>
        <p:spPr>
          <a:xfrm>
            <a:off x="620713" y="1439863"/>
            <a:ext cx="7894637" cy="4238625"/>
          </a:xfrm>
        </p:spPr>
        <p:txBody>
          <a:bodyPr/>
          <a:lstStyle/>
          <a:p>
            <a:pPr marL="0" indent="0">
              <a:buFont typeface="LucidaGrande" charset="0"/>
              <a:buNone/>
            </a:pPr>
            <a:r>
              <a:rPr lang="en-US" altLang="en-US" dirty="0"/>
              <a:t>Purpose:</a:t>
            </a:r>
          </a:p>
          <a:p>
            <a:pPr marL="0" indent="0"/>
            <a:r>
              <a:rPr lang="en-US" altLang="en-US" b="0" dirty="0"/>
              <a:t> Provide a brief overview of the @home service</a:t>
            </a:r>
          </a:p>
          <a:p>
            <a:pPr marL="0" indent="0"/>
            <a:r>
              <a:rPr lang="en-US" altLang="en-US" b="0" dirty="0"/>
              <a:t> Outline the NHSE guidance for UCR services in providing a falls response</a:t>
            </a:r>
          </a:p>
          <a:p>
            <a:pPr marL="0" indent="0"/>
            <a:r>
              <a:rPr lang="en-US" altLang="en-US" b="0" dirty="0"/>
              <a:t> Outline the current @home service falls response </a:t>
            </a:r>
          </a:p>
          <a:p>
            <a:pPr marL="0" indent="0"/>
            <a:r>
              <a:rPr lang="en-US" altLang="en-US" b="0" dirty="0"/>
              <a:t> Future planning to further enhance this provision within the community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7A9116-40E0-4200-A219-12161C1DF0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6" name="Content Placeholder 5">
            <a:extLst>
              <a:ext uri="{FF2B5EF4-FFF2-40B4-BE49-F238E27FC236}">
                <a16:creationId xmlns:a16="http://schemas.microsoft.com/office/drawing/2014/main" id="{6A4D9252-C9D7-99F6-3F6B-C39B68488D44}"/>
              </a:ext>
            </a:extLst>
          </p:cNvPr>
          <p:cNvSpPr>
            <a:spLocks noGrp="1"/>
          </p:cNvSpPr>
          <p:nvPr>
            <p:ph idx="1"/>
          </p:nvPr>
        </p:nvSpPr>
        <p:spPr>
          <a:xfrm>
            <a:off x="457200" y="1412776"/>
            <a:ext cx="8229600" cy="4713387"/>
          </a:xfrm>
        </p:spPr>
        <p:txBody>
          <a:bodyPr>
            <a:normAutofit/>
          </a:bodyPr>
          <a:lstStyle/>
          <a:p>
            <a:pPr marL="0" indent="0">
              <a:buNone/>
            </a:pPr>
            <a:r>
              <a:rPr lang="en-GB" sz="2800" b="1" dirty="0">
                <a:solidFill>
                  <a:srgbClr val="0070C0"/>
                </a:solidFill>
                <a:latin typeface="Arial" panose="020B0604020202020204" pitchFamily="34" charset="0"/>
                <a:cs typeface="Arial" panose="020B0604020202020204" pitchFamily="34" charset="0"/>
              </a:rPr>
              <a:t>Social care </a:t>
            </a:r>
          </a:p>
          <a:p>
            <a:r>
              <a:rPr lang="en-GB" sz="2400" dirty="0">
                <a:latin typeface="Arial" panose="020B0604020202020204" pitchFamily="34" charset="0"/>
                <a:cs typeface="Arial" panose="020B0604020202020204" pitchFamily="34" charset="0"/>
              </a:rPr>
              <a:t>Lives in a house with his wife</a:t>
            </a:r>
          </a:p>
          <a:p>
            <a:r>
              <a:rPr lang="en-GB" sz="2400" dirty="0">
                <a:latin typeface="Arial" panose="020B0604020202020204" pitchFamily="34" charset="0"/>
                <a:cs typeface="Arial" panose="020B0604020202020204" pitchFamily="34" charset="0"/>
              </a:rPr>
              <a:t>Private carer twice a week to help with shower. </a:t>
            </a:r>
          </a:p>
          <a:p>
            <a:r>
              <a:rPr lang="en-GB" sz="2400" dirty="0">
                <a:latin typeface="Arial" panose="020B0604020202020204" pitchFamily="34" charset="0"/>
                <a:cs typeface="Arial" panose="020B0604020202020204" pitchFamily="34" charset="0"/>
              </a:rPr>
              <a:t>Takes medicine from blister pack with assistance from wife. </a:t>
            </a:r>
          </a:p>
          <a:p>
            <a:r>
              <a:rPr lang="en-GB" sz="2400" dirty="0">
                <a:latin typeface="Arial" panose="020B0604020202020204" pitchFamily="34" charset="0"/>
                <a:cs typeface="Arial" panose="020B0604020202020204" pitchFamily="34" charset="0"/>
              </a:rPr>
              <a:t>Support network- Son visits weekly, very supportive neighbours.  </a:t>
            </a:r>
          </a:p>
          <a:p>
            <a:r>
              <a:rPr lang="en-GB" sz="2400" dirty="0">
                <a:latin typeface="Arial" panose="020B0604020202020204" pitchFamily="34" charset="0"/>
                <a:cs typeface="Arial" panose="020B0604020202020204" pitchFamily="34" charset="0"/>
              </a:rPr>
              <a:t>Son buys shopping and supports with finances.   </a:t>
            </a:r>
          </a:p>
          <a:p>
            <a:pPr marL="0" indent="0">
              <a:buNone/>
            </a:pPr>
            <a:endParaRPr lang="en-GB" b="1" dirty="0">
              <a:latin typeface="Arial" panose="020B0604020202020204" pitchFamily="34" charset="0"/>
              <a:cs typeface="Arial" panose="020B0604020202020204" pitchFamily="34" charset="0"/>
            </a:endParaRPr>
          </a:p>
        </p:txBody>
      </p:sp>
      <p:sp>
        <p:nvSpPr>
          <p:cNvPr id="3" name="Title 7">
            <a:extLst>
              <a:ext uri="{FF2B5EF4-FFF2-40B4-BE49-F238E27FC236}">
                <a16:creationId xmlns:a16="http://schemas.microsoft.com/office/drawing/2014/main" id="{38CFB008-1B52-A0A4-D01C-CCCA302A7A56}"/>
              </a:ext>
            </a:extLst>
          </p:cNvPr>
          <p:cNvSpPr>
            <a:spLocks noGrp="1"/>
          </p:cNvSpPr>
          <p:nvPr>
            <p:ph type="title"/>
          </p:nvPr>
        </p:nvSpPr>
        <p:spPr>
          <a:xfrm>
            <a:off x="457200" y="274638"/>
            <a:ext cx="8229600" cy="1282154"/>
          </a:xfrm>
        </p:spPr>
        <p:txBody>
          <a:bodyPr>
            <a:normAutofit/>
          </a:bodyPr>
          <a:lstStyle/>
          <a:p>
            <a:r>
              <a:rPr lang="en-GB" sz="3200" dirty="0">
                <a:solidFill>
                  <a:srgbClr val="0070C0"/>
                </a:solidFill>
                <a:latin typeface="Arial" panose="020B0604020202020204" pitchFamily="34" charset="0"/>
                <a:cs typeface="Arial" panose="020B0604020202020204" pitchFamily="34" charset="0"/>
              </a:rPr>
              <a:t>Social Care Assessment</a:t>
            </a:r>
          </a:p>
        </p:txBody>
      </p:sp>
    </p:spTree>
    <p:extLst>
      <p:ext uri="{BB962C8B-B14F-4D97-AF65-F5344CB8AC3E}">
        <p14:creationId xmlns:p14="http://schemas.microsoft.com/office/powerpoint/2010/main" val="214896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8283F9-B8D9-4567-88FF-9A6C53F58A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6" name="Content Placeholder 5">
            <a:extLst>
              <a:ext uri="{FF2B5EF4-FFF2-40B4-BE49-F238E27FC236}">
                <a16:creationId xmlns:a16="http://schemas.microsoft.com/office/drawing/2014/main" id="{DD76A542-6A98-4BEC-A756-0FF185E8BB12}"/>
              </a:ext>
            </a:extLst>
          </p:cNvPr>
          <p:cNvSpPr>
            <a:spLocks noGrp="1"/>
          </p:cNvSpPr>
          <p:nvPr>
            <p:ph idx="1"/>
          </p:nvPr>
        </p:nvSpPr>
        <p:spPr>
          <a:xfrm>
            <a:off x="477089" y="1772817"/>
            <a:ext cx="8229600" cy="4583534"/>
          </a:xfrm>
        </p:spPr>
        <p:txBody>
          <a:bodyPr>
            <a:normAutofit fontScale="40000" lnSpcReduction="20000"/>
          </a:bodyPr>
          <a:lstStyle/>
          <a:p>
            <a:pPr marL="0" indent="0">
              <a:lnSpc>
                <a:spcPct val="100000"/>
              </a:lnSpc>
              <a:buNone/>
            </a:pPr>
            <a:r>
              <a:rPr lang="en-GB" sz="4200" b="0" i="0" dirty="0">
                <a:solidFill>
                  <a:srgbClr val="0070C0"/>
                </a:solidFill>
                <a:effectLst/>
                <a:latin typeface="Arial" panose="020B0604020202020204" pitchFamily="34" charset="0"/>
                <a:cs typeface="Arial" panose="020B0604020202020204" pitchFamily="34" charset="0"/>
              </a:rPr>
              <a:t>FALLS/FRAILTY</a:t>
            </a:r>
            <a:br>
              <a:rPr lang="en-GB" sz="3200" b="0" i="0" dirty="0">
                <a:solidFill>
                  <a:srgbClr val="0070C0"/>
                </a:solidFill>
                <a:effectLst/>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No falls in the last week. Two falls in the past year</a:t>
            </a:r>
          </a:p>
          <a:p>
            <a:pPr marL="0" indent="0">
              <a:lnSpc>
                <a:spcPct val="100000"/>
              </a:lnSpc>
              <a:buNone/>
            </a:pPr>
            <a:r>
              <a:rPr lang="en-GB" sz="3200" dirty="0">
                <a:latin typeface="Arial" panose="020B0604020202020204" pitchFamily="34" charset="0"/>
                <a:cs typeface="Arial" panose="020B0604020202020204" pitchFamily="34" charset="0"/>
              </a:rPr>
              <a:t>Frailty score = 5.</a:t>
            </a:r>
          </a:p>
          <a:p>
            <a:pPr marL="0" indent="0">
              <a:lnSpc>
                <a:spcPct val="100000"/>
              </a:lnSpc>
              <a:buNone/>
            </a:pPr>
            <a:r>
              <a:rPr lang="en-GB" sz="3200" dirty="0">
                <a:latin typeface="Arial" panose="020B0604020202020204" pitchFamily="34" charset="0"/>
                <a:cs typeface="Arial" panose="020B0604020202020204" pitchFamily="34" charset="0"/>
              </a:rPr>
              <a:t>Abbreviated Mental Test score: 8/10</a:t>
            </a:r>
          </a:p>
          <a:p>
            <a:pPr marL="0" indent="0">
              <a:lnSpc>
                <a:spcPct val="100000"/>
              </a:lnSpc>
              <a:buNone/>
            </a:pPr>
            <a:endParaRPr lang="en-GB" sz="3200" dirty="0">
              <a:solidFill>
                <a:srgbClr val="0070C0"/>
              </a:solidFill>
              <a:latin typeface="Arial" panose="020B0604020202020204" pitchFamily="34" charset="0"/>
              <a:cs typeface="Arial" panose="020B0604020202020204" pitchFamily="34" charset="0"/>
            </a:endParaRPr>
          </a:p>
          <a:p>
            <a:pPr marL="0" indent="0">
              <a:lnSpc>
                <a:spcPct val="100000"/>
              </a:lnSpc>
              <a:buNone/>
            </a:pPr>
            <a:r>
              <a:rPr lang="en-GB" sz="4200" dirty="0">
                <a:solidFill>
                  <a:srgbClr val="0070C0"/>
                </a:solidFill>
                <a:latin typeface="Arial" panose="020B0604020202020204" pitchFamily="34" charset="0"/>
                <a:cs typeface="Arial" panose="020B0604020202020204" pitchFamily="34" charset="0"/>
              </a:rPr>
              <a:t>MENTAL HEALTH</a:t>
            </a:r>
          </a:p>
          <a:p>
            <a:pPr marL="0" indent="0">
              <a:lnSpc>
                <a:spcPct val="100000"/>
              </a:lnSpc>
              <a:buNone/>
            </a:pPr>
            <a:r>
              <a:rPr lang="en-GB" sz="3200" dirty="0">
                <a:latin typeface="Arial" panose="020B0604020202020204" pitchFamily="34" charset="0"/>
                <a:cs typeface="Arial" panose="020B0604020202020204" pitchFamily="34" charset="0"/>
              </a:rPr>
              <a:t>No signs of confusion, behaviour issues, self-harm or suicidal thoughts during visit.</a:t>
            </a:r>
          </a:p>
          <a:p>
            <a:pPr marL="0" indent="0">
              <a:lnSpc>
                <a:spcPct val="100000"/>
              </a:lnSpc>
              <a:buNone/>
            </a:pPr>
            <a:r>
              <a:rPr lang="en-GB" sz="3200" dirty="0">
                <a:latin typeface="Arial" panose="020B0604020202020204" pitchFamily="34" charset="0"/>
                <a:cs typeface="Arial" panose="020B0604020202020204" pitchFamily="34" charset="0"/>
              </a:rPr>
              <a:t>No history of dementia. </a:t>
            </a:r>
          </a:p>
          <a:p>
            <a:pPr marL="0" indent="0">
              <a:lnSpc>
                <a:spcPct val="100000"/>
              </a:lnSpc>
              <a:buNone/>
            </a:pPr>
            <a:endParaRPr lang="en-GB" sz="3200" dirty="0">
              <a:solidFill>
                <a:srgbClr val="0070C0"/>
              </a:solidFill>
              <a:latin typeface="Arial" panose="020B0604020202020204" pitchFamily="34" charset="0"/>
              <a:cs typeface="Arial" panose="020B0604020202020204" pitchFamily="34" charset="0"/>
            </a:endParaRPr>
          </a:p>
          <a:p>
            <a:pPr marL="0" indent="0">
              <a:buNone/>
            </a:pPr>
            <a:r>
              <a:rPr lang="en-GB" sz="4200" b="0" i="0" dirty="0">
                <a:solidFill>
                  <a:srgbClr val="0070C0"/>
                </a:solidFill>
                <a:effectLst/>
                <a:latin typeface="Arial" panose="020B0604020202020204" pitchFamily="34" charset="0"/>
                <a:cs typeface="Arial" panose="020B0604020202020204" pitchFamily="34" charset="0"/>
              </a:rPr>
              <a:t>CVS</a:t>
            </a:r>
          </a:p>
          <a:p>
            <a:pPr marL="0" indent="0">
              <a:buNone/>
            </a:pPr>
            <a:r>
              <a:rPr lang="en-GB" dirty="0">
                <a:latin typeface="Arial" panose="020B0604020202020204" pitchFamily="34" charset="0"/>
                <a:cs typeface="Arial" panose="020B0604020202020204" pitchFamily="34" charset="0"/>
              </a:rPr>
              <a:t>Denies</a:t>
            </a:r>
            <a:r>
              <a:rPr lang="en-GB" sz="3200" b="0" i="0" dirty="0">
                <a:effectLst/>
                <a:latin typeface="Arial" panose="020B0604020202020204" pitchFamily="34" charset="0"/>
                <a:cs typeface="Arial" panose="020B0604020202020204" pitchFamily="34" charset="0"/>
              </a:rPr>
              <a:t> chest pain, palpitations</a:t>
            </a:r>
            <a:r>
              <a:rPr lang="en-GB" dirty="0">
                <a:latin typeface="Arial" panose="020B0604020202020204" pitchFamily="34" charset="0"/>
                <a:cs typeface="Arial" panose="020B0604020202020204" pitchFamily="34" charset="0"/>
              </a:rPr>
              <a:t>, PND, SOB/SOBE, no lower limb oedema, heart sounds 1+2+0 – </a:t>
            </a:r>
            <a:endParaRPr lang="en-GB" sz="3200" b="0" i="0" dirty="0">
              <a:effectLst/>
              <a:latin typeface="Arial" panose="020B0604020202020204" pitchFamily="34" charset="0"/>
              <a:cs typeface="Arial" panose="020B0604020202020204" pitchFamily="34" charset="0"/>
            </a:endParaRPr>
          </a:p>
          <a:p>
            <a:pPr marL="0" indent="0">
              <a:buNone/>
            </a:pPr>
            <a:r>
              <a:rPr lang="en-GB" sz="4200" b="0" i="0" dirty="0">
                <a:solidFill>
                  <a:schemeClr val="tx2"/>
                </a:solidFill>
                <a:effectLst/>
                <a:latin typeface="Arial" panose="020B0604020202020204" pitchFamily="34" charset="0"/>
                <a:cs typeface="Arial" panose="020B0604020202020204" pitchFamily="34" charset="0"/>
              </a:rPr>
              <a:t>Respiratory</a:t>
            </a:r>
          </a:p>
          <a:p>
            <a:pPr marL="0" indent="0">
              <a:buNone/>
            </a:pPr>
            <a:r>
              <a:rPr lang="en-GB" sz="2900" dirty="0">
                <a:latin typeface="Arial" panose="020B0604020202020204" pitchFamily="34" charset="0"/>
                <a:cs typeface="Arial" panose="020B0604020202020204" pitchFamily="34" charset="0"/>
              </a:rPr>
              <a:t>Denies</a:t>
            </a:r>
            <a:r>
              <a:rPr lang="en-GB" sz="2900" b="0" i="0" dirty="0">
                <a:effectLst/>
                <a:latin typeface="Arial" panose="020B0604020202020204" pitchFamily="34" charset="0"/>
                <a:cs typeface="Arial" panose="020B0604020202020204" pitchFamily="34" charset="0"/>
              </a:rPr>
              <a:t> cough, sputum production – bilateral equal air entry no adventitious sounds, </a:t>
            </a:r>
            <a:endParaRPr lang="en-GB" sz="2900" b="0" i="0" dirty="0">
              <a:solidFill>
                <a:schemeClr val="tx2"/>
              </a:solidFill>
              <a:effectLst/>
              <a:latin typeface="Arial" panose="020B0604020202020204" pitchFamily="34" charset="0"/>
              <a:cs typeface="Arial" panose="020B0604020202020204" pitchFamily="34" charset="0"/>
            </a:endParaRPr>
          </a:p>
          <a:p>
            <a:pPr marL="0" indent="0" algn="l">
              <a:buNone/>
            </a:pPr>
            <a:r>
              <a:rPr lang="en-GB" sz="4200" b="0" i="0" dirty="0">
                <a:solidFill>
                  <a:srgbClr val="0070C0"/>
                </a:solidFill>
                <a:effectLst/>
                <a:latin typeface="Arial" panose="020B0604020202020204" pitchFamily="34" charset="0"/>
                <a:cs typeface="Arial" panose="020B0604020202020204" pitchFamily="34" charset="0"/>
              </a:rPr>
              <a:t>GASTROINTESTINAL/URINARY</a:t>
            </a:r>
          </a:p>
          <a:p>
            <a:pPr marL="0" indent="0" algn="l">
              <a:buNone/>
            </a:pPr>
            <a:r>
              <a:rPr lang="en-GB" dirty="0">
                <a:latin typeface="Arial" panose="020B0604020202020204" pitchFamily="34" charset="0"/>
                <a:cs typeface="Arial" panose="020B0604020202020204" pitchFamily="34" charset="0"/>
              </a:rPr>
              <a:t>Denies </a:t>
            </a:r>
            <a:r>
              <a:rPr lang="en-GB" sz="3200" b="0" i="0" dirty="0">
                <a:effectLst/>
                <a:latin typeface="Arial" panose="020B0604020202020204" pitchFamily="34" charset="0"/>
                <a:cs typeface="Arial" panose="020B0604020202020204" pitchFamily="34" charset="0"/>
              </a:rPr>
              <a:t>vomiting, constipation, diarrhoea, </a:t>
            </a:r>
          </a:p>
          <a:p>
            <a:pPr marL="0" indent="0" algn="l">
              <a:buNone/>
            </a:pPr>
            <a:r>
              <a:rPr lang="en-GB" dirty="0">
                <a:latin typeface="Arial" panose="020B0604020202020204" pitchFamily="34" charset="0"/>
                <a:cs typeface="Arial" panose="020B0604020202020204" pitchFamily="34" charset="0"/>
              </a:rPr>
              <a:t>c/o urinary frequency </a:t>
            </a:r>
            <a:endParaRPr lang="en-GB" sz="3200" b="0" i="0" dirty="0">
              <a:effectLst/>
              <a:latin typeface="Arial" panose="020B0604020202020204" pitchFamily="34" charset="0"/>
              <a:cs typeface="Arial" panose="020B0604020202020204" pitchFamily="34" charset="0"/>
            </a:endParaRPr>
          </a:p>
          <a:p>
            <a:pPr marL="0" indent="0" algn="l">
              <a:buNone/>
            </a:pPr>
            <a:r>
              <a:rPr lang="en-GB" sz="3200" b="0" i="0" dirty="0">
                <a:effectLst/>
                <a:latin typeface="Arial" panose="020B0604020202020204" pitchFamily="34" charset="0"/>
                <a:cs typeface="Arial" panose="020B0604020202020204" pitchFamily="34" charset="0"/>
              </a:rPr>
              <a:t>Abdomen – Nil distention, bowel sounds heard in all quadrants, </a:t>
            </a:r>
            <a:r>
              <a:rPr lang="en-GB" dirty="0">
                <a:latin typeface="Arial" panose="020B0604020202020204" pitchFamily="34" charset="0"/>
                <a:cs typeface="Arial" panose="020B0604020202020204" pitchFamily="34" charset="0"/>
              </a:rPr>
              <a:t> abdomen soft none tender, denies supra pubic tenderness,  No CVA tenderness.  </a:t>
            </a:r>
          </a:p>
          <a:p>
            <a:pPr marL="0" indent="0" algn="l">
              <a:buNone/>
            </a:pPr>
            <a:endParaRPr lang="en-GB" dirty="0">
              <a:solidFill>
                <a:srgbClr val="FF0000"/>
              </a:solidFill>
              <a:latin typeface="Arial" panose="020B0604020202020204" pitchFamily="34" charset="0"/>
              <a:cs typeface="Arial" panose="020B0604020202020204" pitchFamily="34" charset="0"/>
            </a:endParaRPr>
          </a:p>
          <a:p>
            <a:pPr marL="0" indent="0" algn="l">
              <a:buNone/>
            </a:pPr>
            <a:r>
              <a:rPr lang="en-GB" dirty="0">
                <a:solidFill>
                  <a:srgbClr val="FF0000"/>
                </a:solidFill>
                <a:latin typeface="Arial" panose="020B0604020202020204" pitchFamily="34" charset="0"/>
                <a:cs typeface="Arial" panose="020B0604020202020204" pitchFamily="34" charset="0"/>
              </a:rPr>
              <a:t>No red flags  - weight loss, night sweats, blood sputum, faeces, PND, </a:t>
            </a:r>
            <a:endParaRPr lang="en-GB" sz="3200" b="0" i="0" dirty="0">
              <a:solidFill>
                <a:srgbClr val="FF0000"/>
              </a:solidFill>
              <a:effectLst/>
              <a:latin typeface="Arial" panose="020B0604020202020204" pitchFamily="34" charset="0"/>
              <a:cs typeface="Arial" panose="020B0604020202020204" pitchFamily="34" charset="0"/>
            </a:endParaRPr>
          </a:p>
          <a:p>
            <a:endParaRPr lang="en-GB" dirty="0"/>
          </a:p>
        </p:txBody>
      </p:sp>
      <p:sp>
        <p:nvSpPr>
          <p:cNvPr id="8" name="Title 7">
            <a:extLst>
              <a:ext uri="{FF2B5EF4-FFF2-40B4-BE49-F238E27FC236}">
                <a16:creationId xmlns:a16="http://schemas.microsoft.com/office/drawing/2014/main" id="{7B4DAA62-3BAE-F5CD-1090-504EBC74BA8F}"/>
              </a:ext>
            </a:extLst>
          </p:cNvPr>
          <p:cNvSpPr>
            <a:spLocks noGrp="1"/>
          </p:cNvSpPr>
          <p:nvPr>
            <p:ph type="title"/>
          </p:nvPr>
        </p:nvSpPr>
        <p:spPr>
          <a:xfrm>
            <a:off x="457200" y="476671"/>
            <a:ext cx="8229600" cy="1296145"/>
          </a:xfrm>
        </p:spPr>
        <p:txBody>
          <a:bodyPr>
            <a:normAutofit/>
          </a:bodyPr>
          <a:lstStyle/>
          <a:p>
            <a:r>
              <a:rPr lang="en-US" sz="2400" kern="1200" dirty="0">
                <a:solidFill>
                  <a:srgbClr val="0070C0"/>
                </a:solidFill>
                <a:latin typeface="Arial" panose="020B0604020202020204" pitchFamily="34" charset="0"/>
                <a:cs typeface="Arial" panose="020B0604020202020204" pitchFamily="34" charset="0"/>
              </a:rPr>
              <a:t>Initial Visit/Acute Heath Assessment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58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8283F9-B8D9-4567-88FF-9A6C53F58A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6" name="Content Placeholder 5">
            <a:extLst>
              <a:ext uri="{FF2B5EF4-FFF2-40B4-BE49-F238E27FC236}">
                <a16:creationId xmlns:a16="http://schemas.microsoft.com/office/drawing/2014/main" id="{DD76A542-6A98-4BEC-A756-0FF185E8BB12}"/>
              </a:ext>
            </a:extLst>
          </p:cNvPr>
          <p:cNvSpPr>
            <a:spLocks noGrp="1"/>
          </p:cNvSpPr>
          <p:nvPr>
            <p:ph idx="1"/>
          </p:nvPr>
        </p:nvSpPr>
        <p:spPr>
          <a:xfrm>
            <a:off x="457200" y="692696"/>
            <a:ext cx="8229600" cy="5433467"/>
          </a:xfrm>
        </p:spPr>
        <p:txBody>
          <a:bodyPr>
            <a:normAutofit fontScale="85000" lnSpcReduction="10000"/>
          </a:bodyPr>
          <a:lstStyle/>
          <a:p>
            <a:pPr marL="0" indent="0">
              <a:buNone/>
            </a:pPr>
            <a:r>
              <a:rPr lang="en-GB" sz="4500" b="0" i="0" dirty="0">
                <a:solidFill>
                  <a:srgbClr val="0070C0"/>
                </a:solidFill>
                <a:effectLst/>
                <a:latin typeface="Arial" panose="020B0604020202020204" pitchFamily="34" charset="0"/>
                <a:cs typeface="Arial" panose="020B0604020202020204" pitchFamily="34" charset="0"/>
              </a:rPr>
              <a:t>Pressure Areas: SSKIN </a:t>
            </a:r>
            <a:br>
              <a:rPr lang="en-GB" b="0" i="0" dirty="0">
                <a:solidFill>
                  <a:srgbClr val="0070C0"/>
                </a:solidFill>
                <a:effectLst/>
                <a:latin typeface="Arial" panose="020B0604020202020204" pitchFamily="34" charset="0"/>
                <a:cs typeface="Arial" panose="020B0604020202020204" pitchFamily="34" charset="0"/>
              </a:rPr>
            </a:br>
            <a:endParaRPr lang="en-GB" b="0" i="0" dirty="0">
              <a:solidFill>
                <a:srgbClr val="0070C0"/>
              </a:solidFill>
              <a:effectLst/>
              <a:latin typeface="Arial" panose="020B0604020202020204" pitchFamily="34" charset="0"/>
              <a:cs typeface="Arial" panose="020B0604020202020204" pitchFamily="34" charset="0"/>
            </a:endParaRPr>
          </a:p>
          <a:p>
            <a:r>
              <a:rPr lang="en-GB" sz="3200" b="0" i="0" dirty="0">
                <a:effectLst/>
                <a:latin typeface="Arial" panose="020B0604020202020204" pitchFamily="34" charset="0"/>
                <a:cs typeface="Arial" panose="020B0604020202020204" pitchFamily="34" charset="0"/>
              </a:rPr>
              <a:t>S	Patient sleeps on a bed.</a:t>
            </a:r>
          </a:p>
          <a:p>
            <a:r>
              <a:rPr lang="en-GB" sz="3200" b="0" i="0" dirty="0">
                <a:effectLst/>
                <a:latin typeface="Arial" panose="020B0604020202020204" pitchFamily="34" charset="0"/>
                <a:cs typeface="Arial" panose="020B0604020202020204" pitchFamily="34" charset="0"/>
              </a:rPr>
              <a:t>S	All pressure areas intact 	</a:t>
            </a:r>
          </a:p>
          <a:p>
            <a:r>
              <a:rPr lang="en-GB" sz="3200" b="0" i="0" dirty="0">
                <a:effectLst/>
                <a:latin typeface="Arial" panose="020B0604020202020204" pitchFamily="34" charset="0"/>
                <a:cs typeface="Arial" panose="020B0604020202020204" pitchFamily="34" charset="0"/>
              </a:rPr>
              <a:t>K	Patient mobilise with X 2 walking sticks .</a:t>
            </a:r>
          </a:p>
          <a:p>
            <a:r>
              <a:rPr lang="en-GB" sz="3200" b="0" i="0" dirty="0">
                <a:effectLst/>
                <a:latin typeface="Arial" panose="020B0604020202020204" pitchFamily="34" charset="0"/>
                <a:cs typeface="Arial" panose="020B0604020202020204" pitchFamily="34" charset="0"/>
              </a:rPr>
              <a:t>I	Patient is continent</a:t>
            </a:r>
            <a:r>
              <a:rPr lang="en-GB" dirty="0">
                <a:latin typeface="Arial" panose="020B0604020202020204" pitchFamily="34" charset="0"/>
                <a:cs typeface="Arial" panose="020B0604020202020204" pitchFamily="34" charset="0"/>
              </a:rPr>
              <a:t>, choses to w</a:t>
            </a:r>
            <a:r>
              <a:rPr lang="en-GB" sz="3200" b="0" i="0" dirty="0">
                <a:effectLst/>
                <a:latin typeface="Arial" panose="020B0604020202020204" pitchFamily="34" charset="0"/>
                <a:cs typeface="Arial" panose="020B0604020202020204" pitchFamily="34" charset="0"/>
              </a:rPr>
              <a:t>ear pads just in case.</a:t>
            </a:r>
          </a:p>
          <a:p>
            <a:r>
              <a:rPr lang="en-GB" sz="3200" b="0" i="0" dirty="0">
                <a:effectLst/>
                <a:latin typeface="Arial" panose="020B0604020202020204" pitchFamily="34" charset="0"/>
                <a:cs typeface="Arial" panose="020B0604020202020204" pitchFamily="34" charset="0"/>
              </a:rPr>
              <a:t>N	Patient reports to have a small but well balanced diet including fruit vegetables and adequate fluid intake approx. 1.5 - 2 litres daily .</a:t>
            </a:r>
          </a:p>
          <a:p>
            <a:pPr marL="0" indent="0">
              <a:buNone/>
            </a:pPr>
            <a:r>
              <a:rPr lang="en-GB" dirty="0">
                <a:latin typeface="Arial" panose="020B0604020202020204" pitchFamily="34" charset="0"/>
                <a:cs typeface="Arial" panose="020B0604020202020204" pitchFamily="34" charset="0"/>
              </a:rPr>
              <a:t>MUST Score = 1</a:t>
            </a:r>
          </a:p>
          <a:p>
            <a:pPr marL="0" indent="0">
              <a:buNone/>
            </a:pPr>
            <a:r>
              <a:rPr lang="en-GB" dirty="0" err="1">
                <a:latin typeface="Arial" panose="020B0604020202020204" pitchFamily="34" charset="0"/>
                <a:cs typeface="Arial" panose="020B0604020202020204" pitchFamily="34" charset="0"/>
              </a:rPr>
              <a:t>Waterlow</a:t>
            </a:r>
            <a:r>
              <a:rPr lang="en-GB" dirty="0">
                <a:latin typeface="Arial" panose="020B0604020202020204" pitchFamily="34" charset="0"/>
                <a:cs typeface="Arial" panose="020B0604020202020204" pitchFamily="34" charset="0"/>
              </a:rPr>
              <a:t> Score = </a:t>
            </a:r>
            <a:r>
              <a:rPr lang="en-GB" dirty="0">
                <a:solidFill>
                  <a:schemeClr val="tx2"/>
                </a:solidFill>
                <a:latin typeface="Arial" panose="020B0604020202020204" pitchFamily="34" charset="0"/>
                <a:cs typeface="Arial" panose="020B0604020202020204" pitchFamily="34" charset="0"/>
              </a:rPr>
              <a:t>13</a:t>
            </a:r>
          </a:p>
          <a:p>
            <a:pPr marL="993775" indent="882650">
              <a:buNone/>
            </a:pPr>
            <a:endParaRPr lang="en-GB" sz="3200" b="0" i="0" dirty="0">
              <a:solidFill>
                <a:schemeClr val="tx2"/>
              </a:solidFill>
              <a:effectLst/>
              <a:latin typeface="Aharoni" panose="02010803020104030203" pitchFamily="2" charset="-79"/>
              <a:cs typeface="Aharoni" panose="02010803020104030203" pitchFamily="2" charset="-79"/>
            </a:endParaRPr>
          </a:p>
          <a:p>
            <a:endParaRPr lang="en-GB" dirty="0"/>
          </a:p>
        </p:txBody>
      </p:sp>
    </p:spTree>
    <p:extLst>
      <p:ext uri="{BB962C8B-B14F-4D97-AF65-F5344CB8AC3E}">
        <p14:creationId xmlns:p14="http://schemas.microsoft.com/office/powerpoint/2010/main" val="168331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pic>
        <p:nvPicPr>
          <p:cNvPr id="3" name="Content Placeholder 2">
            <a:extLst>
              <a:ext uri="{FF2B5EF4-FFF2-40B4-BE49-F238E27FC236}">
                <a16:creationId xmlns:a16="http://schemas.microsoft.com/office/drawing/2014/main" id="{6D7BF484-9AE0-3EB9-A5DF-0FD8D72B04DC}"/>
              </a:ext>
            </a:extLst>
          </p:cNvPr>
          <p:cNvPicPr>
            <a:picLocks noGrp="1" noChangeAspect="1"/>
          </p:cNvPicPr>
          <p:nvPr>
            <p:ph idx="1"/>
          </p:nvPr>
        </p:nvPicPr>
        <p:blipFill rotWithShape="1">
          <a:blip r:embed="rId2"/>
          <a:srcRect l="3791" t="7370" r="53928" b="7146"/>
          <a:stretch/>
        </p:blipFill>
        <p:spPr>
          <a:xfrm>
            <a:off x="899592" y="1556792"/>
            <a:ext cx="7344816" cy="4176464"/>
          </a:xfrm>
        </p:spPr>
      </p:pic>
      <p:sp>
        <p:nvSpPr>
          <p:cNvPr id="8" name="Title 7">
            <a:extLst>
              <a:ext uri="{FF2B5EF4-FFF2-40B4-BE49-F238E27FC236}">
                <a16:creationId xmlns:a16="http://schemas.microsoft.com/office/drawing/2014/main" id="{4408DC70-3990-78BC-0E8C-8E57119EFC85}"/>
              </a:ext>
            </a:extLst>
          </p:cNvPr>
          <p:cNvSpPr>
            <a:spLocks noGrp="1"/>
          </p:cNvSpPr>
          <p:nvPr>
            <p:ph type="title"/>
          </p:nvPr>
        </p:nvSpPr>
        <p:spPr>
          <a:xfrm>
            <a:off x="457200" y="274638"/>
            <a:ext cx="8229600" cy="1282154"/>
          </a:xfrm>
        </p:spPr>
        <p:txBody>
          <a:bodyPr>
            <a:normAutofit/>
          </a:bodyPr>
          <a:lstStyle/>
          <a:p>
            <a:r>
              <a:rPr lang="en-GB" sz="3200" dirty="0">
                <a:solidFill>
                  <a:srgbClr val="0070C0"/>
                </a:solidFill>
                <a:latin typeface="Arial" panose="020B0604020202020204" pitchFamily="34" charset="0"/>
                <a:cs typeface="Arial" panose="020B0604020202020204" pitchFamily="34" charset="0"/>
              </a:rPr>
              <a:t>Initial Therapy Assessment</a:t>
            </a:r>
          </a:p>
        </p:txBody>
      </p:sp>
    </p:spTree>
    <p:extLst>
      <p:ext uri="{BB962C8B-B14F-4D97-AF65-F5344CB8AC3E}">
        <p14:creationId xmlns:p14="http://schemas.microsoft.com/office/powerpoint/2010/main" val="349533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7A9116-40E0-4200-A219-12161C1DF0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3" name="Title 7">
            <a:extLst>
              <a:ext uri="{FF2B5EF4-FFF2-40B4-BE49-F238E27FC236}">
                <a16:creationId xmlns:a16="http://schemas.microsoft.com/office/drawing/2014/main" id="{38CFB008-1B52-A0A4-D01C-CCCA302A7A56}"/>
              </a:ext>
            </a:extLst>
          </p:cNvPr>
          <p:cNvSpPr>
            <a:spLocks noGrp="1"/>
          </p:cNvSpPr>
          <p:nvPr>
            <p:ph type="title"/>
          </p:nvPr>
        </p:nvSpPr>
        <p:spPr>
          <a:xfrm>
            <a:off x="457200" y="274638"/>
            <a:ext cx="8229600" cy="1282154"/>
          </a:xfrm>
        </p:spPr>
        <p:txBody>
          <a:bodyPr>
            <a:normAutofit/>
          </a:bodyPr>
          <a:lstStyle/>
          <a:p>
            <a:r>
              <a:rPr lang="en-GB" sz="3200" dirty="0">
                <a:solidFill>
                  <a:srgbClr val="0070C0"/>
                </a:solidFill>
                <a:latin typeface="Arial" panose="020B0604020202020204" pitchFamily="34" charset="0"/>
                <a:cs typeface="Arial" panose="020B0604020202020204" pitchFamily="34" charset="0"/>
              </a:rPr>
              <a:t>Initial Therapy Assessment</a:t>
            </a:r>
          </a:p>
        </p:txBody>
      </p:sp>
      <p:graphicFrame>
        <p:nvGraphicFramePr>
          <p:cNvPr id="7" name="Diagram 6">
            <a:extLst>
              <a:ext uri="{FF2B5EF4-FFF2-40B4-BE49-F238E27FC236}">
                <a16:creationId xmlns:a16="http://schemas.microsoft.com/office/drawing/2014/main" id="{151CFA60-280E-5A4F-F9C5-CF5A2EBFC89C}"/>
              </a:ext>
            </a:extLst>
          </p:cNvPr>
          <p:cNvGraphicFramePr/>
          <p:nvPr/>
        </p:nvGraphicFramePr>
        <p:xfrm>
          <a:off x="251520" y="1340768"/>
          <a:ext cx="8640960" cy="5015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A126C3D-1D69-46BA-853E-DD1CCC1D48F9}"/>
              </a:ext>
            </a:extLst>
          </p:cNvPr>
          <p:cNvSpPr txBox="1"/>
          <p:nvPr/>
        </p:nvSpPr>
        <p:spPr>
          <a:xfrm>
            <a:off x="2627784" y="1484784"/>
            <a:ext cx="7920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Bladder and Bowel</a:t>
            </a:r>
          </a:p>
        </p:txBody>
      </p:sp>
      <p:sp>
        <p:nvSpPr>
          <p:cNvPr id="10" name="TextBox 9">
            <a:extLst>
              <a:ext uri="{FF2B5EF4-FFF2-40B4-BE49-F238E27FC236}">
                <a16:creationId xmlns:a16="http://schemas.microsoft.com/office/drawing/2014/main" id="{61EB8B1E-C9D7-9DE2-3A84-007A0DE246BA}"/>
              </a:ext>
            </a:extLst>
          </p:cNvPr>
          <p:cNvSpPr txBox="1"/>
          <p:nvPr/>
        </p:nvSpPr>
        <p:spPr>
          <a:xfrm>
            <a:off x="3707904" y="3429000"/>
            <a:ext cx="7920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Nutrition</a:t>
            </a:r>
          </a:p>
        </p:txBody>
      </p:sp>
      <p:sp>
        <p:nvSpPr>
          <p:cNvPr id="11" name="TextBox 10">
            <a:extLst>
              <a:ext uri="{FF2B5EF4-FFF2-40B4-BE49-F238E27FC236}">
                <a16:creationId xmlns:a16="http://schemas.microsoft.com/office/drawing/2014/main" id="{ED3F9F77-3C73-1F8D-8BC2-9C82B2651214}"/>
              </a:ext>
            </a:extLst>
          </p:cNvPr>
          <p:cNvSpPr txBox="1"/>
          <p:nvPr/>
        </p:nvSpPr>
        <p:spPr>
          <a:xfrm>
            <a:off x="2555776" y="5033042"/>
            <a:ext cx="9361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MSK assessment</a:t>
            </a:r>
          </a:p>
        </p:txBody>
      </p:sp>
      <p:sp>
        <p:nvSpPr>
          <p:cNvPr id="12" name="TextBox 11">
            <a:extLst>
              <a:ext uri="{FF2B5EF4-FFF2-40B4-BE49-F238E27FC236}">
                <a16:creationId xmlns:a16="http://schemas.microsoft.com/office/drawing/2014/main" id="{F087A658-9B09-1A04-5978-9D1FEB3B8DB7}"/>
              </a:ext>
            </a:extLst>
          </p:cNvPr>
          <p:cNvSpPr txBox="1"/>
          <p:nvPr/>
        </p:nvSpPr>
        <p:spPr>
          <a:xfrm>
            <a:off x="4572000" y="5033041"/>
            <a:ext cx="9361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Functional assessment</a:t>
            </a:r>
          </a:p>
        </p:txBody>
      </p:sp>
      <p:sp>
        <p:nvSpPr>
          <p:cNvPr id="13" name="TextBox 12">
            <a:extLst>
              <a:ext uri="{FF2B5EF4-FFF2-40B4-BE49-F238E27FC236}">
                <a16:creationId xmlns:a16="http://schemas.microsoft.com/office/drawing/2014/main" id="{145EAC67-8146-48A1-DE43-771009C3EF33}"/>
              </a:ext>
            </a:extLst>
          </p:cNvPr>
          <p:cNvSpPr txBox="1"/>
          <p:nvPr/>
        </p:nvSpPr>
        <p:spPr>
          <a:xfrm>
            <a:off x="7746574" y="4437112"/>
            <a:ext cx="9361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Equipment provision</a:t>
            </a:r>
          </a:p>
        </p:txBody>
      </p:sp>
      <p:sp>
        <p:nvSpPr>
          <p:cNvPr id="14" name="TextBox 13">
            <a:extLst>
              <a:ext uri="{FF2B5EF4-FFF2-40B4-BE49-F238E27FC236}">
                <a16:creationId xmlns:a16="http://schemas.microsoft.com/office/drawing/2014/main" id="{FDCEFC21-B244-28B9-A2C2-7463170EE2A9}"/>
              </a:ext>
            </a:extLst>
          </p:cNvPr>
          <p:cNvSpPr txBox="1"/>
          <p:nvPr/>
        </p:nvSpPr>
        <p:spPr>
          <a:xfrm>
            <a:off x="4606884" y="3848559"/>
            <a:ext cx="9361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Onward referrals</a:t>
            </a:r>
          </a:p>
        </p:txBody>
      </p:sp>
      <p:sp>
        <p:nvSpPr>
          <p:cNvPr id="15" name="TextBox 14">
            <a:extLst>
              <a:ext uri="{FF2B5EF4-FFF2-40B4-BE49-F238E27FC236}">
                <a16:creationId xmlns:a16="http://schemas.microsoft.com/office/drawing/2014/main" id="{8E478C47-F4F1-E3CB-B89E-812ADE71D7B3}"/>
              </a:ext>
            </a:extLst>
          </p:cNvPr>
          <p:cNvSpPr txBox="1"/>
          <p:nvPr/>
        </p:nvSpPr>
        <p:spPr>
          <a:xfrm>
            <a:off x="5553216" y="2288020"/>
            <a:ext cx="104313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Observations</a:t>
            </a:r>
          </a:p>
        </p:txBody>
      </p:sp>
      <p:sp>
        <p:nvSpPr>
          <p:cNvPr id="16" name="Hexagon 15">
            <a:extLst>
              <a:ext uri="{FF2B5EF4-FFF2-40B4-BE49-F238E27FC236}">
                <a16:creationId xmlns:a16="http://schemas.microsoft.com/office/drawing/2014/main" id="{4EB01D0E-8EBE-8778-92D4-4AF28A8A5475}"/>
              </a:ext>
            </a:extLst>
          </p:cNvPr>
          <p:cNvSpPr/>
          <p:nvPr/>
        </p:nvSpPr>
        <p:spPr>
          <a:xfrm>
            <a:off x="395536" y="3573016"/>
            <a:ext cx="1189252" cy="1091553"/>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7" name="TextBox 16">
            <a:extLst>
              <a:ext uri="{FF2B5EF4-FFF2-40B4-BE49-F238E27FC236}">
                <a16:creationId xmlns:a16="http://schemas.microsoft.com/office/drawing/2014/main" id="{9435358D-DC9D-5A95-77FF-0C0A8E1A67A3}"/>
              </a:ext>
            </a:extLst>
          </p:cNvPr>
          <p:cNvSpPr txBox="1"/>
          <p:nvPr/>
        </p:nvSpPr>
        <p:spPr>
          <a:xfrm>
            <a:off x="522110" y="3848559"/>
            <a:ext cx="9361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Neuro/</a:t>
            </a:r>
            <a:r>
              <a:rPr kumimoji="0" lang="en-GB" sz="1200" b="0" i="0" u="none" strike="noStrike" kern="1200" cap="none" spc="0" normalizeH="0" baseline="0" noProof="0" dirty="0" err="1">
                <a:ln>
                  <a:noFill/>
                </a:ln>
                <a:solidFill>
                  <a:prstClr val="black"/>
                </a:solidFill>
                <a:effectLst/>
                <a:uLnTx/>
                <a:uFillTx/>
                <a:latin typeface="Gill Sans MT"/>
                <a:ea typeface="+mn-ea"/>
                <a:cs typeface="+mn-cs"/>
              </a:rPr>
              <a:t>Resp</a:t>
            </a:r>
            <a:r>
              <a:rPr kumimoji="0" lang="en-GB" sz="1200" b="0" i="0" u="none" strike="noStrike" kern="1200" cap="none" spc="0" normalizeH="0" baseline="0" noProof="0" dirty="0">
                <a:ln>
                  <a:noFill/>
                </a:ln>
                <a:solidFill>
                  <a:prstClr val="black"/>
                </a:solidFill>
                <a:effectLst/>
                <a:uLnTx/>
                <a:uFillTx/>
                <a:latin typeface="Gill Sans MT"/>
                <a:ea typeface="+mn-ea"/>
                <a:cs typeface="+mn-cs"/>
              </a:rPr>
              <a:t> assessment</a:t>
            </a:r>
          </a:p>
        </p:txBody>
      </p:sp>
      <p:sp>
        <p:nvSpPr>
          <p:cNvPr id="18" name="Hexagon 17">
            <a:extLst>
              <a:ext uri="{FF2B5EF4-FFF2-40B4-BE49-F238E27FC236}">
                <a16:creationId xmlns:a16="http://schemas.microsoft.com/office/drawing/2014/main" id="{4166098F-6DE2-3DEC-3BB7-5EF17B38B6A5}"/>
              </a:ext>
            </a:extLst>
          </p:cNvPr>
          <p:cNvSpPr/>
          <p:nvPr/>
        </p:nvSpPr>
        <p:spPr>
          <a:xfrm>
            <a:off x="3419872" y="5301208"/>
            <a:ext cx="1224136" cy="1091553"/>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TextBox 20">
            <a:extLst>
              <a:ext uri="{FF2B5EF4-FFF2-40B4-BE49-F238E27FC236}">
                <a16:creationId xmlns:a16="http://schemas.microsoft.com/office/drawing/2014/main" id="{1CA97D27-1FB3-C298-3D5C-AA4653A9CFAA}"/>
              </a:ext>
            </a:extLst>
          </p:cNvPr>
          <p:cNvSpPr txBox="1"/>
          <p:nvPr/>
        </p:nvSpPr>
        <p:spPr>
          <a:xfrm>
            <a:off x="3563888" y="5616151"/>
            <a:ext cx="9361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Moving and Handling</a:t>
            </a:r>
          </a:p>
        </p:txBody>
      </p:sp>
      <p:sp>
        <p:nvSpPr>
          <p:cNvPr id="22" name="Hexagon 21">
            <a:extLst>
              <a:ext uri="{FF2B5EF4-FFF2-40B4-BE49-F238E27FC236}">
                <a16:creationId xmlns:a16="http://schemas.microsoft.com/office/drawing/2014/main" id="{9336E43B-4930-7BF3-0630-8C33589B7979}"/>
              </a:ext>
            </a:extLst>
          </p:cNvPr>
          <p:cNvSpPr/>
          <p:nvPr/>
        </p:nvSpPr>
        <p:spPr>
          <a:xfrm>
            <a:off x="7602558" y="1905398"/>
            <a:ext cx="1224136" cy="1091553"/>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3" name="TextBox 22">
            <a:extLst>
              <a:ext uri="{FF2B5EF4-FFF2-40B4-BE49-F238E27FC236}">
                <a16:creationId xmlns:a16="http://schemas.microsoft.com/office/drawing/2014/main" id="{44F9CB59-B579-4796-B3E4-84356D748F58}"/>
              </a:ext>
            </a:extLst>
          </p:cNvPr>
          <p:cNvSpPr txBox="1"/>
          <p:nvPr/>
        </p:nvSpPr>
        <p:spPr>
          <a:xfrm>
            <a:off x="7785464" y="2131115"/>
            <a:ext cx="9361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Home Exercise Programme</a:t>
            </a:r>
          </a:p>
        </p:txBody>
      </p:sp>
      <p:sp>
        <p:nvSpPr>
          <p:cNvPr id="24" name="Hexagon 23">
            <a:extLst>
              <a:ext uri="{FF2B5EF4-FFF2-40B4-BE49-F238E27FC236}">
                <a16:creationId xmlns:a16="http://schemas.microsoft.com/office/drawing/2014/main" id="{54CFCA5F-90EA-1A08-ACC0-95254CF46DF0}"/>
              </a:ext>
            </a:extLst>
          </p:cNvPr>
          <p:cNvSpPr/>
          <p:nvPr/>
        </p:nvSpPr>
        <p:spPr>
          <a:xfrm>
            <a:off x="395536" y="4755431"/>
            <a:ext cx="1189252" cy="1091553"/>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5" name="TextBox 24">
            <a:extLst>
              <a:ext uri="{FF2B5EF4-FFF2-40B4-BE49-F238E27FC236}">
                <a16:creationId xmlns:a16="http://schemas.microsoft.com/office/drawing/2014/main" id="{D3B789E0-F8A8-0988-8A7E-7758C5059133}"/>
              </a:ext>
            </a:extLst>
          </p:cNvPr>
          <p:cNvSpPr txBox="1"/>
          <p:nvPr/>
        </p:nvSpPr>
        <p:spPr>
          <a:xfrm>
            <a:off x="536006" y="5055567"/>
            <a:ext cx="9361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a:ea typeface="+mn-ea"/>
                <a:cs typeface="+mn-cs"/>
              </a:rPr>
              <a:t>Liaise with GP</a:t>
            </a:r>
          </a:p>
        </p:txBody>
      </p:sp>
    </p:spTree>
    <p:extLst>
      <p:ext uri="{BB962C8B-B14F-4D97-AF65-F5344CB8AC3E}">
        <p14:creationId xmlns:p14="http://schemas.microsoft.com/office/powerpoint/2010/main" val="4269204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7A9116-40E0-4200-A219-12161C1DF0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6" name="Content Placeholder 5">
            <a:extLst>
              <a:ext uri="{FF2B5EF4-FFF2-40B4-BE49-F238E27FC236}">
                <a16:creationId xmlns:a16="http://schemas.microsoft.com/office/drawing/2014/main" id="{6A4D9252-C9D7-99F6-3F6B-C39B68488D44}"/>
              </a:ext>
            </a:extLst>
          </p:cNvPr>
          <p:cNvSpPr>
            <a:spLocks noGrp="1"/>
          </p:cNvSpPr>
          <p:nvPr>
            <p:ph idx="1"/>
          </p:nvPr>
        </p:nvSpPr>
        <p:spPr>
          <a:xfrm>
            <a:off x="457200" y="1556792"/>
            <a:ext cx="8229600" cy="4569371"/>
          </a:xfrm>
        </p:spPr>
        <p:txBody>
          <a:bodyPr>
            <a:normAutofit fontScale="92500" lnSpcReduction="20000"/>
          </a:bodyPr>
          <a:lstStyle/>
          <a:p>
            <a:pPr marL="0" indent="0">
              <a:buNone/>
            </a:pPr>
            <a:r>
              <a:rPr lang="en-GB" b="1" dirty="0">
                <a:solidFill>
                  <a:srgbClr val="0070C0"/>
                </a:solidFill>
                <a:latin typeface="Arial" panose="020B0604020202020204" pitchFamily="34" charset="0"/>
                <a:cs typeface="Arial" panose="020B0604020202020204" pitchFamily="34" charset="0"/>
              </a:rPr>
              <a:t>On Assessment</a:t>
            </a:r>
            <a:endParaRPr lang="en-GB" sz="3200" dirty="0">
              <a:solidFill>
                <a:srgbClr val="0070C0"/>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Independent with toilet transfers upstairs and downstairs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Independent with chair and bed transfers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Slow but Independent on stairs with bilateral rails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Independently mobile with x 2 walking sticks but unsteady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Independent with chair and bed transfers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Usually independent with personal care, past 4 days requires assistance from wife.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Balance assessment – moderate risk of falls</a:t>
            </a:r>
          </a:p>
          <a:p>
            <a:pPr marL="0" indent="0">
              <a:buNone/>
            </a:pPr>
            <a:endParaRPr lang="en-GB" sz="3200" b="1" dirty="0">
              <a:solidFill>
                <a:srgbClr val="0070C0"/>
              </a:solidFill>
              <a:latin typeface="Arial" panose="020B0604020202020204" pitchFamily="34" charset="0"/>
              <a:cs typeface="Arial" panose="020B0604020202020204" pitchFamily="34" charset="0"/>
            </a:endParaRPr>
          </a:p>
          <a:p>
            <a:pPr marL="0" indent="0">
              <a:buNone/>
            </a:pPr>
            <a:endParaRPr lang="en-GB" sz="3200" b="1" dirty="0">
              <a:latin typeface="Arial" panose="020B0604020202020204" pitchFamily="34" charset="0"/>
              <a:cs typeface="Arial" panose="020B0604020202020204" pitchFamily="34" charset="0"/>
            </a:endParaRPr>
          </a:p>
        </p:txBody>
      </p:sp>
      <p:sp>
        <p:nvSpPr>
          <p:cNvPr id="3" name="Title 7">
            <a:extLst>
              <a:ext uri="{FF2B5EF4-FFF2-40B4-BE49-F238E27FC236}">
                <a16:creationId xmlns:a16="http://schemas.microsoft.com/office/drawing/2014/main" id="{38CFB008-1B52-A0A4-D01C-CCCA302A7A56}"/>
              </a:ext>
            </a:extLst>
          </p:cNvPr>
          <p:cNvSpPr>
            <a:spLocks noGrp="1"/>
          </p:cNvSpPr>
          <p:nvPr>
            <p:ph type="title"/>
          </p:nvPr>
        </p:nvSpPr>
        <p:spPr>
          <a:xfrm>
            <a:off x="457200" y="274638"/>
            <a:ext cx="8229600" cy="1282154"/>
          </a:xfrm>
        </p:spPr>
        <p:txBody>
          <a:bodyPr>
            <a:normAutofit/>
          </a:bodyPr>
          <a:lstStyle/>
          <a:p>
            <a:r>
              <a:rPr lang="en-GB" sz="3200" dirty="0">
                <a:solidFill>
                  <a:srgbClr val="0070C0"/>
                </a:solidFill>
                <a:latin typeface="Arial" panose="020B0604020202020204" pitchFamily="34" charset="0"/>
                <a:cs typeface="Arial" panose="020B0604020202020204" pitchFamily="34" charset="0"/>
              </a:rPr>
              <a:t>Initial Therapy Assessment</a:t>
            </a:r>
            <a:br>
              <a:rPr lang="en-GB" sz="3200" dirty="0">
                <a:solidFill>
                  <a:srgbClr val="0070C0"/>
                </a:solidFill>
                <a:latin typeface="Arial" panose="020B0604020202020204" pitchFamily="34" charset="0"/>
                <a:cs typeface="Arial" panose="020B0604020202020204" pitchFamily="34" charset="0"/>
              </a:rPr>
            </a:br>
            <a:r>
              <a:rPr lang="en-GB" sz="3200" dirty="0">
                <a:solidFill>
                  <a:srgbClr val="0070C0"/>
                </a:solidFill>
                <a:latin typeface="Arial" panose="020B0604020202020204" pitchFamily="34" charset="0"/>
                <a:cs typeface="Arial" panose="020B0604020202020204" pitchFamily="34" charset="0"/>
              </a:rPr>
              <a:t>~Mr A ~</a:t>
            </a:r>
          </a:p>
        </p:txBody>
      </p:sp>
    </p:spTree>
    <p:extLst>
      <p:ext uri="{BB962C8B-B14F-4D97-AF65-F5344CB8AC3E}">
        <p14:creationId xmlns:p14="http://schemas.microsoft.com/office/powerpoint/2010/main" val="90604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CEB15-2EF3-1A68-F543-EF5B4FDEBE13}"/>
              </a:ext>
            </a:extLst>
          </p:cNvPr>
          <p:cNvSpPr>
            <a:spLocks noGrp="1"/>
          </p:cNvSpPr>
          <p:nvPr>
            <p:ph idx="1"/>
          </p:nvPr>
        </p:nvSpPr>
        <p:spPr>
          <a:xfrm>
            <a:off x="457200" y="692696"/>
            <a:ext cx="8229600" cy="5462067"/>
          </a:xfrm>
        </p:spPr>
        <p:txBody>
          <a:bodyPr>
            <a:normAutofit fontScale="92500" lnSpcReduction="20000"/>
          </a:bodyPr>
          <a:lstStyle/>
          <a:p>
            <a:pPr marL="0" indent="0">
              <a:lnSpc>
                <a:spcPct val="100000"/>
              </a:lnSpc>
              <a:buNone/>
            </a:pPr>
            <a:r>
              <a:rPr lang="en-GB" sz="2400" b="1" i="0" dirty="0">
                <a:solidFill>
                  <a:srgbClr val="0070C0"/>
                </a:solidFill>
                <a:effectLst/>
                <a:latin typeface="Arial" panose="020B0604020202020204" pitchFamily="34" charset="0"/>
                <a:cs typeface="Arial" panose="020B0604020202020204" pitchFamily="34" charset="0"/>
              </a:rPr>
              <a:t>Problems identified</a:t>
            </a:r>
          </a:p>
          <a:p>
            <a:r>
              <a:rPr lang="en-GB" sz="2200" dirty="0">
                <a:latin typeface="Arial" panose="020B0604020202020204" pitchFamily="34" charset="0"/>
                <a:cs typeface="Arial" panose="020B0604020202020204" pitchFamily="34" charset="0"/>
              </a:rPr>
              <a:t>UTI  </a:t>
            </a:r>
          </a:p>
          <a:p>
            <a:r>
              <a:rPr lang="en-GB" sz="2200" b="0" i="0" dirty="0">
                <a:effectLst/>
                <a:latin typeface="Arial" panose="020B0604020202020204" pitchFamily="34" charset="0"/>
                <a:cs typeface="Arial" panose="020B0604020202020204" pitchFamily="34" charset="0"/>
              </a:rPr>
              <a:t>Low grade pyrexia </a:t>
            </a:r>
          </a:p>
          <a:p>
            <a:r>
              <a:rPr lang="en-GB" sz="2200" b="0" i="0" dirty="0">
                <a:effectLst/>
                <a:latin typeface="Arial" panose="020B0604020202020204" pitchFamily="34" charset="0"/>
                <a:cs typeface="Arial" panose="020B0604020202020204" pitchFamily="34" charset="0"/>
              </a:rPr>
              <a:t>lethargy </a:t>
            </a: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U</a:t>
            </a:r>
            <a:r>
              <a:rPr lang="en-GB" sz="2200" b="0" i="0" dirty="0">
                <a:effectLst/>
                <a:latin typeface="Arial" panose="020B0604020202020204" pitchFamily="34" charset="0"/>
                <a:cs typeface="Arial" panose="020B0604020202020204" pitchFamily="34" charset="0"/>
              </a:rPr>
              <a:t>nsteady mobility </a:t>
            </a:r>
          </a:p>
          <a:p>
            <a:r>
              <a:rPr lang="en-GB" sz="2200" dirty="0">
                <a:latin typeface="Arial" panose="020B0604020202020204" pitchFamily="34" charset="0"/>
                <a:cs typeface="Arial" panose="020B0604020202020204" pitchFamily="34" charset="0"/>
              </a:rPr>
              <a:t>G</a:t>
            </a:r>
            <a:r>
              <a:rPr lang="en-GB" sz="2200" b="0" i="0" dirty="0">
                <a:effectLst/>
                <a:latin typeface="Arial" panose="020B0604020202020204" pitchFamily="34" charset="0"/>
                <a:cs typeface="Arial" panose="020B0604020202020204" pitchFamily="34" charset="0"/>
              </a:rPr>
              <a:t>enerally unwell </a:t>
            </a:r>
          </a:p>
          <a:p>
            <a:r>
              <a:rPr lang="en-GB" sz="2200" b="0" i="0" dirty="0">
                <a:effectLst/>
                <a:latin typeface="Arial" panose="020B0604020202020204" pitchFamily="34" charset="0"/>
                <a:cs typeface="Arial" panose="020B0604020202020204" pitchFamily="34" charset="0"/>
              </a:rPr>
              <a:t>Support with ADL’s </a:t>
            </a:r>
          </a:p>
          <a:p>
            <a:endParaRPr lang="en-GB" sz="2400" b="1" i="0" dirty="0">
              <a:solidFill>
                <a:srgbClr val="0070C0"/>
              </a:solidFill>
              <a:effectLst/>
              <a:latin typeface="Arial" panose="020B0604020202020204" pitchFamily="34" charset="0"/>
              <a:cs typeface="Arial" panose="020B0604020202020204" pitchFamily="34" charset="0"/>
            </a:endParaRPr>
          </a:p>
          <a:p>
            <a:pPr marL="0" indent="0">
              <a:buNone/>
            </a:pPr>
            <a:r>
              <a:rPr lang="en-GB" sz="2400" b="1" i="0" dirty="0">
                <a:solidFill>
                  <a:srgbClr val="0070C0"/>
                </a:solidFill>
                <a:effectLst/>
                <a:latin typeface="Arial" panose="020B0604020202020204" pitchFamily="34" charset="0"/>
                <a:cs typeface="Arial" panose="020B0604020202020204" pitchFamily="34" charset="0"/>
              </a:rPr>
              <a:t>Plan </a:t>
            </a:r>
          </a:p>
          <a:p>
            <a:pPr marL="0" indent="0">
              <a:buNone/>
            </a:pPr>
            <a:r>
              <a:rPr lang="en-GB" sz="1600" dirty="0">
                <a:latin typeface="Arial" panose="020B0604020202020204" pitchFamily="34" charset="0"/>
                <a:cs typeface="Arial" panose="020B0604020202020204" pitchFamily="34" charset="0"/>
              </a:rPr>
              <a:t>Sent MSU for C&amp;S</a:t>
            </a:r>
          </a:p>
          <a:p>
            <a:pPr marL="0" indent="0">
              <a:buNone/>
            </a:pPr>
            <a:r>
              <a:rPr lang="en-GB" sz="1600" dirty="0">
                <a:latin typeface="Arial" panose="020B0604020202020204" pitchFamily="34" charset="0"/>
                <a:cs typeface="Arial" panose="020B0604020202020204" pitchFamily="34" charset="0"/>
              </a:rPr>
              <a:t>Started Trimethoprim 200mg BD  (review result ) </a:t>
            </a:r>
          </a:p>
          <a:p>
            <a:pPr marL="0" indent="0">
              <a:buNone/>
            </a:pPr>
            <a:r>
              <a:rPr lang="en-GB" sz="1600" dirty="0">
                <a:latin typeface="Arial" panose="020B0604020202020204" pitchFamily="34" charset="0"/>
                <a:cs typeface="Arial" panose="020B0604020202020204" pitchFamily="34" charset="0"/>
              </a:rPr>
              <a:t>Paracetamol 1gram QDS</a:t>
            </a:r>
          </a:p>
          <a:p>
            <a:pPr marL="0" indent="0">
              <a:buNone/>
            </a:pPr>
            <a:r>
              <a:rPr lang="en-GB" sz="1600" dirty="0">
                <a:latin typeface="Arial" panose="020B0604020202020204" pitchFamily="34" charset="0"/>
                <a:cs typeface="Arial" panose="020B0604020202020204" pitchFamily="34" charset="0"/>
              </a:rPr>
              <a:t>Monitor observations daily </a:t>
            </a:r>
          </a:p>
          <a:p>
            <a:pPr marL="0" indent="0">
              <a:buNone/>
            </a:pPr>
            <a:r>
              <a:rPr lang="en-GB" sz="1600" i="0" dirty="0">
                <a:effectLst/>
                <a:latin typeface="Arial" panose="020B0604020202020204" pitchFamily="34" charset="0"/>
                <a:cs typeface="Arial" panose="020B0604020202020204" pitchFamily="34" charset="0"/>
              </a:rPr>
              <a:t>Monitor Pressure areas </a:t>
            </a:r>
          </a:p>
          <a:p>
            <a:pPr marL="0" indent="0">
              <a:buNone/>
            </a:pPr>
            <a:r>
              <a:rPr lang="en-GB" sz="1600" dirty="0">
                <a:latin typeface="Arial" panose="020B0604020202020204" pitchFamily="34" charset="0"/>
                <a:cs typeface="Arial" panose="020B0604020202020204" pitchFamily="34" charset="0"/>
              </a:rPr>
              <a:t>Provided pressure relieving equipment </a:t>
            </a:r>
          </a:p>
          <a:p>
            <a:pPr marL="0" indent="0">
              <a:buNone/>
            </a:pPr>
            <a:r>
              <a:rPr lang="en-GB" sz="1600" i="0" dirty="0">
                <a:effectLst/>
                <a:latin typeface="Arial" panose="020B0604020202020204" pitchFamily="34" charset="0"/>
                <a:cs typeface="Arial" panose="020B0604020202020204" pitchFamily="34" charset="0"/>
              </a:rPr>
              <a:t>Provided a </a:t>
            </a:r>
            <a:r>
              <a:rPr lang="en-GB" sz="1600" i="0" dirty="0" err="1">
                <a:effectLst/>
                <a:latin typeface="Arial" panose="020B0604020202020204" pitchFamily="34" charset="0"/>
                <a:cs typeface="Arial" panose="020B0604020202020204" pitchFamily="34" charset="0"/>
              </a:rPr>
              <a:t>zimmer</a:t>
            </a:r>
            <a:r>
              <a:rPr lang="en-GB" sz="1600" i="0" dirty="0">
                <a:effectLst/>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f</a:t>
            </a:r>
            <a:r>
              <a:rPr lang="en-GB" sz="1600" i="0" dirty="0">
                <a:effectLst/>
                <a:latin typeface="Arial" panose="020B0604020202020204" pitchFamily="34" charset="0"/>
                <a:cs typeface="Arial" panose="020B0604020202020204" pitchFamily="34" charset="0"/>
              </a:rPr>
              <a:t>rame &amp; HEP </a:t>
            </a:r>
            <a:endParaRPr lang="en-GB" sz="1600" dirty="0">
              <a:latin typeface="Arial" panose="020B0604020202020204" pitchFamily="34" charset="0"/>
              <a:cs typeface="Arial" panose="020B0604020202020204" pitchFamily="34" charset="0"/>
            </a:endParaRPr>
          </a:p>
          <a:p>
            <a:pPr marL="0" indent="0">
              <a:buNone/>
            </a:pPr>
            <a:r>
              <a:rPr lang="en-GB" sz="1600" i="0" dirty="0">
                <a:effectLst/>
                <a:latin typeface="Arial" panose="020B0604020202020204" pitchFamily="34" charset="0"/>
                <a:cs typeface="Arial" panose="020B0604020202020204" pitchFamily="34" charset="0"/>
              </a:rPr>
              <a:t>Provided a care package, care was increased to BD 7/7.  Rapid Care – free for first 5 days </a:t>
            </a:r>
          </a:p>
          <a:p>
            <a:pPr marL="0" indent="0">
              <a:buNone/>
            </a:pPr>
            <a:r>
              <a:rPr lang="en-GB" sz="1600" dirty="0">
                <a:latin typeface="Arial" panose="020B0604020202020204" pitchFamily="34" charset="0"/>
                <a:cs typeface="Arial" panose="020B0604020202020204" pitchFamily="34" charset="0"/>
              </a:rPr>
              <a:t>PT assessment </a:t>
            </a:r>
          </a:p>
          <a:p>
            <a:pPr marL="0" indent="0">
              <a:buNone/>
            </a:pPr>
            <a:r>
              <a:rPr lang="en-GB" sz="1600" dirty="0">
                <a:latin typeface="Arial" panose="020B0604020202020204" pitchFamily="34" charset="0"/>
                <a:cs typeface="Arial" panose="020B0604020202020204" pitchFamily="34" charset="0"/>
              </a:rPr>
              <a:t>OT assessment and equipment provided </a:t>
            </a:r>
          </a:p>
          <a:p>
            <a:pPr marL="0" indent="0">
              <a:buNone/>
            </a:pPr>
            <a:endParaRPr lang="en-GB" dirty="0"/>
          </a:p>
        </p:txBody>
      </p:sp>
      <p:sp>
        <p:nvSpPr>
          <p:cNvPr id="4" name="Slide Number Placeholder 3">
            <a:extLst>
              <a:ext uri="{FF2B5EF4-FFF2-40B4-BE49-F238E27FC236}">
                <a16:creationId xmlns:a16="http://schemas.microsoft.com/office/drawing/2014/main" id="{DAC3F4CF-DB95-91BD-2682-B55F30F564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42208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9B69BF-CA94-4EED-A2FF-8E7494F4FA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6" name="Content Placeholder 5">
            <a:extLst>
              <a:ext uri="{FF2B5EF4-FFF2-40B4-BE49-F238E27FC236}">
                <a16:creationId xmlns:a16="http://schemas.microsoft.com/office/drawing/2014/main" id="{1B03737C-2C3A-861D-0659-8FCD7584B03E}"/>
              </a:ext>
            </a:extLst>
          </p:cNvPr>
          <p:cNvSpPr>
            <a:spLocks noGrp="1"/>
          </p:cNvSpPr>
          <p:nvPr>
            <p:ph idx="1"/>
          </p:nvPr>
        </p:nvSpPr>
        <p:spPr>
          <a:xfrm>
            <a:off x="457200" y="980728"/>
            <a:ext cx="8229600" cy="5145435"/>
          </a:xfrm>
        </p:spPr>
        <p:txBody>
          <a:bodyPr>
            <a:normAutofit fontScale="62500" lnSpcReduction="20000"/>
          </a:bodyPr>
          <a:lstStyle/>
          <a:p>
            <a:pPr marL="0" indent="0" defTabSz="649224">
              <a:lnSpc>
                <a:spcPct val="110000"/>
              </a:lnSpc>
              <a:spcBef>
                <a:spcPts val="710"/>
              </a:spcBef>
              <a:buNone/>
            </a:pPr>
            <a:r>
              <a:rPr lang="en-GB" dirty="0">
                <a:solidFill>
                  <a:srgbClr val="0070C0"/>
                </a:solidFill>
                <a:latin typeface="Arial" panose="020B0604020202020204" pitchFamily="34" charset="0"/>
                <a:cs typeface="Arial" panose="020B0604020202020204" pitchFamily="34" charset="0"/>
              </a:rPr>
              <a:t>Observations:</a:t>
            </a:r>
          </a:p>
          <a:p>
            <a:pPr marL="0" indent="0" defTabSz="649224">
              <a:lnSpc>
                <a:spcPct val="110000"/>
              </a:lnSpc>
              <a:spcBef>
                <a:spcPts val="710"/>
              </a:spcBef>
              <a:buNone/>
            </a:pPr>
            <a:r>
              <a:rPr lang="en-GB" sz="3200" dirty="0">
                <a:latin typeface="Arial" panose="020B0604020202020204" pitchFamily="34" charset="0"/>
                <a:cs typeface="Arial" panose="020B0604020202020204" pitchFamily="34" charset="0"/>
              </a:rPr>
              <a:t>8am- Respiration – </a:t>
            </a:r>
            <a:r>
              <a:rPr lang="en-GB" dirty="0">
                <a:latin typeface="Arial" panose="020B0604020202020204" pitchFamily="34" charset="0"/>
                <a:cs typeface="Arial" panose="020B0604020202020204" pitchFamily="34" charset="0"/>
              </a:rPr>
              <a:t>20 bpm</a:t>
            </a:r>
            <a:r>
              <a:rPr lang="en-GB" sz="3200" dirty="0">
                <a:latin typeface="Arial" panose="020B0604020202020204" pitchFamily="34" charset="0"/>
                <a:cs typeface="Arial" panose="020B0604020202020204" pitchFamily="34" charset="0"/>
              </a:rPr>
              <a:t>, 02 Sats 97% room air, BP 142/68mmHg Pulse 80, Temperature 38.1 degrees.</a:t>
            </a:r>
            <a:r>
              <a:rPr lang="en-GB" dirty="0">
                <a:latin typeface="Arial" panose="020B0604020202020204" pitchFamily="34" charset="0"/>
                <a:cs typeface="Arial" panose="020B0604020202020204" pitchFamily="34" charset="0"/>
              </a:rPr>
              <a:t> BM 12.1mmols </a:t>
            </a:r>
            <a:endParaRPr lang="en-GB" sz="3200" dirty="0">
              <a:latin typeface="Arial" panose="020B0604020202020204" pitchFamily="34" charset="0"/>
              <a:cs typeface="Arial" panose="020B0604020202020204" pitchFamily="34" charset="0"/>
            </a:endParaRPr>
          </a:p>
          <a:p>
            <a:pPr marL="0" indent="0" defTabSz="649224">
              <a:lnSpc>
                <a:spcPct val="110000"/>
              </a:lnSpc>
              <a:spcBef>
                <a:spcPts val="710"/>
              </a:spcBef>
              <a:buNone/>
            </a:pPr>
            <a:endParaRPr lang="en-GB" sz="3200" dirty="0">
              <a:latin typeface="Arial" panose="020B0604020202020204" pitchFamily="34" charset="0"/>
              <a:cs typeface="Arial" panose="020B0604020202020204" pitchFamily="34" charset="0"/>
            </a:endParaRPr>
          </a:p>
          <a:p>
            <a:pPr marL="0" indent="0" defTabSz="649224">
              <a:lnSpc>
                <a:spcPct val="110000"/>
              </a:lnSpc>
              <a:spcBef>
                <a:spcPts val="710"/>
              </a:spcBef>
              <a:buNone/>
            </a:pPr>
            <a:r>
              <a:rPr lang="en-GB" sz="2300" dirty="0">
                <a:solidFill>
                  <a:srgbClr val="FF0000"/>
                </a:solidFill>
                <a:latin typeface="Arial" panose="020B0604020202020204" pitchFamily="34" charset="0"/>
                <a:cs typeface="Arial" panose="020B0604020202020204" pitchFamily="34" charset="0"/>
              </a:rPr>
              <a:t>National Early Warning Score (NEWS) scored of  1.</a:t>
            </a:r>
          </a:p>
          <a:p>
            <a:pPr marL="0" indent="0" defTabSz="649224">
              <a:lnSpc>
                <a:spcPct val="110000"/>
              </a:lnSpc>
              <a:spcBef>
                <a:spcPts val="710"/>
              </a:spcBef>
              <a:buNone/>
            </a:pPr>
            <a:endParaRPr lang="en-GB" sz="2300" dirty="0">
              <a:solidFill>
                <a:srgbClr val="FF0000"/>
              </a:solidFill>
              <a:latin typeface="Arial" panose="020B0604020202020204" pitchFamily="34" charset="0"/>
              <a:cs typeface="Arial" panose="020B0604020202020204" pitchFamily="34" charset="0"/>
            </a:endParaRPr>
          </a:p>
          <a:p>
            <a:pPr marL="0" indent="0" defTabSz="649224">
              <a:lnSpc>
                <a:spcPct val="110000"/>
              </a:lnSpc>
              <a:spcBef>
                <a:spcPts val="710"/>
              </a:spcBef>
              <a:buNone/>
            </a:pPr>
            <a:r>
              <a:rPr lang="en-GB" dirty="0">
                <a:latin typeface="Arial" panose="020B0604020202020204" pitchFamily="34" charset="0"/>
                <a:cs typeface="Arial" panose="020B0604020202020204" pitchFamily="34" charset="0"/>
              </a:rPr>
              <a:t>Patient has taken – x 2 Trimethoprim </a:t>
            </a:r>
          </a:p>
          <a:p>
            <a:pPr marL="0" indent="0" defTabSz="649224">
              <a:lnSpc>
                <a:spcPct val="110000"/>
              </a:lnSpc>
              <a:spcBef>
                <a:spcPts val="710"/>
              </a:spcBef>
              <a:buNone/>
            </a:pPr>
            <a:r>
              <a:rPr lang="en-GB" dirty="0">
                <a:latin typeface="Arial" panose="020B0604020202020204" pitchFamily="34" charset="0"/>
                <a:cs typeface="Arial" panose="020B0604020202020204" pitchFamily="34" charset="0"/>
              </a:rPr>
              <a:t>Had not taken paracetamol – Paracetamol prompted during visit</a:t>
            </a:r>
          </a:p>
          <a:p>
            <a:pPr marL="0" indent="0" defTabSz="649224">
              <a:lnSpc>
                <a:spcPct val="110000"/>
              </a:lnSpc>
              <a:spcBef>
                <a:spcPts val="710"/>
              </a:spcBef>
              <a:buNone/>
            </a:pPr>
            <a:endParaRPr lang="en-GB" sz="3200" dirty="0">
              <a:latin typeface="Arial" panose="020B0604020202020204" pitchFamily="34" charset="0"/>
              <a:cs typeface="Arial" panose="020B0604020202020204" pitchFamily="34" charset="0"/>
            </a:endParaRPr>
          </a:p>
          <a:p>
            <a:pPr marL="0" indent="0" defTabSz="649224">
              <a:lnSpc>
                <a:spcPct val="110000"/>
              </a:lnSpc>
              <a:spcBef>
                <a:spcPts val="710"/>
              </a:spcBef>
              <a:buNone/>
            </a:pPr>
            <a:r>
              <a:rPr lang="en-GB" dirty="0">
                <a:solidFill>
                  <a:srgbClr val="0070C0"/>
                </a:solidFill>
                <a:latin typeface="Arial" panose="020B0604020202020204" pitchFamily="34" charset="0"/>
                <a:cs typeface="Arial" panose="020B0604020202020204" pitchFamily="34" charset="0"/>
              </a:rPr>
              <a:t>Plan/Action: </a:t>
            </a:r>
          </a:p>
          <a:p>
            <a:pPr defTabSz="649224">
              <a:lnSpc>
                <a:spcPct val="110000"/>
              </a:lnSpc>
              <a:spcBef>
                <a:spcPts val="710"/>
              </a:spcBef>
            </a:pPr>
            <a:r>
              <a:rPr lang="en-GB" dirty="0">
                <a:latin typeface="Arial" panose="020B0604020202020204" pitchFamily="34" charset="0"/>
                <a:cs typeface="Arial" panose="020B0604020202020204" pitchFamily="34" charset="0"/>
              </a:rPr>
              <a:t>Discussion with Team Consultant </a:t>
            </a:r>
          </a:p>
          <a:p>
            <a:r>
              <a:rPr lang="en-GB" dirty="0">
                <a:latin typeface="Arial" panose="020B0604020202020204" pitchFamily="34" charset="0"/>
                <a:cs typeface="Arial" panose="020B0604020202020204" pitchFamily="34" charset="0"/>
              </a:rPr>
              <a:t>Continue with Paracetamol 1gram QDS </a:t>
            </a:r>
          </a:p>
          <a:p>
            <a:r>
              <a:rPr lang="en-GB" dirty="0">
                <a:latin typeface="Arial" panose="020B0604020202020204" pitchFamily="34" charset="0"/>
                <a:cs typeface="Arial" panose="020B0604020202020204" pitchFamily="34" charset="0"/>
              </a:rPr>
              <a:t>Increase visits to TDS </a:t>
            </a:r>
          </a:p>
          <a:p>
            <a:r>
              <a:rPr lang="en-GB" dirty="0">
                <a:latin typeface="Arial" panose="020B0604020202020204" pitchFamily="34" charset="0"/>
                <a:cs typeface="Arial" panose="020B0604020202020204" pitchFamily="34" charset="0"/>
              </a:rPr>
              <a:t>Provide patient with Electronic BP machine, tympanic &amp; 02 sats monitor (self-monitoring wife will support) </a:t>
            </a:r>
          </a:p>
          <a:p>
            <a:endParaRPr lang="en-GB" dirty="0"/>
          </a:p>
        </p:txBody>
      </p:sp>
      <p:sp>
        <p:nvSpPr>
          <p:cNvPr id="8" name="Title 7">
            <a:extLst>
              <a:ext uri="{FF2B5EF4-FFF2-40B4-BE49-F238E27FC236}">
                <a16:creationId xmlns:a16="http://schemas.microsoft.com/office/drawing/2014/main" id="{D253CDCF-0F2E-31F9-A446-72BE32946910}"/>
              </a:ext>
            </a:extLst>
          </p:cNvPr>
          <p:cNvSpPr>
            <a:spLocks noGrp="1"/>
          </p:cNvSpPr>
          <p:nvPr>
            <p:ph type="title"/>
          </p:nvPr>
        </p:nvSpPr>
        <p:spPr>
          <a:xfrm>
            <a:off x="457200" y="274638"/>
            <a:ext cx="8229600" cy="850106"/>
          </a:xfrm>
        </p:spPr>
        <p:txBody>
          <a:bodyPr>
            <a:normAutofit/>
          </a:bodyPr>
          <a:lstStyle/>
          <a:p>
            <a:r>
              <a:rPr lang="en-US" sz="2400" dirty="0">
                <a:solidFill>
                  <a:srgbClr val="0070C0"/>
                </a:solidFill>
                <a:latin typeface="Arial" panose="020B0604020202020204" pitchFamily="34" charset="0"/>
                <a:cs typeface="Arial" panose="020B0604020202020204" pitchFamily="34" charset="0"/>
              </a:rPr>
              <a:t>First follow up visit – Day 2</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909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FF132F-5C80-E6D1-C6B2-129587B0C7DD}"/>
              </a:ext>
            </a:extLst>
          </p:cNvPr>
          <p:cNvSpPr>
            <a:spLocks noGrp="1"/>
          </p:cNvSpPr>
          <p:nvPr>
            <p:ph idx="1"/>
          </p:nvPr>
        </p:nvSpPr>
        <p:spPr>
          <a:xfrm>
            <a:off x="457200" y="620688"/>
            <a:ext cx="8229600" cy="5505475"/>
          </a:xfrm>
        </p:spPr>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Day 2, monitoring cont.</a:t>
            </a:r>
            <a:endParaRPr lang="en-GB" dirty="0"/>
          </a:p>
          <a:p>
            <a:pPr marL="0" indent="0">
              <a:buNone/>
            </a:pPr>
            <a:r>
              <a:rPr lang="en-GB" sz="2400" dirty="0">
                <a:solidFill>
                  <a:srgbClr val="0070C0"/>
                </a:solidFill>
                <a:latin typeface="Arial" panose="020B0604020202020204" pitchFamily="34" charset="0"/>
                <a:cs typeface="Arial" panose="020B0604020202020204" pitchFamily="34" charset="0"/>
              </a:rPr>
              <a:t>12 pm</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Resp</a:t>
            </a:r>
            <a:r>
              <a:rPr lang="en-GB" sz="2400" dirty="0">
                <a:latin typeface="Arial" panose="020B0604020202020204" pitchFamily="34" charset="0"/>
                <a:cs typeface="Arial" panose="020B0604020202020204" pitchFamily="34" charset="0"/>
              </a:rPr>
              <a:t> – 20 bpm, 02 Sats 97% room air, BP 132/68mmHg Pulse 70, Temperature 37.5 degrees. BM 10.3mmols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solidFill>
                  <a:srgbClr val="0070C0"/>
                </a:solidFill>
                <a:latin typeface="Arial" panose="020B0604020202020204" pitchFamily="34" charset="0"/>
                <a:cs typeface="Arial" panose="020B0604020202020204" pitchFamily="34" charset="0"/>
              </a:rPr>
              <a:t> 4pm </a:t>
            </a:r>
            <a:r>
              <a:rPr lang="en-GB" sz="2400" dirty="0" err="1">
                <a:latin typeface="Arial" panose="020B0604020202020204" pitchFamily="34" charset="0"/>
                <a:cs typeface="Arial" panose="020B0604020202020204" pitchFamily="34" charset="0"/>
              </a:rPr>
              <a:t>Resp</a:t>
            </a:r>
            <a:r>
              <a:rPr lang="en-GB" sz="2400" dirty="0">
                <a:latin typeface="Arial" panose="020B0604020202020204" pitchFamily="34" charset="0"/>
                <a:cs typeface="Arial" panose="020B0604020202020204" pitchFamily="34" charset="0"/>
              </a:rPr>
              <a:t> – 18 bpm, 02 Sats 97% room air, BP 130/80mmHg Pulse 68, Temperature 37.1 degrees.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solidFill>
                  <a:srgbClr val="0070C0"/>
                </a:solidFill>
                <a:latin typeface="Arial" panose="020B0604020202020204" pitchFamily="34" charset="0"/>
                <a:cs typeface="Arial" panose="020B0604020202020204" pitchFamily="34" charset="0"/>
              </a:rPr>
              <a:t>8pm- </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Resp</a:t>
            </a:r>
            <a:r>
              <a:rPr lang="en-GB" sz="2400" dirty="0">
                <a:latin typeface="Arial" panose="020B0604020202020204" pitchFamily="34" charset="0"/>
                <a:cs typeface="Arial" panose="020B0604020202020204" pitchFamily="34" charset="0"/>
              </a:rPr>
              <a:t> – 16 bpm, 02 Sats 98% room air, BP 132/ 70 mmHg Pulse 76, Temperature 36.7 degrees. BM 8.1mmols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Mrs A  happy to monitor during the night if concerned. </a:t>
            </a:r>
          </a:p>
          <a:p>
            <a:pPr marL="0" indent="0">
              <a:buNone/>
            </a:pPr>
            <a:endParaRPr lang="en-GB" sz="2400" dirty="0">
              <a:solidFill>
                <a:srgbClr val="0070C0"/>
              </a:solidFill>
              <a:latin typeface="Arial" panose="020B0604020202020204" pitchFamily="34" charset="0"/>
              <a:cs typeface="Arial" panose="020B0604020202020204" pitchFamily="34" charset="0"/>
            </a:endParaRPr>
          </a:p>
          <a:p>
            <a:pPr marL="0" indent="0">
              <a:buNone/>
            </a:pPr>
            <a:r>
              <a:rPr lang="en-GB" sz="2400" dirty="0">
                <a:solidFill>
                  <a:srgbClr val="0070C0"/>
                </a:solidFill>
                <a:latin typeface="Arial" panose="020B0604020202020204" pitchFamily="34" charset="0"/>
                <a:cs typeface="Arial" panose="020B0604020202020204" pitchFamily="34" charset="0"/>
              </a:rPr>
              <a:t>Safety netting – Patient and wife to call LAS if temp increased to 38c, chest </a:t>
            </a:r>
            <a:r>
              <a:rPr lang="en-GB" sz="2400" dirty="0" err="1">
                <a:solidFill>
                  <a:srgbClr val="0070C0"/>
                </a:solidFill>
                <a:latin typeface="Arial" panose="020B0604020202020204" pitchFamily="34" charset="0"/>
                <a:cs typeface="Arial" panose="020B0604020202020204" pitchFamily="34" charset="0"/>
              </a:rPr>
              <a:t>pain,SOB</a:t>
            </a:r>
            <a:r>
              <a:rPr lang="en-GB" sz="2400" dirty="0">
                <a:solidFill>
                  <a:srgbClr val="0070C0"/>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68EE44B6-0C77-B306-6487-E9FBF21E86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155050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6" name="Content Placeholder 5">
            <a:extLst>
              <a:ext uri="{FF2B5EF4-FFF2-40B4-BE49-F238E27FC236}">
                <a16:creationId xmlns:a16="http://schemas.microsoft.com/office/drawing/2014/main" id="{0C45F11D-2087-093C-A9C8-1DCFBBC8E942}"/>
              </a:ext>
            </a:extLst>
          </p:cNvPr>
          <p:cNvSpPr>
            <a:spLocks noGrp="1"/>
          </p:cNvSpPr>
          <p:nvPr>
            <p:ph idx="1"/>
          </p:nvPr>
        </p:nvSpPr>
        <p:spPr/>
        <p:txBody>
          <a:bodyPr>
            <a:normAutofit fontScale="62500" lnSpcReduction="20000"/>
          </a:bodyPr>
          <a:lstStyle/>
          <a:p>
            <a:pPr marL="0" indent="0" defTabSz="649224">
              <a:lnSpc>
                <a:spcPct val="110000"/>
              </a:lnSpc>
              <a:spcBef>
                <a:spcPts val="710"/>
              </a:spcBef>
              <a:buNone/>
            </a:pPr>
            <a:endParaRPr lang="en-GB" dirty="0">
              <a:latin typeface="Arial" panose="020B0604020202020204" pitchFamily="34" charset="0"/>
              <a:cs typeface="Arial" panose="020B0604020202020204" pitchFamily="34" charset="0"/>
            </a:endParaRPr>
          </a:p>
          <a:p>
            <a:pPr marL="0" indent="0" defTabSz="649224">
              <a:lnSpc>
                <a:spcPct val="110000"/>
              </a:lnSpc>
              <a:spcBef>
                <a:spcPts val="710"/>
              </a:spcBef>
              <a:buNone/>
            </a:pPr>
            <a:r>
              <a:rPr lang="en-GB" b="1" dirty="0">
                <a:solidFill>
                  <a:schemeClr val="tx2">
                    <a:lumMod val="60000"/>
                    <a:lumOff val="40000"/>
                  </a:schemeClr>
                </a:solidFill>
                <a:latin typeface="Arial" panose="020B0604020202020204" pitchFamily="34" charset="0"/>
                <a:cs typeface="Arial" panose="020B0604020202020204" pitchFamily="34" charset="0"/>
              </a:rPr>
              <a:t>Telephone call at 8am </a:t>
            </a:r>
            <a:r>
              <a:rPr lang="en-GB" dirty="0">
                <a:latin typeface="Arial" panose="020B0604020202020204" pitchFamily="34" charset="0"/>
                <a:cs typeface="Arial" panose="020B0604020202020204" pitchFamily="34" charset="0"/>
              </a:rPr>
              <a:t>- Mrs A,  reports patient had a good night, no night sweats – self monitored at 7am-  BP 132/70 -HR 68, temp- 36.6- 02 sats 97%. </a:t>
            </a:r>
          </a:p>
          <a:p>
            <a:pPr marL="0" indent="0" defTabSz="649224">
              <a:lnSpc>
                <a:spcPct val="110000"/>
              </a:lnSpc>
              <a:spcBef>
                <a:spcPts val="710"/>
              </a:spcBef>
              <a:buNone/>
            </a:pPr>
            <a:endParaRPr lang="en-GB" dirty="0">
              <a:latin typeface="Arial" panose="020B0604020202020204" pitchFamily="34" charset="0"/>
              <a:cs typeface="Arial" panose="020B0604020202020204" pitchFamily="34" charset="0"/>
            </a:endParaRPr>
          </a:p>
          <a:p>
            <a:pPr marL="0" indent="0" defTabSz="649224">
              <a:lnSpc>
                <a:spcPct val="110000"/>
              </a:lnSpc>
              <a:spcBef>
                <a:spcPts val="710"/>
              </a:spcBef>
              <a:buNone/>
            </a:pPr>
            <a:r>
              <a:rPr lang="en-GB" dirty="0">
                <a:solidFill>
                  <a:srgbClr val="0070C0"/>
                </a:solidFill>
                <a:latin typeface="Arial" panose="020B0604020202020204" pitchFamily="34" charset="0"/>
                <a:cs typeface="Arial" panose="020B0604020202020204" pitchFamily="34" charset="0"/>
              </a:rPr>
              <a:t>Visit at 12 MD   </a:t>
            </a:r>
          </a:p>
          <a:p>
            <a:pPr marL="0" indent="0" defTabSz="649224">
              <a:lnSpc>
                <a:spcPct val="110000"/>
              </a:lnSpc>
              <a:spcBef>
                <a:spcPts val="710"/>
              </a:spcBef>
              <a:buNone/>
            </a:pPr>
            <a:r>
              <a:rPr lang="en-GB" dirty="0">
                <a:solidFill>
                  <a:srgbClr val="0070C0"/>
                </a:solidFill>
                <a:latin typeface="Arial" panose="020B0604020202020204" pitchFamily="34" charset="0"/>
                <a:cs typeface="Arial" panose="020B0604020202020204" pitchFamily="34" charset="0"/>
              </a:rPr>
              <a:t>Vital Signs:</a:t>
            </a:r>
          </a:p>
          <a:p>
            <a:pPr marL="0" indent="0" defTabSz="649224">
              <a:spcBef>
                <a:spcPts val="710"/>
              </a:spcBef>
              <a:buNone/>
            </a:pPr>
            <a:r>
              <a:rPr lang="en-GB" sz="2400" dirty="0">
                <a:latin typeface="Arial" panose="020B0604020202020204" pitchFamily="34" charset="0"/>
                <a:cs typeface="Arial" panose="020B0604020202020204" pitchFamily="34" charset="0"/>
              </a:rPr>
              <a:t>Respiration - 19b/m</a:t>
            </a:r>
          </a:p>
          <a:p>
            <a:pPr marL="0" indent="0" defTabSz="649224">
              <a:spcBef>
                <a:spcPts val="710"/>
              </a:spcBef>
              <a:buNone/>
            </a:pPr>
            <a:r>
              <a:rPr lang="en-GB" sz="2400" dirty="0">
                <a:latin typeface="Arial" panose="020B0604020202020204" pitchFamily="34" charset="0"/>
                <a:cs typeface="Arial" panose="020B0604020202020204" pitchFamily="34" charset="0"/>
              </a:rPr>
              <a:t>Saturation 98% room air,</a:t>
            </a:r>
          </a:p>
          <a:p>
            <a:pPr marL="0" indent="0" defTabSz="649224">
              <a:spcBef>
                <a:spcPts val="710"/>
              </a:spcBef>
              <a:buNone/>
            </a:pPr>
            <a:r>
              <a:rPr lang="en-GB" sz="2400" dirty="0">
                <a:latin typeface="Arial" panose="020B0604020202020204" pitchFamily="34" charset="0"/>
                <a:cs typeface="Arial" panose="020B0604020202020204" pitchFamily="34" charset="0"/>
              </a:rPr>
              <a:t>Blood pressure 142/79 mmHg</a:t>
            </a:r>
          </a:p>
          <a:p>
            <a:pPr marL="0" indent="0" defTabSz="649224">
              <a:spcBef>
                <a:spcPts val="710"/>
              </a:spcBef>
              <a:buNone/>
            </a:pPr>
            <a:r>
              <a:rPr lang="en-GB" sz="2400" dirty="0">
                <a:latin typeface="Arial" panose="020B0604020202020204" pitchFamily="34" charset="0"/>
                <a:cs typeface="Arial" panose="020B0604020202020204" pitchFamily="34" charset="0"/>
              </a:rPr>
              <a:t>Pulse 59 regular</a:t>
            </a:r>
          </a:p>
          <a:p>
            <a:pPr marL="0" indent="0" defTabSz="649224">
              <a:spcBef>
                <a:spcPts val="710"/>
              </a:spcBef>
              <a:buNone/>
            </a:pPr>
            <a:r>
              <a:rPr lang="en-GB" sz="2400" dirty="0">
                <a:latin typeface="Arial" panose="020B0604020202020204" pitchFamily="34" charset="0"/>
                <a:cs typeface="Arial" panose="020B0604020202020204" pitchFamily="34" charset="0"/>
              </a:rPr>
              <a:t>Temperature 36.8 degrees, without Paracetamol.</a:t>
            </a:r>
          </a:p>
          <a:p>
            <a:pPr marL="0" indent="0" defTabSz="649224">
              <a:spcBef>
                <a:spcPts val="710"/>
              </a:spcBef>
              <a:buNone/>
            </a:pPr>
            <a:r>
              <a:rPr lang="en-GB" sz="2400" dirty="0">
                <a:latin typeface="Arial" panose="020B0604020202020204" pitchFamily="34" charset="0"/>
                <a:cs typeface="Arial" panose="020B0604020202020204" pitchFamily="34" charset="0"/>
              </a:rPr>
              <a:t>Blood Glucose – 8mmols </a:t>
            </a:r>
          </a:p>
          <a:p>
            <a:pPr marL="0" indent="0">
              <a:buNone/>
            </a:pPr>
            <a:r>
              <a:rPr lang="en-GB" sz="2000" dirty="0">
                <a:solidFill>
                  <a:srgbClr val="FF0000"/>
                </a:solidFill>
                <a:latin typeface="Arial" panose="020B0604020202020204" pitchFamily="34" charset="0"/>
                <a:cs typeface="Arial" panose="020B0604020202020204" pitchFamily="34" charset="0"/>
              </a:rPr>
              <a:t>National Early Warning Score (NEWS) scored 0.</a:t>
            </a:r>
          </a:p>
          <a:p>
            <a:endParaRPr lang="en-GB" dirty="0"/>
          </a:p>
        </p:txBody>
      </p:sp>
      <p:sp>
        <p:nvSpPr>
          <p:cNvPr id="8" name="Title 7">
            <a:extLst>
              <a:ext uri="{FF2B5EF4-FFF2-40B4-BE49-F238E27FC236}">
                <a16:creationId xmlns:a16="http://schemas.microsoft.com/office/drawing/2014/main" id="{78394E95-0B41-01FF-429E-70A482F61909}"/>
              </a:ext>
            </a:extLst>
          </p:cNvPr>
          <p:cNvSpPr>
            <a:spLocks noGrp="1"/>
          </p:cNvSpPr>
          <p:nvPr>
            <p:ph type="title"/>
          </p:nvPr>
        </p:nvSpPr>
        <p:spPr/>
        <p:txBody>
          <a:bodyPr>
            <a:normAutofit/>
          </a:bodyPr>
          <a:lstStyle/>
          <a:p>
            <a:r>
              <a:rPr lang="en-US" sz="3200" dirty="0">
                <a:solidFill>
                  <a:srgbClr val="0070C0"/>
                </a:solidFill>
                <a:latin typeface="Arial" panose="020B0604020202020204" pitchFamily="34" charset="0"/>
                <a:cs typeface="Arial" panose="020B0604020202020204" pitchFamily="34" charset="0"/>
              </a:rPr>
              <a:t>Follow up visit – Day 3</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67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Title 3">
            <a:extLst>
              <a:ext uri="{FF2B5EF4-FFF2-40B4-BE49-F238E27FC236}">
                <a16:creationId xmlns:a16="http://schemas.microsoft.com/office/drawing/2014/main" id="{5E74F2E5-BF56-49C8-BAF2-E63B27254BA9}"/>
              </a:ext>
            </a:extLst>
          </p:cNvPr>
          <p:cNvSpPr>
            <a:spLocks noGrp="1"/>
          </p:cNvSpPr>
          <p:nvPr>
            <p:ph type="title" idx="4294967295"/>
          </p:nvPr>
        </p:nvSpPr>
        <p:spPr>
          <a:xfrm>
            <a:off x="539750" y="539750"/>
            <a:ext cx="8064500" cy="900113"/>
          </a:xfrm>
        </p:spPr>
        <p:txBody>
          <a:bodyPr/>
          <a:lstStyle/>
          <a:p>
            <a:r>
              <a:rPr lang="en-US" altLang="en-US" dirty="0"/>
              <a:t>Brief overview of the @home service</a:t>
            </a:r>
          </a:p>
        </p:txBody>
      </p:sp>
      <p:sp>
        <p:nvSpPr>
          <p:cNvPr id="6" name="Content Placeholder 2">
            <a:extLst>
              <a:ext uri="{FF2B5EF4-FFF2-40B4-BE49-F238E27FC236}">
                <a16:creationId xmlns:a16="http://schemas.microsoft.com/office/drawing/2014/main" id="{71044A19-8AFD-447B-8409-66C91DD97B21}"/>
              </a:ext>
            </a:extLst>
          </p:cNvPr>
          <p:cNvSpPr txBox="1">
            <a:spLocks/>
          </p:cNvSpPr>
          <p:nvPr/>
        </p:nvSpPr>
        <p:spPr bwMode="auto">
          <a:xfrm>
            <a:off x="620713" y="1268761"/>
            <a:ext cx="7894637"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GB" altLang="en-US" b="0" dirty="0"/>
              <a:t>The @home service provides safe, effective and timely home based acute / short term medical, nursing, therapy, and social care assessment and intervention, for residents living in the London boroughs of Lambeth and Southwark.</a:t>
            </a:r>
          </a:p>
          <a:p>
            <a:pPr marL="0" indent="0" eaLnBrk="1" hangingPunct="1">
              <a:buNone/>
            </a:pPr>
            <a:r>
              <a:rPr lang="en-GB" altLang="en-US" dirty="0"/>
              <a:t>Primary Aims:</a:t>
            </a:r>
          </a:p>
          <a:p>
            <a:pPr eaLnBrk="1" hangingPunct="1"/>
            <a:r>
              <a:rPr lang="en-GB" altLang="en-US" b="0" dirty="0"/>
              <a:t>prevent acute hospital admissions where possible, and/or reduce the length of stay when patients have been admitted</a:t>
            </a:r>
          </a:p>
          <a:p>
            <a:pPr eaLnBrk="1" hangingPunct="1"/>
            <a:r>
              <a:rPr lang="en-GB" altLang="en-US" b="0" dirty="0"/>
              <a:t>provide patients with multidisciplinary input to manage their urgent needs, and to remain in their usual place of residence </a:t>
            </a:r>
          </a:p>
          <a:p>
            <a:pPr marL="0" indent="0" eaLnBrk="1" hangingPunct="1">
              <a:buNone/>
            </a:pPr>
            <a:r>
              <a:rPr lang="en-GB" altLang="en-US" b="0" dirty="0"/>
              <a:t> </a:t>
            </a:r>
            <a:r>
              <a:rPr lang="en-GB" altLang="en-US" dirty="0"/>
              <a:t>Response times:</a:t>
            </a:r>
          </a:p>
          <a:p>
            <a:pPr eaLnBrk="1" hangingPunct="1">
              <a:lnSpc>
                <a:spcPct val="100000"/>
              </a:lnSpc>
            </a:pPr>
            <a:r>
              <a:rPr lang="en-GB" altLang="en-US" b="0" dirty="0"/>
              <a:t>0 – 2 hour, same day, or next day response as part of a commitment to the NHS Long-term plan</a:t>
            </a:r>
          </a:p>
          <a:p>
            <a:pPr marL="0" indent="0" eaLnBrk="1" hangingPunct="1">
              <a:lnSpc>
                <a:spcPct val="100000"/>
              </a:lnSpc>
              <a:buNone/>
            </a:pPr>
            <a:r>
              <a:rPr lang="en-GB" altLang="en-US" sz="1000" b="0" dirty="0"/>
              <a:t>(N</a:t>
            </a:r>
            <a:r>
              <a:rPr lang="en-GB" sz="1000" b="0" dirty="0"/>
              <a:t>ational Health Service (2019) </a:t>
            </a:r>
            <a:r>
              <a:rPr lang="en-GB" sz="1000" b="0" i="1" dirty="0"/>
              <a:t>The NHS Long term plan</a:t>
            </a:r>
            <a:r>
              <a:rPr lang="en-GB" sz="1000" b="0" dirty="0"/>
              <a:t>. Available from: </a:t>
            </a:r>
            <a:r>
              <a:rPr lang="en-GB" sz="1000" b="0" dirty="0">
                <a:hlinkClick r:id="rId2"/>
              </a:rPr>
              <a:t>https://www.longtermplan.nhs.uk/wp-content/uploads/2019/08/nhs-long-term-plan-version-1.2.pdf</a:t>
            </a:r>
            <a:r>
              <a:rPr lang="en-GB" sz="1000" b="0" dirty="0"/>
              <a:t> [Accessed 3</a:t>
            </a:r>
            <a:r>
              <a:rPr lang="en-GB" sz="1000" b="0" baseline="30000" dirty="0"/>
              <a:t>rd</a:t>
            </a:r>
            <a:r>
              <a:rPr lang="en-GB" sz="1000" b="0" dirty="0"/>
              <a:t> Aug 2023])</a:t>
            </a:r>
            <a:endParaRPr lang="en-GB" altLang="en-US" sz="1000" b="0" dirty="0"/>
          </a:p>
          <a:p>
            <a:pPr marL="0" indent="0" eaLnBrk="1" hangingPunct="1">
              <a:buNone/>
            </a:pPr>
            <a:endParaRPr lang="en-GB" altLang="en-US" b="0" dirty="0"/>
          </a:p>
          <a:p>
            <a:pPr marL="0" indent="0" eaLnBrk="1" hangingPunct="1">
              <a:buNone/>
            </a:pPr>
            <a:endParaRPr lang="en-GB" altLang="en-US" b="0" dirty="0"/>
          </a:p>
          <a:p>
            <a:pPr marL="0" indent="0" eaLnBrk="1" hangingPunct="1">
              <a:buFont typeface="LucidaGrande" charset="0"/>
              <a:buNone/>
            </a:pPr>
            <a:endParaRPr lang="en-US" altLang="en-US" b="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6" name="Content Placeholder 5">
            <a:extLst>
              <a:ext uri="{FF2B5EF4-FFF2-40B4-BE49-F238E27FC236}">
                <a16:creationId xmlns:a16="http://schemas.microsoft.com/office/drawing/2014/main" id="{24E19A27-66E5-FA94-15CB-931B2937C061}"/>
              </a:ext>
            </a:extLst>
          </p:cNvPr>
          <p:cNvSpPr>
            <a:spLocks noGrp="1"/>
          </p:cNvSpPr>
          <p:nvPr>
            <p:ph idx="1"/>
          </p:nvPr>
        </p:nvSpPr>
        <p:spPr/>
        <p:txBody>
          <a:bodyPr>
            <a:normAutofit/>
          </a:bodyPr>
          <a:lstStyle/>
          <a:p>
            <a:r>
              <a:rPr lang="en-GB" sz="2800" dirty="0">
                <a:latin typeface="Arial" panose="020B0604020202020204" pitchFamily="34" charset="0"/>
                <a:cs typeface="Arial" panose="020B0604020202020204" pitchFamily="34" charset="0"/>
              </a:rPr>
              <a:t>Daily nursing visits to monitor patient's condition and antibiotic effectiveness. </a:t>
            </a:r>
          </a:p>
          <a:p>
            <a:r>
              <a:rPr lang="en-GB" sz="2800" dirty="0">
                <a:latin typeface="Arial" panose="020B0604020202020204" pitchFamily="34" charset="0"/>
                <a:cs typeface="Arial" panose="020B0604020202020204" pitchFamily="34" charset="0"/>
              </a:rPr>
              <a:t>Mr A, reported feeling better</a:t>
            </a:r>
          </a:p>
          <a:p>
            <a:r>
              <a:rPr lang="en-GB" sz="2800" dirty="0">
                <a:latin typeface="Arial" panose="020B0604020202020204" pitchFamily="34" charset="0"/>
                <a:cs typeface="Arial" panose="020B0604020202020204" pitchFamily="34" charset="0"/>
              </a:rPr>
              <a:t>Health promotion advice regarding fluid intake </a:t>
            </a:r>
          </a:p>
          <a:p>
            <a:r>
              <a:rPr lang="en-GB" sz="2800" dirty="0">
                <a:latin typeface="Arial" panose="020B0604020202020204" pitchFamily="34" charset="0"/>
                <a:cs typeface="Arial" panose="020B0604020202020204" pitchFamily="34" charset="0"/>
              </a:rPr>
              <a:t>Discharged from caseload at day 6</a:t>
            </a:r>
          </a:p>
          <a:p>
            <a:r>
              <a:rPr lang="en-GB" sz="2800" dirty="0">
                <a:latin typeface="Arial" panose="020B0604020202020204" pitchFamily="34" charset="0"/>
                <a:cs typeface="Arial" panose="020B0604020202020204" pitchFamily="34" charset="0"/>
              </a:rPr>
              <a:t>Patient provided a physiotherapy HEP. </a:t>
            </a:r>
          </a:p>
          <a:p>
            <a:r>
              <a:rPr lang="en-GB" sz="2800" dirty="0">
                <a:latin typeface="Arial" panose="020B0604020202020204" pitchFamily="34" charset="0"/>
                <a:cs typeface="Arial" panose="020B0604020202020204" pitchFamily="34" charset="0"/>
              </a:rPr>
              <a:t>Patient decided to keep the BD care package, team social worker visited to discuss long term plan and financial implications.   </a:t>
            </a:r>
          </a:p>
          <a:p>
            <a:endParaRPr lang="en-GB" dirty="0"/>
          </a:p>
        </p:txBody>
      </p:sp>
      <p:sp>
        <p:nvSpPr>
          <p:cNvPr id="8" name="Title 7">
            <a:extLst>
              <a:ext uri="{FF2B5EF4-FFF2-40B4-BE49-F238E27FC236}">
                <a16:creationId xmlns:a16="http://schemas.microsoft.com/office/drawing/2014/main" id="{12D6BA92-BF73-D46B-8CC0-BDF26D929FDF}"/>
              </a:ext>
            </a:extLst>
          </p:cNvPr>
          <p:cNvSpPr>
            <a:spLocks noGrp="1"/>
          </p:cNvSpPr>
          <p:nvPr>
            <p:ph type="title"/>
          </p:nvPr>
        </p:nvSpPr>
        <p:spPr/>
        <p:txBody>
          <a:bodyPr/>
          <a:lstStyle/>
          <a:p>
            <a:r>
              <a:rPr lang="en-US" sz="4400" dirty="0">
                <a:solidFill>
                  <a:srgbClr val="0070C0"/>
                </a:solidFill>
                <a:latin typeface="Arial" panose="020B0604020202020204" pitchFamily="34" charset="0"/>
                <a:cs typeface="Arial" panose="020B0604020202020204" pitchFamily="34" charset="0"/>
              </a:rPr>
              <a:t>Follow up visits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826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pic>
        <p:nvPicPr>
          <p:cNvPr id="9" name="Content Placeholder 4">
            <a:extLst>
              <a:ext uri="{FF2B5EF4-FFF2-40B4-BE49-F238E27FC236}">
                <a16:creationId xmlns:a16="http://schemas.microsoft.com/office/drawing/2014/main" id="{38B68A33-11DA-9462-95F7-FDDB79006D59}"/>
              </a:ext>
            </a:extLst>
          </p:cNvPr>
          <p:cNvPicPr>
            <a:picLocks noChangeAspect="1"/>
          </p:cNvPicPr>
          <p:nvPr/>
        </p:nvPicPr>
        <p:blipFill>
          <a:blip r:embed="rId3"/>
          <a:stretch>
            <a:fillRect/>
          </a:stretch>
        </p:blipFill>
        <p:spPr>
          <a:xfrm>
            <a:off x="1326468" y="1364151"/>
            <a:ext cx="6491064" cy="4585129"/>
          </a:xfrm>
          <a:custGeom>
            <a:avLst/>
            <a:gdLst/>
            <a:ahLst/>
            <a:cxnLst/>
            <a:rect l="l" t="t" r="r" b="b"/>
            <a:pathLst>
              <a:path w="5017317" h="5380277">
                <a:moveTo>
                  <a:pt x="0" y="0"/>
                </a:moveTo>
                <a:lnTo>
                  <a:pt x="5017317" y="0"/>
                </a:lnTo>
                <a:lnTo>
                  <a:pt x="5017317" y="5380277"/>
                </a:lnTo>
                <a:lnTo>
                  <a:pt x="0" y="5380277"/>
                </a:lnTo>
                <a:close/>
              </a:path>
            </a:pathLst>
          </a:custGeom>
          <a:solidFill>
            <a:srgbClr val="0070C0"/>
          </a:solidFill>
          <a:ln>
            <a:solidFill>
              <a:srgbClr val="0070C0"/>
            </a:solidFill>
          </a:ln>
        </p:spPr>
      </p:pic>
    </p:spTree>
    <p:extLst>
      <p:ext uri="{BB962C8B-B14F-4D97-AF65-F5344CB8AC3E}">
        <p14:creationId xmlns:p14="http://schemas.microsoft.com/office/powerpoint/2010/main" val="2683630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graphicFrame>
        <p:nvGraphicFramePr>
          <p:cNvPr id="7" name="Object 6">
            <a:extLst>
              <a:ext uri="{FF2B5EF4-FFF2-40B4-BE49-F238E27FC236}">
                <a16:creationId xmlns:a16="http://schemas.microsoft.com/office/drawing/2014/main" id="{78B10BD9-A4B3-7038-0A16-11093CE752B7}"/>
              </a:ext>
            </a:extLst>
          </p:cNvPr>
          <p:cNvGraphicFramePr>
            <a:graphicFrameLocks noChangeAspect="1"/>
          </p:cNvGraphicFramePr>
          <p:nvPr/>
        </p:nvGraphicFramePr>
        <p:xfrm>
          <a:off x="1326468" y="1340768"/>
          <a:ext cx="6491064" cy="4581927"/>
        </p:xfrm>
        <a:graphic>
          <a:graphicData uri="http://schemas.openxmlformats.org/presentationml/2006/ole">
            <mc:AlternateContent xmlns:mc="http://schemas.openxmlformats.org/markup-compatibility/2006">
              <mc:Choice xmlns:v="urn:schemas-microsoft-com:vml" Requires="v">
                <p:oleObj name="Acrobat Document" r:id="rId2" imgW="5667353" imgH="4000500" progId="AcroExch.Document.DC">
                  <p:embed/>
                </p:oleObj>
              </mc:Choice>
              <mc:Fallback>
                <p:oleObj name="Acrobat Document" r:id="rId2" imgW="5667353" imgH="4000500" progId="AcroExch.Document.DC">
                  <p:embed/>
                  <p:pic>
                    <p:nvPicPr>
                      <p:cNvPr id="7" name="Object 6">
                        <a:extLst>
                          <a:ext uri="{FF2B5EF4-FFF2-40B4-BE49-F238E27FC236}">
                            <a16:creationId xmlns:a16="http://schemas.microsoft.com/office/drawing/2014/main" id="{78B10BD9-A4B3-7038-0A16-11093CE752B7}"/>
                          </a:ext>
                        </a:extLst>
                      </p:cNvPr>
                      <p:cNvPicPr/>
                      <p:nvPr/>
                    </p:nvPicPr>
                    <p:blipFill>
                      <a:blip r:embed="rId3"/>
                      <a:stretch>
                        <a:fillRect/>
                      </a:stretch>
                    </p:blipFill>
                    <p:spPr>
                      <a:xfrm>
                        <a:off x="1326468" y="1340768"/>
                        <a:ext cx="6491064" cy="4581927"/>
                      </a:xfrm>
                      <a:prstGeom prst="rect">
                        <a:avLst/>
                      </a:prstGeom>
                      <a:ln>
                        <a:solidFill>
                          <a:srgbClr val="0070C0"/>
                        </a:solidFill>
                      </a:ln>
                    </p:spPr>
                  </p:pic>
                </p:oleObj>
              </mc:Fallback>
            </mc:AlternateContent>
          </a:graphicData>
        </a:graphic>
      </p:graphicFrame>
    </p:spTree>
    <p:extLst>
      <p:ext uri="{BB962C8B-B14F-4D97-AF65-F5344CB8AC3E}">
        <p14:creationId xmlns:p14="http://schemas.microsoft.com/office/powerpoint/2010/main" val="2287078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59692-0098-4D79-90C9-1ECCFE20CD80}" type="slidenum">
              <a:rPr kumimoji="0" lang="en-GB"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9" name="Content Placeholder 2">
            <a:extLst>
              <a:ext uri="{FF2B5EF4-FFF2-40B4-BE49-F238E27FC236}">
                <a16:creationId xmlns:a16="http://schemas.microsoft.com/office/drawing/2014/main" id="{3DEFFD7D-0159-1496-F518-90D8BB391161}"/>
              </a:ext>
            </a:extLst>
          </p:cNvPr>
          <p:cNvSpPr>
            <a:spLocks noGrp="1"/>
          </p:cNvSpPr>
          <p:nvPr>
            <p:ph idx="1"/>
          </p:nvPr>
        </p:nvSpPr>
        <p:spPr>
          <a:xfrm>
            <a:off x="457200" y="1600200"/>
            <a:ext cx="8229600" cy="4525963"/>
          </a:xfrm>
        </p:spPr>
        <p:txBody>
          <a:bodyPr>
            <a:normAutofit/>
          </a:bodyPr>
          <a:lstStyle/>
          <a:p>
            <a:pPr marL="0" indent="0" algn="ctr">
              <a:buNone/>
            </a:pPr>
            <a:endParaRPr lang="en-GB" dirty="0"/>
          </a:p>
          <a:p>
            <a:pPr marL="0" indent="0" algn="ctr">
              <a:buNone/>
            </a:pPr>
            <a:endParaRPr lang="en-GB" dirty="0"/>
          </a:p>
          <a:p>
            <a:pPr marL="0" indent="0" algn="ctr">
              <a:buNone/>
            </a:pPr>
            <a:r>
              <a:rPr lang="en-GB" dirty="0">
                <a:latin typeface="Calibri" panose="020F0502020204030204" pitchFamily="34" charset="0"/>
                <a:cs typeface="Calibri" panose="020F0502020204030204" pitchFamily="34" charset="0"/>
              </a:rPr>
              <a:t>Any Questions </a:t>
            </a:r>
            <a:r>
              <a:rPr lang="en-GB" dirty="0">
                <a:latin typeface="Calibri" panose="020F0502020204030204" pitchFamily="34" charset="0"/>
                <a:cs typeface="Calibri" panose="020F0502020204030204" pitchFamily="34" charset="0"/>
                <a:sym typeface="Wingdings" panose="05000000000000000000" pitchFamily="2" charset="2"/>
              </a:rPr>
              <a:t> </a:t>
            </a:r>
            <a:endParaRPr lang="en-GB" dirty="0">
              <a:latin typeface="Calibri" panose="020F0502020204030204" pitchFamily="34" charset="0"/>
              <a:cs typeface="Calibri" panose="020F0502020204030204" pitchFamily="34" charset="0"/>
            </a:endParaRPr>
          </a:p>
          <a:p>
            <a:pPr algn="r"/>
            <a:endParaRPr lang="en-GB" dirty="0"/>
          </a:p>
        </p:txBody>
      </p:sp>
    </p:spTree>
    <p:extLst>
      <p:ext uri="{BB962C8B-B14F-4D97-AF65-F5344CB8AC3E}">
        <p14:creationId xmlns:p14="http://schemas.microsoft.com/office/powerpoint/2010/main" val="2899648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88063-EDE7-7C4B-9CAB-AE2B22088397}"/>
              </a:ext>
            </a:extLst>
          </p:cNvPr>
          <p:cNvSpPr>
            <a:spLocks noGrp="1"/>
          </p:cNvSpPr>
          <p:nvPr>
            <p:ph type="title"/>
          </p:nvPr>
        </p:nvSpPr>
        <p:spPr/>
        <p:txBody>
          <a:bodyPr/>
          <a:lstStyle/>
          <a:p>
            <a:r>
              <a:rPr lang="en-US" dirty="0"/>
              <a:t>Urgent Community Response Team</a:t>
            </a:r>
            <a:br>
              <a:rPr lang="en-US" dirty="0"/>
            </a:br>
            <a:endParaRPr lang="en-US" dirty="0"/>
          </a:p>
        </p:txBody>
      </p:sp>
      <p:sp>
        <p:nvSpPr>
          <p:cNvPr id="3" name="Text Placeholder 2">
            <a:extLst>
              <a:ext uri="{FF2B5EF4-FFF2-40B4-BE49-F238E27FC236}">
                <a16:creationId xmlns:a16="http://schemas.microsoft.com/office/drawing/2014/main" id="{016176D8-41DC-7848-A48C-EB2C6CD56039}"/>
              </a:ext>
            </a:extLst>
          </p:cNvPr>
          <p:cNvSpPr>
            <a:spLocks noGrp="1"/>
          </p:cNvSpPr>
          <p:nvPr>
            <p:ph type="body" sz="quarter" idx="10"/>
          </p:nvPr>
        </p:nvSpPr>
        <p:spPr>
          <a:xfrm>
            <a:off x="1739709" y="2533651"/>
            <a:ext cx="3989785" cy="473869"/>
          </a:xfrm>
        </p:spPr>
        <p:txBody>
          <a:bodyPr/>
          <a:lstStyle/>
          <a:p>
            <a:r>
              <a:rPr lang="en-US" sz="1200" dirty="0"/>
              <a:t>Nina Whittle, UCR Consultant ACP</a:t>
            </a:r>
          </a:p>
          <a:p>
            <a:endParaRPr lang="en-US" sz="1200" dirty="0"/>
          </a:p>
        </p:txBody>
      </p:sp>
      <p:sp>
        <p:nvSpPr>
          <p:cNvPr id="4" name="TextBox 3"/>
          <p:cNvSpPr txBox="1"/>
          <p:nvPr/>
        </p:nvSpPr>
        <p:spPr>
          <a:xfrm>
            <a:off x="6956854" y="5188293"/>
            <a:ext cx="1618736" cy="300082"/>
          </a:xfrm>
          <a:prstGeom prst="rect">
            <a:avLst/>
          </a:prstGeom>
          <a:noFill/>
        </p:spPr>
        <p:txBody>
          <a:bodyPr wrap="square" rtlCol="0">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August 2023</a:t>
            </a:r>
          </a:p>
        </p:txBody>
      </p:sp>
    </p:spTree>
    <p:extLst>
      <p:ext uri="{BB962C8B-B14F-4D97-AF65-F5344CB8AC3E}">
        <p14:creationId xmlns:p14="http://schemas.microsoft.com/office/powerpoint/2010/main" val="343650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6950" y="857250"/>
            <a:ext cx="4058959" cy="5143500"/>
          </a:xfrm>
          <a:prstGeom prst="rect">
            <a:avLst/>
          </a:prstGeom>
        </p:spPr>
      </p:pic>
    </p:spTree>
    <p:extLst>
      <p:ext uri="{BB962C8B-B14F-4D97-AF65-F5344CB8AC3E}">
        <p14:creationId xmlns:p14="http://schemas.microsoft.com/office/powerpoint/2010/main" val="3055459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04951" y="2349500"/>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78130">
                <a:tc>
                  <a:txBody>
                    <a:bodyPr/>
                    <a:lstStyle/>
                    <a:p>
                      <a:endParaRPr lang="en-GB" sz="1000" dirty="0"/>
                    </a:p>
                  </a:txBody>
                  <a:tcPr marL="68580" marR="68580" marT="34290" marB="34290"/>
                </a:tc>
                <a:tc>
                  <a:txBody>
                    <a:bodyPr/>
                    <a:lstStyle/>
                    <a:p>
                      <a:r>
                        <a:rPr lang="en-GB" sz="1000" dirty="0"/>
                        <a:t>No of care home pts to ED </a:t>
                      </a:r>
                    </a:p>
                  </a:txBody>
                  <a:tcPr marL="68580" marR="68580" marT="34290" marB="34290"/>
                </a:tc>
                <a:tc>
                  <a:txBody>
                    <a:bodyPr/>
                    <a:lstStyle/>
                    <a:p>
                      <a:r>
                        <a:rPr lang="en-GB" sz="1000" dirty="0"/>
                        <a:t>No of care home referrals to UCR </a:t>
                      </a:r>
                    </a:p>
                  </a:txBody>
                  <a:tcPr marL="68580" marR="68580" marT="34290" marB="34290"/>
                </a:tc>
                <a:extLst>
                  <a:ext uri="{0D108BD9-81ED-4DB2-BD59-A6C34878D82A}">
                    <a16:rowId xmlns:a16="http://schemas.microsoft.com/office/drawing/2014/main" val="10000"/>
                  </a:ext>
                </a:extLst>
              </a:tr>
              <a:tr h="278130">
                <a:tc>
                  <a:txBody>
                    <a:bodyPr/>
                    <a:lstStyle/>
                    <a:p>
                      <a:r>
                        <a:rPr lang="en-GB" sz="1000" dirty="0"/>
                        <a:t>June 2023 </a:t>
                      </a:r>
                    </a:p>
                  </a:txBody>
                  <a:tcPr marL="68580" marR="68580" marT="34290" marB="34290"/>
                </a:tc>
                <a:tc>
                  <a:txBody>
                    <a:bodyPr/>
                    <a:lstStyle/>
                    <a:p>
                      <a:r>
                        <a:rPr lang="en-GB" sz="1000" dirty="0"/>
                        <a:t>45</a:t>
                      </a:r>
                    </a:p>
                  </a:txBody>
                  <a:tcPr marL="68580" marR="68580" marT="34290" marB="34290"/>
                </a:tc>
                <a:tc>
                  <a:txBody>
                    <a:bodyPr/>
                    <a:lstStyle/>
                    <a:p>
                      <a:r>
                        <a:rPr lang="en-GB" sz="1000" dirty="0"/>
                        <a:t>16</a:t>
                      </a:r>
                    </a:p>
                  </a:txBody>
                  <a:tcPr marL="68580" marR="68580" marT="34290" marB="34290"/>
                </a:tc>
                <a:extLst>
                  <a:ext uri="{0D108BD9-81ED-4DB2-BD59-A6C34878D82A}">
                    <a16:rowId xmlns:a16="http://schemas.microsoft.com/office/drawing/2014/main" val="10001"/>
                  </a:ext>
                </a:extLst>
              </a:tr>
              <a:tr h="278130">
                <a:tc>
                  <a:txBody>
                    <a:bodyPr/>
                    <a:lstStyle/>
                    <a:p>
                      <a:r>
                        <a:rPr lang="en-GB" sz="1000" dirty="0"/>
                        <a:t>May 2023</a:t>
                      </a:r>
                    </a:p>
                  </a:txBody>
                  <a:tcPr marL="68580" marR="68580" marT="34290" marB="34290"/>
                </a:tc>
                <a:tc>
                  <a:txBody>
                    <a:bodyPr/>
                    <a:lstStyle/>
                    <a:p>
                      <a:r>
                        <a:rPr lang="en-GB" sz="1000" dirty="0"/>
                        <a:t>43</a:t>
                      </a:r>
                    </a:p>
                  </a:txBody>
                  <a:tcPr marL="68580" marR="68580" marT="34290" marB="34290"/>
                </a:tc>
                <a:tc>
                  <a:txBody>
                    <a:bodyPr/>
                    <a:lstStyle/>
                    <a:p>
                      <a:r>
                        <a:rPr lang="en-GB" sz="1000" dirty="0"/>
                        <a:t>23</a:t>
                      </a:r>
                    </a:p>
                  </a:txBody>
                  <a:tcPr marL="68580" marR="68580" marT="34290" marB="34290"/>
                </a:tc>
                <a:extLst>
                  <a:ext uri="{0D108BD9-81ED-4DB2-BD59-A6C34878D82A}">
                    <a16:rowId xmlns:a16="http://schemas.microsoft.com/office/drawing/2014/main" val="10002"/>
                  </a:ext>
                </a:extLst>
              </a:tr>
              <a:tr h="278130">
                <a:tc>
                  <a:txBody>
                    <a:bodyPr/>
                    <a:lstStyle/>
                    <a:p>
                      <a:r>
                        <a:rPr lang="en-GB" sz="1000" dirty="0"/>
                        <a:t>April 2023</a:t>
                      </a:r>
                    </a:p>
                  </a:txBody>
                  <a:tcPr marL="68580" marR="68580" marT="34290" marB="34290"/>
                </a:tc>
                <a:tc>
                  <a:txBody>
                    <a:bodyPr/>
                    <a:lstStyle/>
                    <a:p>
                      <a:r>
                        <a:rPr lang="en-GB" sz="1000" dirty="0"/>
                        <a:t>40</a:t>
                      </a:r>
                    </a:p>
                  </a:txBody>
                  <a:tcPr marL="68580" marR="68580" marT="34290" marB="34290"/>
                </a:tc>
                <a:tc>
                  <a:txBody>
                    <a:bodyPr/>
                    <a:lstStyle/>
                    <a:p>
                      <a:r>
                        <a:rPr lang="en-GB" sz="1000" dirty="0"/>
                        <a:t>25</a:t>
                      </a:r>
                    </a:p>
                  </a:txBody>
                  <a:tcPr marL="68580" marR="68580" marT="34290" marB="34290"/>
                </a:tc>
                <a:extLst>
                  <a:ext uri="{0D108BD9-81ED-4DB2-BD59-A6C34878D82A}">
                    <a16:rowId xmlns:a16="http://schemas.microsoft.com/office/drawing/2014/main" val="10003"/>
                  </a:ext>
                </a:extLst>
              </a:tr>
              <a:tr h="278130">
                <a:tc>
                  <a:txBody>
                    <a:bodyPr/>
                    <a:lstStyle/>
                    <a:p>
                      <a:r>
                        <a:rPr lang="en-GB" sz="1000" dirty="0"/>
                        <a:t>March 2023 </a:t>
                      </a:r>
                    </a:p>
                  </a:txBody>
                  <a:tcPr marL="68580" marR="68580" marT="34290" marB="34290"/>
                </a:tc>
                <a:tc>
                  <a:txBody>
                    <a:bodyPr/>
                    <a:lstStyle/>
                    <a:p>
                      <a:r>
                        <a:rPr lang="en-GB" sz="1000" dirty="0"/>
                        <a:t>46</a:t>
                      </a:r>
                    </a:p>
                  </a:txBody>
                  <a:tcPr marL="68580" marR="68580" marT="34290" marB="34290"/>
                </a:tc>
                <a:tc>
                  <a:txBody>
                    <a:bodyPr/>
                    <a:lstStyle/>
                    <a:p>
                      <a:r>
                        <a:rPr lang="en-GB" sz="1000" dirty="0"/>
                        <a:t>18</a:t>
                      </a:r>
                    </a:p>
                  </a:txBody>
                  <a:tcPr marL="68580" marR="68580" marT="34290" marB="34290"/>
                </a:tc>
                <a:extLst>
                  <a:ext uri="{0D108BD9-81ED-4DB2-BD59-A6C34878D82A}">
                    <a16:rowId xmlns:a16="http://schemas.microsoft.com/office/drawing/2014/main" val="10004"/>
                  </a:ext>
                </a:extLst>
              </a:tr>
              <a:tr h="278130">
                <a:tc>
                  <a:txBody>
                    <a:bodyPr/>
                    <a:lstStyle/>
                    <a:p>
                      <a:r>
                        <a:rPr lang="en-GB" sz="1000" dirty="0"/>
                        <a:t>Feb 2023 </a:t>
                      </a:r>
                    </a:p>
                  </a:txBody>
                  <a:tcPr marL="68580" marR="68580" marT="34290" marB="34290"/>
                </a:tc>
                <a:tc>
                  <a:txBody>
                    <a:bodyPr/>
                    <a:lstStyle/>
                    <a:p>
                      <a:r>
                        <a:rPr lang="en-GB" sz="1000" dirty="0"/>
                        <a:t>38</a:t>
                      </a:r>
                    </a:p>
                  </a:txBody>
                  <a:tcPr marL="68580" marR="68580" marT="34290" marB="34290"/>
                </a:tc>
                <a:tc>
                  <a:txBody>
                    <a:bodyPr/>
                    <a:lstStyle/>
                    <a:p>
                      <a:r>
                        <a:rPr lang="en-GB" sz="1000" b="1" dirty="0"/>
                        <a:t>32</a:t>
                      </a:r>
                    </a:p>
                  </a:txBody>
                  <a:tcPr marL="68580" marR="68580" marT="34290" marB="34290"/>
                </a:tc>
                <a:extLst>
                  <a:ext uri="{0D108BD9-81ED-4DB2-BD59-A6C34878D82A}">
                    <a16:rowId xmlns:a16="http://schemas.microsoft.com/office/drawing/2014/main" val="10005"/>
                  </a:ext>
                </a:extLst>
              </a:tr>
              <a:tr h="278130">
                <a:tc>
                  <a:txBody>
                    <a:bodyPr/>
                    <a:lstStyle/>
                    <a:p>
                      <a:r>
                        <a:rPr lang="en-GB" sz="1000" dirty="0"/>
                        <a:t>Jan 2023</a:t>
                      </a:r>
                    </a:p>
                  </a:txBody>
                  <a:tcPr marL="68580" marR="68580" marT="34290" marB="34290"/>
                </a:tc>
                <a:tc>
                  <a:txBody>
                    <a:bodyPr/>
                    <a:lstStyle/>
                    <a:p>
                      <a:r>
                        <a:rPr lang="en-GB" sz="1000" dirty="0"/>
                        <a:t>38</a:t>
                      </a:r>
                    </a:p>
                  </a:txBody>
                  <a:tcPr marL="68580" marR="68580" marT="34290" marB="34290"/>
                </a:tc>
                <a:tc>
                  <a:txBody>
                    <a:bodyPr/>
                    <a:lstStyle/>
                    <a:p>
                      <a:r>
                        <a:rPr lang="en-GB" sz="1000" dirty="0"/>
                        <a:t>22</a:t>
                      </a:r>
                    </a:p>
                  </a:txBody>
                  <a:tcPr marL="68580" marR="68580" marT="34290" marB="34290"/>
                </a:tc>
                <a:extLst>
                  <a:ext uri="{0D108BD9-81ED-4DB2-BD59-A6C34878D82A}">
                    <a16:rowId xmlns:a16="http://schemas.microsoft.com/office/drawing/2014/main" val="10006"/>
                  </a:ext>
                </a:extLst>
              </a:tr>
              <a:tr h="278130">
                <a:tc>
                  <a:txBody>
                    <a:bodyPr/>
                    <a:lstStyle/>
                    <a:p>
                      <a:r>
                        <a:rPr lang="en-GB" sz="1000" dirty="0"/>
                        <a:t>Dec 2023</a:t>
                      </a:r>
                    </a:p>
                  </a:txBody>
                  <a:tcPr marL="68580" marR="68580" marT="34290" marB="34290"/>
                </a:tc>
                <a:tc>
                  <a:txBody>
                    <a:bodyPr/>
                    <a:lstStyle/>
                    <a:p>
                      <a:r>
                        <a:rPr lang="en-GB" sz="1000" dirty="0"/>
                        <a:t>43</a:t>
                      </a:r>
                    </a:p>
                  </a:txBody>
                  <a:tcPr marL="68580" marR="68580" marT="34290" marB="34290"/>
                </a:tc>
                <a:tc>
                  <a:txBody>
                    <a:bodyPr/>
                    <a:lstStyle/>
                    <a:p>
                      <a:r>
                        <a:rPr lang="en-GB" sz="1000" b="1" dirty="0"/>
                        <a:t>35</a:t>
                      </a:r>
                    </a:p>
                  </a:txBody>
                  <a:tcPr marL="68580" marR="68580" marT="34290" marB="34290"/>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p:txBody>
          <a:bodyPr/>
          <a:lstStyle/>
          <a:p>
            <a:r>
              <a:rPr lang="en-GB" dirty="0"/>
              <a:t>Lewisham Care home referral numbers </a:t>
            </a:r>
          </a:p>
        </p:txBody>
      </p:sp>
      <p:sp>
        <p:nvSpPr>
          <p:cNvPr id="5" name="TextBox 4"/>
          <p:cNvSpPr txBox="1"/>
          <p:nvPr/>
        </p:nvSpPr>
        <p:spPr>
          <a:xfrm>
            <a:off x="1076325" y="5124450"/>
            <a:ext cx="6991350" cy="715581"/>
          </a:xfrm>
          <a:prstGeom prst="rect">
            <a:avLst/>
          </a:prstGeom>
          <a:noFill/>
        </p:spPr>
        <p:txBody>
          <a:bodyPr wrap="square" rtlCol="0">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Number of care home referrals into UCR for 2022/3 – </a:t>
            </a:r>
            <a:r>
              <a:rPr lang="en-GB" sz="1350" b="1" dirty="0">
                <a:solidFill>
                  <a:prstClr val="black"/>
                </a:solidFill>
                <a:latin typeface="Calibri" panose="020F0502020204030204"/>
                <a:ea typeface="+mn-ea"/>
              </a:rPr>
              <a:t>193</a:t>
            </a:r>
          </a:p>
          <a:p>
            <a:pPr defTabSz="685800" eaLnBrk="1" fontAlgn="auto" hangingPunct="1">
              <a:spcBef>
                <a:spcPts val="0"/>
              </a:spcBef>
              <a:spcAft>
                <a:spcPts val="0"/>
              </a:spcAft>
            </a:pPr>
            <a:endParaRPr lang="en-GB" sz="1350" dirty="0">
              <a:solidFill>
                <a:prstClr val="black"/>
              </a:solidFill>
              <a:latin typeface="Calibri" panose="020F0502020204030204"/>
              <a:ea typeface="+mn-ea"/>
            </a:endParaRPr>
          </a:p>
          <a:p>
            <a:pPr defTabSz="685800" eaLnBrk="1" fontAlgn="auto" hangingPunct="1">
              <a:spcBef>
                <a:spcPts val="0"/>
              </a:spcBef>
              <a:spcAft>
                <a:spcPts val="0"/>
              </a:spcAft>
            </a:pPr>
            <a:r>
              <a:rPr lang="en-GB" sz="1350" dirty="0">
                <a:solidFill>
                  <a:prstClr val="black"/>
                </a:solidFill>
                <a:latin typeface="Calibri" panose="020F0502020204030204"/>
                <a:ea typeface="+mn-ea"/>
              </a:rPr>
              <a:t>Number of care home referrals into ED for 2022/23 - </a:t>
            </a:r>
            <a:r>
              <a:rPr lang="en-GB" sz="1350" b="1" dirty="0">
                <a:solidFill>
                  <a:prstClr val="black"/>
                </a:solidFill>
                <a:latin typeface="Calibri" panose="020F0502020204030204"/>
                <a:ea typeface="+mn-ea"/>
              </a:rPr>
              <a:t>444</a:t>
            </a:r>
            <a:r>
              <a:rPr lang="en-GB" sz="1350" dirty="0">
                <a:solidFill>
                  <a:prstClr val="black"/>
                </a:solidFill>
                <a:latin typeface="Calibri" panose="020F0502020204030204"/>
                <a:ea typeface="+mn-ea"/>
              </a:rPr>
              <a:t> </a:t>
            </a:r>
          </a:p>
        </p:txBody>
      </p:sp>
    </p:spTree>
    <p:extLst>
      <p:ext uri="{BB962C8B-B14F-4D97-AF65-F5344CB8AC3E}">
        <p14:creationId xmlns:p14="http://schemas.microsoft.com/office/powerpoint/2010/main" val="4110292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9939" y="857250"/>
            <a:ext cx="3776472" cy="5143500"/>
          </a:xfrm>
          <a:prstGeom prst="rect">
            <a:avLst/>
          </a:prstGeom>
        </p:spPr>
      </p:pic>
    </p:spTree>
    <p:extLst>
      <p:ext uri="{BB962C8B-B14F-4D97-AF65-F5344CB8AC3E}">
        <p14:creationId xmlns:p14="http://schemas.microsoft.com/office/powerpoint/2010/main" val="1592201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84193" y="895893"/>
            <a:ext cx="3575614" cy="5066215"/>
          </a:xfrm>
          <a:prstGeom prst="rect">
            <a:avLst/>
          </a:prstGeom>
        </p:spPr>
      </p:pic>
    </p:spTree>
    <p:extLst>
      <p:ext uri="{BB962C8B-B14F-4D97-AF65-F5344CB8AC3E}">
        <p14:creationId xmlns:p14="http://schemas.microsoft.com/office/powerpoint/2010/main" val="2358986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46" y="1181101"/>
            <a:ext cx="8345025" cy="419099"/>
          </a:xfrm>
        </p:spPr>
        <p:txBody>
          <a:bodyPr/>
          <a:lstStyle/>
          <a:p>
            <a:r>
              <a:rPr lang="en-GB" dirty="0"/>
              <a:t>Case study – CCF </a:t>
            </a:r>
          </a:p>
        </p:txBody>
      </p:sp>
      <p:sp>
        <p:nvSpPr>
          <p:cNvPr id="3" name="Content Placeholder 2"/>
          <p:cNvSpPr>
            <a:spLocks noGrp="1"/>
          </p:cNvSpPr>
          <p:nvPr>
            <p:ph idx="1"/>
          </p:nvPr>
        </p:nvSpPr>
        <p:spPr>
          <a:xfrm>
            <a:off x="476246" y="1752601"/>
            <a:ext cx="8345025" cy="3600450"/>
          </a:xfrm>
        </p:spPr>
        <p:txBody>
          <a:bodyPr/>
          <a:lstStyle/>
          <a:p>
            <a:r>
              <a:rPr lang="en-GB" dirty="0"/>
              <a:t>Direct Care Home referral of Peter 73 years – New to the home (unable to make contact with the GP)</a:t>
            </a:r>
          </a:p>
          <a:p>
            <a:endParaRPr lang="en-GB" dirty="0"/>
          </a:p>
          <a:p>
            <a:r>
              <a:rPr lang="en-GB" sz="1800" b="1" dirty="0"/>
              <a:t>C/O</a:t>
            </a:r>
            <a:r>
              <a:rPr lang="en-GB" sz="1800" dirty="0"/>
              <a:t> – Increased SOB and lower leg swelling for</a:t>
            </a:r>
          </a:p>
          <a:p>
            <a:r>
              <a:rPr lang="en-GB" sz="1800" dirty="0"/>
              <a:t> past 2/7 </a:t>
            </a:r>
          </a:p>
          <a:p>
            <a:r>
              <a:rPr lang="en-GB" sz="1800" b="1" dirty="0"/>
              <a:t>PMHX:</a:t>
            </a:r>
            <a:r>
              <a:rPr lang="en-GB" sz="1800" dirty="0"/>
              <a:t> T2DM, Non-alcoholic fatty liver disease</a:t>
            </a:r>
          </a:p>
          <a:p>
            <a:r>
              <a:rPr lang="en-GB" sz="1800" dirty="0" err="1"/>
              <a:t>Prev</a:t>
            </a:r>
            <a:r>
              <a:rPr lang="en-GB" sz="1800" dirty="0"/>
              <a:t> gastric ulcer, CKD, Atrial fibrillation,</a:t>
            </a:r>
          </a:p>
          <a:p>
            <a:r>
              <a:rPr lang="en-GB" sz="1800" dirty="0"/>
              <a:t>Chronic cardiac failure </a:t>
            </a:r>
          </a:p>
          <a:p>
            <a:r>
              <a:rPr lang="en-GB" sz="1800" b="1" dirty="0"/>
              <a:t>OBS: </a:t>
            </a:r>
            <a:r>
              <a:rPr lang="en-GB" sz="1800" dirty="0" err="1"/>
              <a:t>Sats</a:t>
            </a:r>
            <a:r>
              <a:rPr lang="en-GB" sz="1800" dirty="0"/>
              <a:t> 93%, HR 75, RR 21, BP 110/60, T 36.5oC</a:t>
            </a:r>
          </a:p>
          <a:p>
            <a:r>
              <a:rPr lang="en-GB" sz="1800" b="1" dirty="0" err="1"/>
              <a:t>Adv</a:t>
            </a:r>
            <a:r>
              <a:rPr lang="en-GB" sz="1800" b="1" dirty="0"/>
              <a:t> Care Plan </a:t>
            </a:r>
            <a:r>
              <a:rPr lang="en-GB" sz="1800" dirty="0"/>
              <a:t>– For full escalation no DNACPR in place or discussion had</a:t>
            </a:r>
          </a:p>
          <a:p>
            <a:r>
              <a:rPr lang="en-GB" sz="1800" dirty="0"/>
              <a:t>                                                  </a:t>
            </a:r>
            <a:r>
              <a:rPr lang="en-GB" sz="1800" b="1" dirty="0"/>
              <a:t>UCR accept and attend as 0-2 hr response </a:t>
            </a:r>
          </a:p>
        </p:txBody>
      </p:sp>
      <p:pic>
        <p:nvPicPr>
          <p:cNvPr id="4" name="Picture 3"/>
          <p:cNvPicPr>
            <a:picLocks noChangeAspect="1"/>
          </p:cNvPicPr>
          <p:nvPr/>
        </p:nvPicPr>
        <p:blipFill>
          <a:blip r:embed="rId2"/>
          <a:stretch>
            <a:fillRect/>
          </a:stretch>
        </p:blipFill>
        <p:spPr>
          <a:xfrm>
            <a:off x="6372225" y="2474833"/>
            <a:ext cx="2543175" cy="2178844"/>
          </a:xfrm>
          <a:prstGeom prst="rect">
            <a:avLst/>
          </a:prstGeom>
        </p:spPr>
      </p:pic>
    </p:spTree>
    <p:extLst>
      <p:ext uri="{BB962C8B-B14F-4D97-AF65-F5344CB8AC3E}">
        <p14:creationId xmlns:p14="http://schemas.microsoft.com/office/powerpoint/2010/main" val="32534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Title 3">
            <a:extLst>
              <a:ext uri="{FF2B5EF4-FFF2-40B4-BE49-F238E27FC236}">
                <a16:creationId xmlns:a16="http://schemas.microsoft.com/office/drawing/2014/main" id="{5E74F2E5-BF56-49C8-BAF2-E63B27254BA9}"/>
              </a:ext>
            </a:extLst>
          </p:cNvPr>
          <p:cNvSpPr>
            <a:spLocks noGrp="1"/>
          </p:cNvSpPr>
          <p:nvPr>
            <p:ph type="title" idx="4294967295"/>
          </p:nvPr>
        </p:nvSpPr>
        <p:spPr>
          <a:xfrm>
            <a:off x="539750" y="539750"/>
            <a:ext cx="8064500" cy="900113"/>
          </a:xfrm>
        </p:spPr>
        <p:txBody>
          <a:bodyPr/>
          <a:lstStyle/>
          <a:p>
            <a:r>
              <a:rPr lang="en-US" altLang="en-US" dirty="0"/>
              <a:t>Brief overview of the @home service</a:t>
            </a:r>
          </a:p>
        </p:txBody>
      </p:sp>
      <p:sp>
        <p:nvSpPr>
          <p:cNvPr id="6" name="Content Placeholder 2">
            <a:extLst>
              <a:ext uri="{FF2B5EF4-FFF2-40B4-BE49-F238E27FC236}">
                <a16:creationId xmlns:a16="http://schemas.microsoft.com/office/drawing/2014/main" id="{71044A19-8AFD-447B-8409-66C91DD97B21}"/>
              </a:ext>
            </a:extLst>
          </p:cNvPr>
          <p:cNvSpPr txBox="1">
            <a:spLocks/>
          </p:cNvSpPr>
          <p:nvPr/>
        </p:nvSpPr>
        <p:spPr bwMode="auto">
          <a:xfrm>
            <a:off x="620713" y="1124744"/>
            <a:ext cx="7894637"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GB" altLang="en-US" b="0" dirty="0"/>
              <a:t>Service operates 7 days a week from 8am to 8pm</a:t>
            </a:r>
          </a:p>
          <a:p>
            <a:pPr marL="0" indent="0" eaLnBrk="1" hangingPunct="1">
              <a:buNone/>
            </a:pPr>
            <a:r>
              <a:rPr lang="en-GB" altLang="en-US" dirty="0"/>
              <a:t>Acceptance criteria</a:t>
            </a:r>
            <a:r>
              <a:rPr lang="en-GB" altLang="en-US" b="0" dirty="0"/>
              <a:t>: </a:t>
            </a:r>
          </a:p>
          <a:p>
            <a:pPr eaLnBrk="1" hangingPunct="1"/>
            <a:r>
              <a:rPr lang="en-GB" altLang="en-US" b="0" dirty="0"/>
              <a:t>Adults – over 18 year and known to adult services</a:t>
            </a:r>
          </a:p>
          <a:p>
            <a:pPr eaLnBrk="1" hangingPunct="1"/>
            <a:r>
              <a:rPr lang="en-GB" altLang="en-US" b="0" dirty="0"/>
              <a:t>Lambeth and Southwark resident </a:t>
            </a:r>
          </a:p>
          <a:p>
            <a:pPr eaLnBrk="1" hangingPunct="1"/>
            <a:r>
              <a:rPr lang="en-GB" altLang="en-US" b="0" dirty="0"/>
              <a:t>active, acute /short term medical, nursing, therapy or social need that can be safely managed in the community, that otherwise would require a hospital admission/stay.</a:t>
            </a:r>
          </a:p>
          <a:p>
            <a:pPr marL="0" indent="0" eaLnBrk="1" hangingPunct="1">
              <a:lnSpc>
                <a:spcPct val="100000"/>
              </a:lnSpc>
              <a:buNone/>
            </a:pPr>
            <a:r>
              <a:rPr lang="en-GB" altLang="en-US" dirty="0"/>
              <a:t>Complex medical management of</a:t>
            </a:r>
            <a:r>
              <a:rPr lang="en-GB" altLang="en-US" b="0" dirty="0"/>
              <a:t>: acute infections – including IV antibiotic treatment, respiratory infection – including COVID; diabetes, heart failure – including IV diuretics, COPD, AKI, hyperemesis gravidarum, falls</a:t>
            </a:r>
          </a:p>
          <a:p>
            <a:pPr marL="0" indent="0">
              <a:buNone/>
            </a:pPr>
            <a:r>
              <a:rPr lang="en-GB" altLang="en-US" dirty="0"/>
              <a:t>Complex therapy and social management of: </a:t>
            </a:r>
            <a:r>
              <a:rPr lang="en-GB" altLang="en-US" b="0" dirty="0"/>
              <a:t>falls; acute/rapid deterioration in function requiring rehab and/or adaptive equipment; urgent care provision; significant carer stress; acute/emergency safeguarding, housing, financial issues; palliative care/</a:t>
            </a:r>
            <a:r>
              <a:rPr lang="en-GB" altLang="en-US" b="0" dirty="0" err="1"/>
              <a:t>EoL</a:t>
            </a:r>
            <a:r>
              <a:rPr lang="en-GB" altLang="en-US" b="0" dirty="0"/>
              <a:t> needs</a:t>
            </a:r>
          </a:p>
          <a:p>
            <a:pPr marL="0" indent="0" eaLnBrk="1" hangingPunct="1">
              <a:buNone/>
            </a:pPr>
            <a:endParaRPr lang="en-GB" altLang="en-US" b="0" dirty="0"/>
          </a:p>
          <a:p>
            <a:pPr marL="0" indent="0" eaLnBrk="1" hangingPunct="1">
              <a:buNone/>
            </a:pPr>
            <a:endParaRPr lang="en-GB" altLang="en-US" b="0" dirty="0"/>
          </a:p>
          <a:p>
            <a:pPr marL="0" indent="0" eaLnBrk="1" hangingPunct="1">
              <a:buFont typeface="LucidaGrande" charset="0"/>
              <a:buNone/>
            </a:pPr>
            <a:endParaRPr lang="en-US" altLang="en-US" b="0" dirty="0"/>
          </a:p>
        </p:txBody>
      </p:sp>
    </p:spTree>
    <p:extLst>
      <p:ext uri="{BB962C8B-B14F-4D97-AF65-F5344CB8AC3E}">
        <p14:creationId xmlns:p14="http://schemas.microsoft.com/office/powerpoint/2010/main" val="2416360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UCR assessment </a:t>
            </a:r>
            <a:r>
              <a:rPr lang="en-GB" dirty="0"/>
              <a:t>- Peter states that he feels well and does not want to go to hospital </a:t>
            </a:r>
            <a:br>
              <a:rPr lang="en-GB" dirty="0"/>
            </a:br>
            <a:endParaRPr lang="en-GB" dirty="0"/>
          </a:p>
        </p:txBody>
      </p:sp>
      <p:sp>
        <p:nvSpPr>
          <p:cNvPr id="3" name="Content Placeholder 2"/>
          <p:cNvSpPr>
            <a:spLocks noGrp="1"/>
          </p:cNvSpPr>
          <p:nvPr>
            <p:ph sz="half" idx="1"/>
          </p:nvPr>
        </p:nvSpPr>
        <p:spPr/>
        <p:txBody>
          <a:bodyPr>
            <a:normAutofit/>
          </a:bodyPr>
          <a:lstStyle/>
          <a:p>
            <a:pPr marL="0" indent="0">
              <a:buNone/>
            </a:pPr>
            <a:r>
              <a:rPr lang="en-GB" b="1" u="sng" dirty="0">
                <a:solidFill>
                  <a:srgbClr val="0070C0"/>
                </a:solidFill>
              </a:rPr>
              <a:t>WHAT DID THE UCR DO: </a:t>
            </a:r>
          </a:p>
          <a:p>
            <a:endParaRPr lang="en-GB" sz="1800" dirty="0"/>
          </a:p>
          <a:p>
            <a:r>
              <a:rPr lang="en-GB" sz="1800" dirty="0">
                <a:solidFill>
                  <a:srgbClr val="0070C0"/>
                </a:solidFill>
              </a:rPr>
              <a:t>Medical assessment </a:t>
            </a:r>
          </a:p>
          <a:p>
            <a:r>
              <a:rPr lang="en-GB" sz="1800" dirty="0">
                <a:solidFill>
                  <a:srgbClr val="0070C0"/>
                </a:solidFill>
              </a:rPr>
              <a:t>Blood tests </a:t>
            </a:r>
          </a:p>
          <a:p>
            <a:r>
              <a:rPr lang="en-GB" sz="1800" dirty="0">
                <a:solidFill>
                  <a:srgbClr val="0070C0"/>
                </a:solidFill>
              </a:rPr>
              <a:t>Additional medication – diuretics </a:t>
            </a:r>
          </a:p>
          <a:p>
            <a:r>
              <a:rPr lang="en-GB" sz="1800" dirty="0">
                <a:solidFill>
                  <a:srgbClr val="0070C0"/>
                </a:solidFill>
              </a:rPr>
              <a:t>Discussion with frailty consultant </a:t>
            </a:r>
          </a:p>
          <a:p>
            <a:r>
              <a:rPr lang="en-GB" sz="1800" dirty="0">
                <a:solidFill>
                  <a:srgbClr val="0070C0"/>
                </a:solidFill>
              </a:rPr>
              <a:t>Reviews x 3 over 5 days </a:t>
            </a:r>
          </a:p>
          <a:p>
            <a:endParaRPr lang="en-GB" sz="1800" dirty="0"/>
          </a:p>
          <a:p>
            <a:pPr>
              <a:lnSpc>
                <a:spcPct val="100000"/>
              </a:lnSpc>
            </a:pPr>
            <a:endParaRPr lang="en-GB" sz="1800" dirty="0"/>
          </a:p>
          <a:p>
            <a:pPr>
              <a:lnSpc>
                <a:spcPct val="100000"/>
              </a:lnSpc>
            </a:pPr>
            <a:endParaRPr lang="en-GB" sz="1800" dirty="0"/>
          </a:p>
          <a:p>
            <a:endParaRPr lang="en-GB" sz="1800" dirty="0"/>
          </a:p>
          <a:p>
            <a:endParaRPr lang="en-GB" sz="1800" dirty="0"/>
          </a:p>
        </p:txBody>
      </p:sp>
      <p:sp>
        <p:nvSpPr>
          <p:cNvPr id="4" name="Content Placeholder 3"/>
          <p:cNvSpPr>
            <a:spLocks noGrp="1"/>
          </p:cNvSpPr>
          <p:nvPr>
            <p:ph sz="half" idx="2"/>
          </p:nvPr>
        </p:nvSpPr>
        <p:spPr/>
        <p:txBody>
          <a:bodyPr>
            <a:normAutofit/>
          </a:bodyPr>
          <a:lstStyle/>
          <a:p>
            <a:r>
              <a:rPr lang="en-GB" b="1" u="sng" dirty="0">
                <a:solidFill>
                  <a:srgbClr val="00B050"/>
                </a:solidFill>
              </a:rPr>
              <a:t>OUTCOME:</a:t>
            </a:r>
          </a:p>
          <a:p>
            <a:endParaRPr lang="en-GB" dirty="0">
              <a:solidFill>
                <a:srgbClr val="00B050"/>
              </a:solidFill>
            </a:endParaRPr>
          </a:p>
          <a:p>
            <a:r>
              <a:rPr lang="en-GB" sz="1800" dirty="0">
                <a:solidFill>
                  <a:srgbClr val="00B050"/>
                </a:solidFill>
              </a:rPr>
              <a:t>Positive result from the change in medications</a:t>
            </a:r>
          </a:p>
          <a:p>
            <a:r>
              <a:rPr lang="en-GB" sz="1800" dirty="0">
                <a:solidFill>
                  <a:srgbClr val="00B050"/>
                </a:solidFill>
              </a:rPr>
              <a:t>Reduction in SOB and leg swelling</a:t>
            </a:r>
          </a:p>
          <a:p>
            <a:r>
              <a:rPr lang="en-GB" sz="1800" dirty="0">
                <a:solidFill>
                  <a:srgbClr val="00B050"/>
                </a:solidFill>
              </a:rPr>
              <a:t>Referral of the patient to the Virtual Ward for ongoing assessment of the blood pressure which remained low  </a:t>
            </a:r>
          </a:p>
          <a:p>
            <a:endParaRPr lang="en-GB" dirty="0">
              <a:solidFill>
                <a:srgbClr val="00B050"/>
              </a:solidFill>
            </a:endParaRPr>
          </a:p>
        </p:txBody>
      </p:sp>
    </p:spTree>
    <p:extLst>
      <p:ext uri="{BB962C8B-B14F-4D97-AF65-F5344CB8AC3E}">
        <p14:creationId xmlns:p14="http://schemas.microsoft.com/office/powerpoint/2010/main" val="5895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4566" y="2333625"/>
            <a:ext cx="3430660" cy="3448050"/>
          </a:xfrm>
          <a:prstGeom prst="rect">
            <a:avLst/>
          </a:prstGeom>
        </p:spPr>
      </p:pic>
      <p:pic>
        <p:nvPicPr>
          <p:cNvPr id="8" name="Picture 7"/>
          <p:cNvPicPr>
            <a:picLocks noChangeAspect="1"/>
          </p:cNvPicPr>
          <p:nvPr/>
        </p:nvPicPr>
        <p:blipFill>
          <a:blip r:embed="rId3"/>
          <a:stretch>
            <a:fillRect/>
          </a:stretch>
        </p:blipFill>
        <p:spPr>
          <a:xfrm>
            <a:off x="3808857" y="857250"/>
            <a:ext cx="4059936" cy="5143500"/>
          </a:xfrm>
          <a:prstGeom prst="rect">
            <a:avLst/>
          </a:prstGeom>
        </p:spPr>
      </p:pic>
      <p:sp>
        <p:nvSpPr>
          <p:cNvPr id="2" name="Title 1"/>
          <p:cNvSpPr>
            <a:spLocks noGrp="1"/>
          </p:cNvSpPr>
          <p:nvPr>
            <p:ph type="title"/>
          </p:nvPr>
        </p:nvSpPr>
        <p:spPr>
          <a:xfrm>
            <a:off x="76200" y="1131094"/>
            <a:ext cx="8439150" cy="1095375"/>
          </a:xfrm>
        </p:spPr>
        <p:txBody>
          <a:bodyPr>
            <a:normAutofit fontScale="90000"/>
          </a:bodyPr>
          <a:lstStyle/>
          <a:p>
            <a:r>
              <a:rPr lang="en-GB" sz="2400" b="1" u="sng" dirty="0">
                <a:latin typeface="Arial" panose="020B0604020202020204" pitchFamily="34" charset="0"/>
                <a:cs typeface="Arial" panose="020B0604020202020204" pitchFamily="34" charset="0"/>
              </a:rPr>
              <a:t>How to Refer</a:t>
            </a:r>
            <a:br>
              <a:rPr lang="en-GB" sz="2400" b="1" u="sng" dirty="0">
                <a:latin typeface="Arial" panose="020B0604020202020204" pitchFamily="34" charset="0"/>
                <a:cs typeface="Arial" panose="020B0604020202020204" pitchFamily="34" charset="0"/>
              </a:rPr>
            </a:br>
            <a:br>
              <a:rPr lang="en-GB" sz="2400" b="1" u="sng" dirty="0">
                <a:latin typeface="Arial" panose="020B0604020202020204" pitchFamily="34" charset="0"/>
                <a:cs typeface="Arial" panose="020B0604020202020204" pitchFamily="34" charset="0"/>
              </a:rPr>
            </a:br>
            <a:r>
              <a:rPr lang="en-GB" sz="2400" b="1" u="sng" dirty="0">
                <a:solidFill>
                  <a:srgbClr val="FF0000"/>
                </a:solidFill>
                <a:latin typeface="Arial" panose="020B0604020202020204" pitchFamily="34" charset="0"/>
                <a:cs typeface="Arial" panose="020B0604020202020204" pitchFamily="34" charset="0"/>
              </a:rPr>
              <a:t>Call us if in doubt </a:t>
            </a:r>
            <a:br>
              <a:rPr lang="en-GB" sz="2400" b="1" u="sng" dirty="0">
                <a:solidFill>
                  <a:srgbClr val="FF0000"/>
                </a:solidFill>
              </a:rPr>
            </a:br>
            <a:endParaRPr lang="en-GB"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682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2046"/>
            <a:ext cx="6858000" cy="1790700"/>
          </a:xfrm>
        </p:spPr>
        <p:txBody>
          <a:bodyPr/>
          <a:lstStyle/>
          <a:p>
            <a:r>
              <a:rPr lang="en-GB" b="1" dirty="0">
                <a:solidFill>
                  <a:srgbClr val="7030A0"/>
                </a:solidFill>
              </a:rPr>
              <a:t>Bromley Healthcare</a:t>
            </a:r>
            <a:br>
              <a:rPr lang="en-GB" b="1" dirty="0">
                <a:solidFill>
                  <a:srgbClr val="7030A0"/>
                </a:solidFill>
              </a:rPr>
            </a:br>
            <a:r>
              <a:rPr lang="en-GB" b="1" dirty="0">
                <a:solidFill>
                  <a:srgbClr val="7030A0"/>
                </a:solidFill>
              </a:rPr>
              <a:t>Urgent Community Response</a:t>
            </a:r>
          </a:p>
        </p:txBody>
      </p:sp>
      <p:sp>
        <p:nvSpPr>
          <p:cNvPr id="3" name="Subtitle 2"/>
          <p:cNvSpPr>
            <a:spLocks noGrp="1"/>
          </p:cNvSpPr>
          <p:nvPr>
            <p:ph type="subTitle" idx="1"/>
          </p:nvPr>
        </p:nvSpPr>
        <p:spPr>
          <a:xfrm>
            <a:off x="1143000" y="4599948"/>
            <a:ext cx="6858000" cy="646423"/>
          </a:xfrm>
        </p:spPr>
        <p:txBody>
          <a:bodyPr>
            <a:normAutofit lnSpcReduction="10000"/>
          </a:bodyPr>
          <a:lstStyle/>
          <a:p>
            <a:pPr algn="r"/>
            <a:r>
              <a:rPr lang="en-GB" dirty="0" err="1"/>
              <a:t>Yoven</a:t>
            </a:r>
            <a:r>
              <a:rPr lang="en-GB" dirty="0"/>
              <a:t> </a:t>
            </a:r>
            <a:r>
              <a:rPr lang="en-GB" dirty="0" err="1"/>
              <a:t>Soobramaney</a:t>
            </a:r>
            <a:r>
              <a:rPr lang="en-GB" dirty="0"/>
              <a:t>, Service Lead for Rapid Response</a:t>
            </a:r>
          </a:p>
          <a:p>
            <a:pPr algn="r"/>
            <a:r>
              <a:rPr lang="en-GB" dirty="0"/>
              <a:t>August 2023</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6168" y="1098422"/>
            <a:ext cx="1443302" cy="6503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19" y="5352889"/>
            <a:ext cx="2818898" cy="536729"/>
          </a:xfrm>
          <a:prstGeom prst="rect">
            <a:avLst/>
          </a:prstGeom>
        </p:spPr>
      </p:pic>
    </p:spTree>
    <p:extLst>
      <p:ext uri="{BB962C8B-B14F-4D97-AF65-F5344CB8AC3E}">
        <p14:creationId xmlns:p14="http://schemas.microsoft.com/office/powerpoint/2010/main" val="1745267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066" y="5397421"/>
            <a:ext cx="963038" cy="4339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51" y="5464401"/>
            <a:ext cx="1927358" cy="366976"/>
          </a:xfrm>
          <a:prstGeom prst="rect">
            <a:avLst/>
          </a:prstGeom>
        </p:spPr>
      </p:pic>
      <p:sp>
        <p:nvSpPr>
          <p:cNvPr id="9" name="Title 8"/>
          <p:cNvSpPr>
            <a:spLocks noGrp="1"/>
          </p:cNvSpPr>
          <p:nvPr>
            <p:ph type="title"/>
          </p:nvPr>
        </p:nvSpPr>
        <p:spPr>
          <a:xfrm>
            <a:off x="628650" y="857251"/>
            <a:ext cx="7886700" cy="1372076"/>
          </a:xfrm>
        </p:spPr>
        <p:txBody>
          <a:bodyPr>
            <a:normAutofit/>
          </a:bodyPr>
          <a:lstStyle/>
          <a:p>
            <a:pPr marL="14288">
              <a:lnSpc>
                <a:spcPct val="110000"/>
              </a:lnSpc>
              <a:spcBef>
                <a:spcPts val="0"/>
              </a:spcBef>
            </a:pPr>
            <a:r>
              <a:rPr lang="en-GB" sz="1875" dirty="0">
                <a:solidFill>
                  <a:prstClr val="black"/>
                </a:solidFill>
                <a:latin typeface="Arial"/>
                <a:ea typeface="Arial"/>
                <a:cs typeface="Arial"/>
                <a:sym typeface="Arial"/>
              </a:rPr>
              <a:t>Rapid Response &amp; Falls Pick-up</a:t>
            </a:r>
            <a:endParaRPr lang="en-GB" sz="1875" dirty="0"/>
          </a:p>
        </p:txBody>
      </p:sp>
      <p:sp>
        <p:nvSpPr>
          <p:cNvPr id="10" name="Content Placeholder 9"/>
          <p:cNvSpPr>
            <a:spLocks noGrp="1"/>
          </p:cNvSpPr>
          <p:nvPr>
            <p:ph idx="1"/>
          </p:nvPr>
        </p:nvSpPr>
        <p:spPr>
          <a:xfrm>
            <a:off x="628650" y="1920976"/>
            <a:ext cx="7886700" cy="3325394"/>
          </a:xfrm>
        </p:spPr>
        <p:txBody>
          <a:bodyPr>
            <a:normAutofit fontScale="92500"/>
          </a:bodyPr>
          <a:lstStyle/>
          <a:p>
            <a:pPr marL="14288" indent="0">
              <a:lnSpc>
                <a:spcPct val="110000"/>
              </a:lnSpc>
              <a:spcBef>
                <a:spcPts val="0"/>
              </a:spcBef>
              <a:buClr>
                <a:srgbClr val="000000"/>
              </a:buClr>
              <a:buSzPct val="100000"/>
              <a:buNone/>
            </a:pPr>
            <a:r>
              <a:rPr lang="en-GB" sz="1050" dirty="0">
                <a:solidFill>
                  <a:prstClr val="black"/>
                </a:solidFill>
                <a:latin typeface="Arial"/>
                <a:ea typeface="Arial"/>
                <a:cs typeface="Arial"/>
                <a:sym typeface="Arial"/>
              </a:rPr>
              <a:t>UCR within Bromley Healthcare is the umbrella team:</a:t>
            </a:r>
          </a:p>
          <a:p>
            <a:pPr marL="14288" indent="0">
              <a:lnSpc>
                <a:spcPct val="110000"/>
              </a:lnSpc>
              <a:spcBef>
                <a:spcPts val="0"/>
              </a:spcBef>
              <a:buClr>
                <a:srgbClr val="000000"/>
              </a:buClr>
              <a:buSzPct val="100000"/>
              <a:buNone/>
            </a:pPr>
            <a:r>
              <a:rPr lang="en-GB" sz="1050" dirty="0">
                <a:solidFill>
                  <a:schemeClr val="accent1">
                    <a:lumMod val="75000"/>
                  </a:schemeClr>
                </a:solidFill>
                <a:latin typeface="Arial"/>
                <a:ea typeface="Arial"/>
                <a:cs typeface="Arial"/>
                <a:sym typeface="Arial"/>
              </a:rPr>
              <a:t>As telecare/care home/LAS/111clinician, we would like you to refer into the Rapid Response element of UCR for appropriate patients that do not require an emergency admission to hospital</a:t>
            </a:r>
          </a:p>
          <a:p>
            <a:pPr marL="14288" indent="0">
              <a:lnSpc>
                <a:spcPct val="110000"/>
              </a:lnSpc>
              <a:spcBef>
                <a:spcPts val="0"/>
              </a:spcBef>
              <a:buClr>
                <a:srgbClr val="000000"/>
              </a:buClr>
              <a:buSzPct val="100000"/>
              <a:buNone/>
            </a:pPr>
            <a:r>
              <a:rPr lang="en-GB" sz="1050" dirty="0">
                <a:solidFill>
                  <a:schemeClr val="accent1">
                    <a:lumMod val="75000"/>
                  </a:schemeClr>
                </a:solidFill>
                <a:latin typeface="Arial"/>
                <a:ea typeface="Arial"/>
                <a:cs typeface="Arial"/>
                <a:sym typeface="Arial"/>
              </a:rPr>
              <a:t>- concerned may require a medical assessment or falls pick-up service as they are below their baseline, acutely unwell or on the floor.</a:t>
            </a:r>
          </a:p>
          <a:p>
            <a:pPr marL="14288" indent="0">
              <a:lnSpc>
                <a:spcPct val="110000"/>
              </a:lnSpc>
              <a:spcBef>
                <a:spcPts val="0"/>
              </a:spcBef>
              <a:buClr>
                <a:srgbClr val="000000"/>
              </a:buClr>
              <a:buSzPct val="100000"/>
              <a:buNone/>
            </a:pPr>
            <a:r>
              <a:rPr lang="en-GB" sz="1050" dirty="0">
                <a:solidFill>
                  <a:schemeClr val="accent1">
                    <a:lumMod val="75000"/>
                  </a:schemeClr>
                </a:solidFill>
                <a:latin typeface="Arial"/>
                <a:ea typeface="Arial"/>
                <a:cs typeface="Arial"/>
                <a:sym typeface="Arial"/>
              </a:rPr>
              <a:t>Our Rapid Response consists of 12 clinicians of various skill mix - ANP, ACP, ACP Apprentice, Paramedic and Registered Nurses with specialised skills and a paramedic.</a:t>
            </a:r>
          </a:p>
          <a:p>
            <a:pPr marL="14288" indent="0">
              <a:lnSpc>
                <a:spcPct val="110000"/>
              </a:lnSpc>
              <a:spcBef>
                <a:spcPts val="0"/>
              </a:spcBef>
              <a:buClr>
                <a:srgbClr val="000000"/>
              </a:buClr>
              <a:buSzPct val="100000"/>
              <a:buNone/>
            </a:pPr>
            <a:r>
              <a:rPr lang="en-GB" sz="1050" dirty="0">
                <a:solidFill>
                  <a:schemeClr val="accent1">
                    <a:lumMod val="75000"/>
                  </a:schemeClr>
                </a:solidFill>
                <a:latin typeface="Arial"/>
                <a:ea typeface="Arial"/>
                <a:cs typeface="Arial"/>
                <a:sym typeface="Arial"/>
              </a:rPr>
              <a:t>We have a Lead Triage ANP/ACP 0800-1900 office based Mon-Fri, and at weekends, remotely whilst out visiting</a:t>
            </a:r>
            <a:r>
              <a:rPr lang="en-GB" sz="1350" dirty="0">
                <a:solidFill>
                  <a:schemeClr val="accent1">
                    <a:lumMod val="75000"/>
                  </a:schemeClr>
                </a:solidFill>
                <a:latin typeface="Arial"/>
                <a:ea typeface="Arial"/>
                <a:cs typeface="Arial"/>
                <a:sym typeface="Arial"/>
              </a:rPr>
              <a:t>. </a:t>
            </a:r>
            <a:r>
              <a:rPr lang="en-GB" sz="1050" dirty="0">
                <a:solidFill>
                  <a:schemeClr val="accent1">
                    <a:lumMod val="75000"/>
                  </a:schemeClr>
                </a:solidFill>
                <a:latin typeface="Arial"/>
                <a:ea typeface="Arial"/>
                <a:cs typeface="Arial"/>
                <a:sym typeface="Arial"/>
              </a:rPr>
              <a:t>We work alongside our UCR admin who will initially pick up the phone to record demographics</a:t>
            </a:r>
          </a:p>
          <a:p>
            <a:pPr marL="14288" indent="0">
              <a:lnSpc>
                <a:spcPct val="110000"/>
              </a:lnSpc>
              <a:spcBef>
                <a:spcPts val="0"/>
              </a:spcBef>
              <a:buClr>
                <a:srgbClr val="000000"/>
              </a:buClr>
              <a:buSzPct val="100000"/>
              <a:buNone/>
            </a:pPr>
            <a:endParaRPr lang="en-GB" sz="1350" dirty="0">
              <a:solidFill>
                <a:schemeClr val="accent1">
                  <a:lumMod val="75000"/>
                </a:schemeClr>
              </a:solidFill>
              <a:latin typeface="Arial"/>
              <a:ea typeface="Arial"/>
              <a:cs typeface="Arial"/>
              <a:sym typeface="Arial"/>
            </a:endParaRPr>
          </a:p>
          <a:p>
            <a:pPr marL="0" indent="0">
              <a:buNone/>
            </a:pPr>
            <a:r>
              <a:rPr lang="en-GB" sz="1050" dirty="0">
                <a:latin typeface="Arial" panose="020B0604020202020204" pitchFamily="34" charset="0"/>
                <a:cs typeface="Arial" panose="020B0604020202020204" pitchFamily="34" charset="0"/>
              </a:rPr>
              <a:t>Referral process:</a:t>
            </a:r>
          </a:p>
          <a:p>
            <a:pPr marL="0" indent="0">
              <a:buNone/>
            </a:pPr>
            <a:r>
              <a:rPr lang="en-GB" sz="1050" kern="0" dirty="0">
                <a:solidFill>
                  <a:srgbClr val="FF0000"/>
                </a:solidFill>
                <a:latin typeface="Arial"/>
                <a:cs typeface="Arial"/>
                <a:sym typeface="Arial"/>
              </a:rPr>
              <a:t>Service hours 0800-2000 7 days a week - Must be registered with a Bromley GP and 18+ </a:t>
            </a:r>
            <a:r>
              <a:rPr lang="en-GB" sz="1050" kern="0" dirty="0" err="1">
                <a:solidFill>
                  <a:srgbClr val="FF0000"/>
                </a:solidFill>
                <a:latin typeface="Arial"/>
                <a:cs typeface="Arial"/>
                <a:sym typeface="Arial"/>
              </a:rPr>
              <a:t>yrs</a:t>
            </a:r>
            <a:r>
              <a:rPr lang="en-GB" sz="1050" kern="0" dirty="0">
                <a:solidFill>
                  <a:srgbClr val="FF0000"/>
                </a:solidFill>
                <a:latin typeface="Arial"/>
                <a:cs typeface="Arial"/>
                <a:sym typeface="Arial"/>
              </a:rPr>
              <a:t> old </a:t>
            </a:r>
            <a:br>
              <a:rPr lang="en-GB" sz="1050" b="1" kern="0" dirty="0">
                <a:solidFill>
                  <a:srgbClr val="FF0000"/>
                </a:solidFill>
                <a:latin typeface="Arial"/>
                <a:cs typeface="Arial"/>
                <a:sym typeface="Arial"/>
              </a:rPr>
            </a:br>
            <a:br>
              <a:rPr lang="en-GB" sz="1050" b="1" kern="0" dirty="0">
                <a:solidFill>
                  <a:srgbClr val="005EB8"/>
                </a:solidFill>
                <a:latin typeface="Arial"/>
                <a:cs typeface="Arial"/>
                <a:sym typeface="Arial"/>
              </a:rPr>
            </a:br>
            <a:r>
              <a:rPr lang="en-GB" sz="1050" kern="0" dirty="0">
                <a:solidFill>
                  <a:srgbClr val="5B9BD5">
                    <a:lumMod val="75000"/>
                  </a:srgbClr>
                </a:solidFill>
                <a:latin typeface="Arial"/>
                <a:cs typeface="Arial"/>
                <a:sym typeface="Arial"/>
              </a:rPr>
              <a:t>A telephone call in to SPA (single point of access on 0208 3158722 - referral details and patient demographics taken by administrator).</a:t>
            </a:r>
            <a:br>
              <a:rPr lang="en-GB" sz="1050" kern="0" dirty="0">
                <a:solidFill>
                  <a:srgbClr val="5B9BD5">
                    <a:lumMod val="75000"/>
                  </a:srgbClr>
                </a:solidFill>
                <a:latin typeface="Arial"/>
                <a:cs typeface="Arial"/>
                <a:sym typeface="Arial"/>
              </a:rPr>
            </a:br>
            <a:r>
              <a:rPr lang="en-GB" sz="1050" kern="0" dirty="0">
                <a:solidFill>
                  <a:srgbClr val="5B9BD5">
                    <a:lumMod val="75000"/>
                  </a:srgbClr>
                </a:solidFill>
                <a:latin typeface="Arial"/>
                <a:cs typeface="Arial"/>
                <a:sym typeface="Arial"/>
              </a:rPr>
              <a:t>Referral created on to EMIS.</a:t>
            </a:r>
            <a:br>
              <a:rPr lang="en-GB" sz="1050" kern="0" dirty="0">
                <a:solidFill>
                  <a:srgbClr val="5B9BD5">
                    <a:lumMod val="75000"/>
                  </a:srgbClr>
                </a:solidFill>
                <a:latin typeface="Arial"/>
                <a:cs typeface="Arial"/>
                <a:sym typeface="Arial"/>
              </a:rPr>
            </a:br>
            <a:r>
              <a:rPr lang="en-GB" sz="1050" kern="0" dirty="0">
                <a:solidFill>
                  <a:srgbClr val="5B9BD5">
                    <a:lumMod val="75000"/>
                  </a:srgbClr>
                </a:solidFill>
                <a:latin typeface="Arial"/>
                <a:cs typeface="Arial"/>
                <a:sym typeface="Arial"/>
              </a:rPr>
              <a:t>The call is then passed to the Lead Clinician to triage the referral with the referrer. Aim to be completed within 20 minutes of the referral being created at most although this is usually within minutes.</a:t>
            </a:r>
            <a:br>
              <a:rPr lang="en-GB" sz="1050" kern="0" dirty="0">
                <a:solidFill>
                  <a:srgbClr val="5B9BD5">
                    <a:lumMod val="75000"/>
                  </a:srgbClr>
                </a:solidFill>
                <a:latin typeface="Arial"/>
                <a:cs typeface="Arial"/>
                <a:sym typeface="Arial"/>
              </a:rPr>
            </a:br>
            <a:r>
              <a:rPr lang="en-GB" sz="1050" kern="0" dirty="0">
                <a:solidFill>
                  <a:srgbClr val="5B9BD5">
                    <a:lumMod val="75000"/>
                  </a:srgbClr>
                </a:solidFill>
                <a:latin typeface="Arial"/>
                <a:cs typeface="Arial"/>
                <a:sym typeface="Arial"/>
              </a:rPr>
              <a:t>Referral then accepted/declined/passed to other BHC service after discussion with referrer Lead Clinician confirms outcome with administrator. If accepted the Lead Clinician will allocate to ACP/ANP/RN/Paramedic/Physio/OT diary based on symptoms/urgency and timeframe.</a:t>
            </a:r>
            <a:endParaRPr lang="en-GB" sz="1050" dirty="0">
              <a:solidFill>
                <a:srgbClr val="5B9BD5">
                  <a:lumMod val="75000"/>
                </a:srgbClr>
              </a:solidFill>
            </a:endParaRPr>
          </a:p>
        </p:txBody>
      </p:sp>
    </p:spTree>
    <p:extLst>
      <p:ext uri="{BB962C8B-B14F-4D97-AF65-F5344CB8AC3E}">
        <p14:creationId xmlns:p14="http://schemas.microsoft.com/office/powerpoint/2010/main" val="2804431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066" y="5397421"/>
            <a:ext cx="963038" cy="4339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51" y="5464401"/>
            <a:ext cx="1927358" cy="366976"/>
          </a:xfrm>
          <a:prstGeom prst="rect">
            <a:avLst/>
          </a:prstGeom>
        </p:spPr>
      </p:pic>
      <p:sp>
        <p:nvSpPr>
          <p:cNvPr id="2" name="Title 1"/>
          <p:cNvSpPr>
            <a:spLocks noGrp="1"/>
          </p:cNvSpPr>
          <p:nvPr>
            <p:ph type="title"/>
          </p:nvPr>
        </p:nvSpPr>
        <p:spPr/>
        <p:txBody>
          <a:bodyPr>
            <a:normAutofit/>
          </a:bodyPr>
          <a:lstStyle/>
          <a:p>
            <a:r>
              <a:rPr lang="en-GB" sz="1875" kern="0" dirty="0">
                <a:solidFill>
                  <a:srgbClr val="000000"/>
                </a:solidFill>
                <a:latin typeface="Arial"/>
                <a:cs typeface="Arial"/>
                <a:sym typeface="Arial"/>
              </a:rPr>
              <a:t>Examples of the types of patients that you are likely to refer to UCR: </a:t>
            </a:r>
            <a:endParaRPr lang="en-GB" sz="1875" dirty="0"/>
          </a:p>
        </p:txBody>
      </p:sp>
      <p:sp>
        <p:nvSpPr>
          <p:cNvPr id="3" name="Content Placeholder 2"/>
          <p:cNvSpPr>
            <a:spLocks noGrp="1"/>
          </p:cNvSpPr>
          <p:nvPr>
            <p:ph idx="1"/>
          </p:nvPr>
        </p:nvSpPr>
        <p:spPr>
          <a:xfrm>
            <a:off x="628650" y="2226469"/>
            <a:ext cx="7886700" cy="2820396"/>
          </a:xfrm>
        </p:spPr>
        <p:txBody>
          <a:bodyPr>
            <a:normAutofit lnSpcReduction="10000"/>
          </a:bodyPr>
          <a:lstStyle/>
          <a:p>
            <a:pPr marL="228600" indent="-214313">
              <a:lnSpc>
                <a:spcPct val="110000"/>
              </a:lnSpc>
              <a:spcBef>
                <a:spcPts val="0"/>
              </a:spcBef>
              <a:buClr>
                <a:srgbClr val="005EB8"/>
              </a:buClr>
              <a:buSzPct val="100000"/>
              <a:buNone/>
            </a:pPr>
            <a:r>
              <a:rPr lang="en-GB" sz="1350" kern="0" dirty="0">
                <a:solidFill>
                  <a:schemeClr val="accent1">
                    <a:lumMod val="75000"/>
                  </a:schemeClr>
                </a:solidFill>
                <a:latin typeface="Arial"/>
                <a:cs typeface="Arial"/>
                <a:sym typeface="Arial"/>
              </a:rPr>
              <a:t>Those with signs of possible infection, such as those that may be: </a:t>
            </a:r>
          </a:p>
          <a:p>
            <a:pPr marL="571500" lvl="1" indent="-214313">
              <a:lnSpc>
                <a:spcPct val="110000"/>
              </a:lnSpc>
              <a:spcBef>
                <a:spcPts val="0"/>
              </a:spcBef>
              <a:buClr>
                <a:srgbClr val="000000"/>
              </a:buClr>
              <a:buSzPct val="100000"/>
              <a:buFont typeface="Arial"/>
              <a:buChar char="•"/>
            </a:pPr>
            <a:r>
              <a:rPr lang="en-GB" sz="1050" kern="0" dirty="0">
                <a:solidFill>
                  <a:schemeClr val="accent1">
                    <a:lumMod val="75000"/>
                  </a:schemeClr>
                </a:solidFill>
                <a:latin typeface="Arial"/>
                <a:ea typeface="Arial"/>
                <a:cs typeface="Arial"/>
                <a:sym typeface="Arial"/>
              </a:rPr>
              <a:t>More confused than normal , (please ensure there is no head injury from the fall first)</a:t>
            </a:r>
          </a:p>
          <a:p>
            <a:pPr marL="571500" lvl="1" indent="-214313">
              <a:lnSpc>
                <a:spcPct val="110000"/>
              </a:lnSpc>
              <a:spcBef>
                <a:spcPts val="0"/>
              </a:spcBef>
              <a:buClr>
                <a:srgbClr val="000000"/>
              </a:buClr>
              <a:buSzPct val="100000"/>
              <a:buFont typeface="Arial"/>
              <a:buChar char="•"/>
            </a:pPr>
            <a:r>
              <a:rPr lang="en-GB" sz="1050" kern="0" dirty="0">
                <a:solidFill>
                  <a:schemeClr val="accent1">
                    <a:lumMod val="75000"/>
                  </a:schemeClr>
                </a:solidFill>
                <a:latin typeface="Arial"/>
                <a:ea typeface="Arial"/>
                <a:cs typeface="Arial"/>
                <a:sym typeface="Arial"/>
              </a:rPr>
              <a:t>Those who may be passing urine more frequently or pain on passing urine </a:t>
            </a:r>
          </a:p>
          <a:p>
            <a:pPr marL="571500" lvl="1" indent="-214313">
              <a:lnSpc>
                <a:spcPct val="110000"/>
              </a:lnSpc>
              <a:spcBef>
                <a:spcPts val="0"/>
              </a:spcBef>
              <a:buClr>
                <a:srgbClr val="000000"/>
              </a:buClr>
              <a:buSzPct val="100000"/>
              <a:buFont typeface="Arial"/>
              <a:buChar char="•"/>
            </a:pPr>
            <a:r>
              <a:rPr lang="en-GB" sz="1050" kern="0" dirty="0">
                <a:solidFill>
                  <a:schemeClr val="accent1">
                    <a:lumMod val="75000"/>
                  </a:schemeClr>
                </a:solidFill>
                <a:latin typeface="Arial"/>
                <a:ea typeface="Arial"/>
                <a:cs typeface="Arial"/>
                <a:sym typeface="Arial"/>
              </a:rPr>
              <a:t>Those with a new cough or chesty symptoms </a:t>
            </a:r>
          </a:p>
          <a:p>
            <a:pPr marL="228600" indent="-214313">
              <a:lnSpc>
                <a:spcPct val="110000"/>
              </a:lnSpc>
              <a:spcBef>
                <a:spcPts val="0"/>
              </a:spcBef>
              <a:buClr>
                <a:srgbClr val="005EB8"/>
              </a:buClr>
              <a:buSzPct val="100000"/>
              <a:buNone/>
            </a:pPr>
            <a:r>
              <a:rPr lang="en-GB" sz="1350" kern="0" dirty="0">
                <a:solidFill>
                  <a:schemeClr val="accent1">
                    <a:lumMod val="75000"/>
                  </a:schemeClr>
                </a:solidFill>
                <a:latin typeface="Arial"/>
                <a:cs typeface="Arial"/>
                <a:sym typeface="Arial"/>
              </a:rPr>
              <a:t>Those who may be functionally off their baseline, for example:</a:t>
            </a:r>
          </a:p>
          <a:p>
            <a:pPr marL="571500" lvl="1" indent="-214313">
              <a:lnSpc>
                <a:spcPct val="110000"/>
              </a:lnSpc>
              <a:spcBef>
                <a:spcPts val="0"/>
              </a:spcBef>
              <a:buClr>
                <a:srgbClr val="000000"/>
              </a:buClr>
              <a:buSzPct val="100000"/>
              <a:buFont typeface="Arial"/>
              <a:buChar char="•"/>
            </a:pPr>
            <a:r>
              <a:rPr lang="en-GB" sz="1050" kern="0" dirty="0">
                <a:solidFill>
                  <a:schemeClr val="accent1">
                    <a:lumMod val="75000"/>
                  </a:schemeClr>
                </a:solidFill>
                <a:latin typeface="Arial"/>
                <a:ea typeface="Arial"/>
                <a:cs typeface="Arial"/>
                <a:sym typeface="Arial"/>
              </a:rPr>
              <a:t>Those who are now struggling with their mobility or transfers and at risk of falls</a:t>
            </a:r>
          </a:p>
          <a:p>
            <a:pPr marL="571500" lvl="1" indent="-214313">
              <a:lnSpc>
                <a:spcPct val="110000"/>
              </a:lnSpc>
              <a:spcBef>
                <a:spcPts val="0"/>
              </a:spcBef>
              <a:buClr>
                <a:srgbClr val="000000"/>
              </a:buClr>
              <a:buSzPct val="100000"/>
              <a:buFont typeface="Arial"/>
              <a:buChar char="•"/>
            </a:pPr>
            <a:r>
              <a:rPr lang="en-GB" sz="1050" kern="0" dirty="0">
                <a:solidFill>
                  <a:schemeClr val="accent1">
                    <a:lumMod val="75000"/>
                  </a:schemeClr>
                </a:solidFill>
                <a:latin typeface="Arial"/>
                <a:ea typeface="Arial"/>
                <a:cs typeface="Arial"/>
                <a:sym typeface="Arial"/>
              </a:rPr>
              <a:t>Those who have fallen/found on the floor.</a:t>
            </a:r>
          </a:p>
          <a:p>
            <a:pPr marL="571500" lvl="1" indent="-214313">
              <a:lnSpc>
                <a:spcPct val="110000"/>
              </a:lnSpc>
              <a:spcBef>
                <a:spcPts val="0"/>
              </a:spcBef>
              <a:buClr>
                <a:srgbClr val="000000"/>
              </a:buClr>
              <a:buSzPct val="100000"/>
              <a:buFont typeface="Arial"/>
              <a:buChar char="•"/>
            </a:pPr>
            <a:r>
              <a:rPr lang="en-GB" sz="1050" kern="0" dirty="0">
                <a:solidFill>
                  <a:schemeClr val="accent1">
                    <a:lumMod val="75000"/>
                  </a:schemeClr>
                </a:solidFill>
                <a:latin typeface="Arial"/>
                <a:ea typeface="Arial"/>
                <a:cs typeface="Arial"/>
                <a:sym typeface="Arial"/>
              </a:rPr>
              <a:t>Those who were previously managing, but are now struggling with daily activities of living such as personal care and meal preparation  due to not feeling their usual self (</a:t>
            </a:r>
            <a:r>
              <a:rPr lang="en-GB" sz="1050" b="1" kern="0" dirty="0">
                <a:solidFill>
                  <a:schemeClr val="accent1">
                    <a:lumMod val="75000"/>
                  </a:schemeClr>
                </a:solidFill>
                <a:latin typeface="Arial"/>
                <a:ea typeface="Arial"/>
                <a:cs typeface="Arial"/>
                <a:sym typeface="Arial"/>
              </a:rPr>
              <a:t>If this is a long-term difficulty, this will need to go to social services</a:t>
            </a:r>
            <a:r>
              <a:rPr lang="en-GB" sz="1050" kern="0" dirty="0">
                <a:solidFill>
                  <a:schemeClr val="accent1">
                    <a:lumMod val="75000"/>
                  </a:schemeClr>
                </a:solidFill>
                <a:latin typeface="Arial"/>
                <a:ea typeface="Arial"/>
                <a:cs typeface="Arial"/>
                <a:sym typeface="Arial"/>
              </a:rPr>
              <a:t>)</a:t>
            </a:r>
          </a:p>
          <a:p>
            <a:pPr marL="228600" indent="-214313">
              <a:lnSpc>
                <a:spcPct val="110000"/>
              </a:lnSpc>
              <a:spcBef>
                <a:spcPts val="0"/>
              </a:spcBef>
              <a:buClr>
                <a:srgbClr val="005EB8"/>
              </a:buClr>
              <a:buSzPct val="100000"/>
              <a:buNone/>
            </a:pPr>
            <a:r>
              <a:rPr lang="en-GB" sz="1350" kern="0" dirty="0">
                <a:solidFill>
                  <a:schemeClr val="accent1">
                    <a:lumMod val="75000"/>
                  </a:schemeClr>
                </a:solidFill>
                <a:latin typeface="Arial"/>
                <a:cs typeface="Arial"/>
                <a:sym typeface="Arial"/>
              </a:rPr>
              <a:t>Those who just aren’t quite right</a:t>
            </a:r>
          </a:p>
          <a:p>
            <a:pPr marL="571500" lvl="1" indent="-214313">
              <a:lnSpc>
                <a:spcPct val="110000"/>
              </a:lnSpc>
              <a:spcBef>
                <a:spcPts val="0"/>
              </a:spcBef>
              <a:buClr>
                <a:srgbClr val="000000"/>
              </a:buClr>
              <a:buSzPct val="100000"/>
              <a:buFont typeface="Arial"/>
              <a:buChar char="•"/>
            </a:pPr>
            <a:r>
              <a:rPr lang="en-GB" sz="1050" kern="0" dirty="0">
                <a:solidFill>
                  <a:schemeClr val="accent1">
                    <a:lumMod val="75000"/>
                  </a:schemeClr>
                </a:solidFill>
                <a:latin typeface="Arial"/>
                <a:ea typeface="Arial"/>
                <a:cs typeface="Arial"/>
                <a:sym typeface="Arial"/>
              </a:rPr>
              <a:t>You will likely know your client group well and see that they are just not quite themselves. </a:t>
            </a:r>
          </a:p>
          <a:p>
            <a:pPr marL="357188" lvl="1" indent="0">
              <a:lnSpc>
                <a:spcPct val="110000"/>
              </a:lnSpc>
              <a:spcBef>
                <a:spcPts val="0"/>
              </a:spcBef>
              <a:buClr>
                <a:srgbClr val="000000"/>
              </a:buClr>
              <a:buSzPct val="100000"/>
              <a:buNone/>
            </a:pPr>
            <a:endParaRPr lang="en-GB" sz="1050" kern="0" dirty="0">
              <a:solidFill>
                <a:srgbClr val="4472C4"/>
              </a:solidFill>
              <a:latin typeface="Arial"/>
              <a:ea typeface="Arial"/>
              <a:cs typeface="Arial"/>
              <a:sym typeface="Arial"/>
            </a:endParaRPr>
          </a:p>
          <a:p>
            <a:pPr marL="357188" lvl="1" indent="0">
              <a:lnSpc>
                <a:spcPct val="110000"/>
              </a:lnSpc>
              <a:spcBef>
                <a:spcPts val="0"/>
              </a:spcBef>
              <a:buClr>
                <a:srgbClr val="000000"/>
              </a:buClr>
              <a:buSzPct val="100000"/>
              <a:buNone/>
            </a:pPr>
            <a:r>
              <a:rPr lang="en-GB" sz="1050" kern="0" dirty="0">
                <a:solidFill>
                  <a:srgbClr val="000000"/>
                </a:solidFill>
                <a:latin typeface="Arial"/>
                <a:ea typeface="Arial"/>
                <a:cs typeface="Arial"/>
                <a:sym typeface="Arial"/>
              </a:rPr>
              <a:t>! Remember, this is a service for those who are </a:t>
            </a:r>
            <a:r>
              <a:rPr lang="en-GB" sz="1050" u="sng" kern="0" dirty="0">
                <a:solidFill>
                  <a:srgbClr val="000000"/>
                </a:solidFill>
                <a:latin typeface="Arial"/>
                <a:ea typeface="Arial"/>
                <a:cs typeface="Arial"/>
                <a:sym typeface="Arial"/>
              </a:rPr>
              <a:t>acutely</a:t>
            </a:r>
            <a:r>
              <a:rPr lang="en-GB" sz="1050" kern="0" dirty="0">
                <a:solidFill>
                  <a:srgbClr val="000000"/>
                </a:solidFill>
                <a:latin typeface="Arial"/>
                <a:ea typeface="Arial"/>
                <a:cs typeface="Arial"/>
                <a:sym typeface="Arial"/>
              </a:rPr>
              <a:t> unwell and require medical assessment. </a:t>
            </a:r>
          </a:p>
          <a:p>
            <a:pPr marL="357188" lvl="1" indent="0">
              <a:lnSpc>
                <a:spcPct val="110000"/>
              </a:lnSpc>
              <a:spcBef>
                <a:spcPts val="0"/>
              </a:spcBef>
              <a:buClr>
                <a:srgbClr val="000000"/>
              </a:buClr>
              <a:buSzPct val="100000"/>
              <a:buNone/>
            </a:pPr>
            <a:r>
              <a:rPr lang="en-GB" sz="1050" kern="0" dirty="0">
                <a:solidFill>
                  <a:srgbClr val="000000"/>
                </a:solidFill>
                <a:latin typeface="Arial"/>
                <a:ea typeface="Arial"/>
                <a:cs typeface="Arial"/>
                <a:sym typeface="Arial"/>
              </a:rPr>
              <a:t>! They must be safe to be left at home. </a:t>
            </a:r>
            <a:endParaRPr lang="en-GB" sz="1350" kern="0" dirty="0">
              <a:solidFill>
                <a:srgbClr val="000000"/>
              </a:solidFill>
              <a:latin typeface="Arial"/>
              <a:ea typeface="Arial"/>
              <a:cs typeface="Arial"/>
              <a:sym typeface="Arial"/>
            </a:endParaRPr>
          </a:p>
          <a:p>
            <a:pPr marL="0" indent="0">
              <a:buNone/>
            </a:pPr>
            <a:endParaRPr lang="en-GB" dirty="0"/>
          </a:p>
        </p:txBody>
      </p:sp>
    </p:spTree>
    <p:extLst>
      <p:ext uri="{BB962C8B-B14F-4D97-AF65-F5344CB8AC3E}">
        <p14:creationId xmlns:p14="http://schemas.microsoft.com/office/powerpoint/2010/main" val="979196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066" y="5397421"/>
            <a:ext cx="963038" cy="4339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51" y="5464401"/>
            <a:ext cx="1927358" cy="366976"/>
          </a:xfrm>
          <a:prstGeom prst="rect">
            <a:avLst/>
          </a:prstGeom>
        </p:spPr>
      </p:pic>
      <p:graphicFrame>
        <p:nvGraphicFramePr>
          <p:cNvPr id="3" name="Table 2"/>
          <p:cNvGraphicFramePr>
            <a:graphicFrameLocks noGrp="1"/>
          </p:cNvGraphicFramePr>
          <p:nvPr/>
        </p:nvGraphicFramePr>
        <p:xfrm>
          <a:off x="634885" y="1253880"/>
          <a:ext cx="7706937" cy="3825091"/>
        </p:xfrm>
        <a:graphic>
          <a:graphicData uri="http://schemas.openxmlformats.org/drawingml/2006/table">
            <a:tbl>
              <a:tblPr firstRow="1" firstCol="1" bandRow="1"/>
              <a:tblGrid>
                <a:gridCol w="5393545">
                  <a:extLst>
                    <a:ext uri="{9D8B030D-6E8A-4147-A177-3AD203B41FA5}">
                      <a16:colId xmlns:a16="http://schemas.microsoft.com/office/drawing/2014/main" val="3995368682"/>
                    </a:ext>
                  </a:extLst>
                </a:gridCol>
                <a:gridCol w="2313392">
                  <a:extLst>
                    <a:ext uri="{9D8B030D-6E8A-4147-A177-3AD203B41FA5}">
                      <a16:colId xmlns:a16="http://schemas.microsoft.com/office/drawing/2014/main" val="836777693"/>
                    </a:ext>
                  </a:extLst>
                </a:gridCol>
              </a:tblGrid>
              <a:tr h="57033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algn="l">
                        <a:lnSpc>
                          <a:spcPct val="107000"/>
                        </a:lnSpc>
                      </a:pPr>
                      <a:r>
                        <a:rPr lang="en-GB" sz="1800" dirty="0">
                          <a:solidFill>
                            <a:srgbClr val="0070C0"/>
                          </a:solidFill>
                          <a:effectLst/>
                        </a:rPr>
                        <a:t>Rapid Response Inclusion criteria</a:t>
                      </a:r>
                      <a:endPar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algn="l">
                        <a:lnSpc>
                          <a:spcPct val="107000"/>
                        </a:lnSpc>
                      </a:pPr>
                      <a:r>
                        <a:rPr lang="en-GB" sz="1800" dirty="0">
                          <a:solidFill>
                            <a:srgbClr val="0070C0"/>
                          </a:solidFill>
                          <a:effectLst/>
                        </a:rPr>
                        <a:t>Exclusion criteria</a:t>
                      </a:r>
                      <a:endPar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5455393"/>
                  </a:ext>
                </a:extLst>
              </a:tr>
              <a:tr h="3116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indent="-342900">
                        <a:lnSpc>
                          <a:spcPct val="107000"/>
                        </a:lnSpc>
                        <a:buFont typeface="Arial" panose="020B0604020202020204" pitchFamily="34" charset="0"/>
                        <a:buChar char="•"/>
                      </a:pPr>
                      <a:r>
                        <a:rPr lang="en-GB" sz="1100" dirty="0">
                          <a:effectLst/>
                          <a:latin typeface="+mj-lt"/>
                        </a:rPr>
                        <a:t>Is aged </a:t>
                      </a:r>
                      <a:r>
                        <a:rPr lang="en-GB" sz="1100" dirty="0">
                          <a:solidFill>
                            <a:srgbClr val="FF0000"/>
                          </a:solidFill>
                          <a:effectLst/>
                          <a:latin typeface="+mj-lt"/>
                        </a:rPr>
                        <a:t>18 years and over </a:t>
                      </a:r>
                      <a:r>
                        <a:rPr lang="en-GB" sz="1100" dirty="0">
                          <a:effectLst/>
                          <a:latin typeface="+mj-lt"/>
                        </a:rPr>
                        <a:t>and is registered with a </a:t>
                      </a:r>
                      <a:r>
                        <a:rPr lang="en-GB" sz="1100" b="1" i="1" dirty="0">
                          <a:solidFill>
                            <a:srgbClr val="FF0000"/>
                          </a:solidFill>
                          <a:effectLst/>
                          <a:latin typeface="+mj-lt"/>
                        </a:rPr>
                        <a:t>Bromley GP </a:t>
                      </a:r>
                      <a:r>
                        <a:rPr lang="en-GB" sz="1100" dirty="0">
                          <a:effectLst/>
                          <a:latin typeface="+mj-lt"/>
                        </a:rPr>
                        <a:t>–</a:t>
                      </a:r>
                      <a:r>
                        <a:rPr lang="en-GB" sz="1100" b="0" i="0" u="none" strike="noStrike" cap="none" dirty="0">
                          <a:solidFill>
                            <a:srgbClr val="000000"/>
                          </a:solidFill>
                          <a:effectLst/>
                          <a:latin typeface="+mj-lt"/>
                          <a:ea typeface="Arial"/>
                          <a:cs typeface="Arial"/>
                          <a:sym typeface="Arial"/>
                        </a:rPr>
                        <a:t>living in their own home or usual place of residence such as a residential/care home setting with risk of admission if</a:t>
                      </a:r>
                      <a:r>
                        <a:rPr lang="en-GB" sz="1100" b="0" i="0" u="none" strike="noStrike" cap="none" baseline="0" dirty="0">
                          <a:solidFill>
                            <a:srgbClr val="000000"/>
                          </a:solidFill>
                          <a:effectLst/>
                          <a:latin typeface="+mj-lt"/>
                          <a:ea typeface="Arial"/>
                          <a:cs typeface="Arial"/>
                          <a:sym typeface="Arial"/>
                        </a:rPr>
                        <a:t> not seen today by </a:t>
                      </a:r>
                      <a:r>
                        <a:rPr lang="en-GB" sz="1100" b="0" i="1" u="none" strike="noStrike" cap="none" baseline="0" dirty="0">
                          <a:solidFill>
                            <a:srgbClr val="FF0000"/>
                          </a:solidFill>
                          <a:effectLst/>
                          <a:latin typeface="+mj-lt"/>
                          <a:ea typeface="Arial"/>
                          <a:cs typeface="Arial"/>
                          <a:sym typeface="Arial"/>
                        </a:rPr>
                        <a:t>UCR</a:t>
                      </a:r>
                    </a:p>
                    <a:p>
                      <a:pPr marL="342900" indent="-342900">
                        <a:lnSpc>
                          <a:spcPct val="107000"/>
                        </a:lnSpc>
                        <a:buFont typeface="Arial" panose="020B0604020202020204" pitchFamily="34" charset="0"/>
                        <a:buChar char="•"/>
                      </a:pPr>
                      <a:r>
                        <a:rPr lang="en-GB" sz="1100" b="0" i="0" u="none" strike="noStrike" cap="none" dirty="0">
                          <a:solidFill>
                            <a:srgbClr val="000000"/>
                          </a:solidFill>
                          <a:effectLst/>
                          <a:latin typeface="+mj-lt"/>
                          <a:ea typeface="Arial"/>
                          <a:cs typeface="Arial"/>
                          <a:sym typeface="Arial"/>
                        </a:rPr>
                        <a:t>Is </a:t>
                      </a:r>
                      <a:r>
                        <a:rPr lang="en-GB" sz="1100" b="0" i="0" u="none" strike="noStrike" cap="none" dirty="0">
                          <a:solidFill>
                            <a:srgbClr val="FF0000"/>
                          </a:solidFill>
                          <a:effectLst/>
                          <a:latin typeface="+mj-lt"/>
                          <a:ea typeface="Arial"/>
                          <a:cs typeface="Arial"/>
                          <a:sym typeface="Arial"/>
                        </a:rPr>
                        <a:t>acutely unwell</a:t>
                      </a:r>
                      <a:r>
                        <a:rPr lang="en-GB" sz="1100" b="0" i="0" u="none" strike="noStrike" cap="none" baseline="0" dirty="0">
                          <a:solidFill>
                            <a:srgbClr val="FF0000"/>
                          </a:solidFill>
                          <a:effectLst/>
                          <a:latin typeface="+mj-lt"/>
                          <a:ea typeface="Arial"/>
                          <a:cs typeface="Arial"/>
                          <a:sym typeface="Arial"/>
                        </a:rPr>
                        <a:t> </a:t>
                      </a:r>
                      <a:r>
                        <a:rPr lang="en-GB" sz="1100" b="0" i="0" u="none" strike="noStrike" cap="none" baseline="0" dirty="0">
                          <a:solidFill>
                            <a:srgbClr val="000000"/>
                          </a:solidFill>
                          <a:effectLst/>
                          <a:latin typeface="+mj-lt"/>
                          <a:ea typeface="Arial"/>
                          <a:cs typeface="Arial"/>
                          <a:sym typeface="Arial"/>
                        </a:rPr>
                        <a:t>but </a:t>
                      </a:r>
                      <a:r>
                        <a:rPr lang="en-GB" sz="1100" b="1" i="1" u="none" strike="noStrike" cap="none" baseline="0" dirty="0">
                          <a:solidFill>
                            <a:srgbClr val="000000"/>
                          </a:solidFill>
                          <a:effectLst/>
                          <a:latin typeface="+mj-lt"/>
                          <a:ea typeface="Arial"/>
                          <a:cs typeface="Arial"/>
                          <a:sym typeface="Arial"/>
                        </a:rPr>
                        <a:t>medically stable </a:t>
                      </a:r>
                      <a:r>
                        <a:rPr lang="en-GB" sz="1100" b="0" i="0" u="none" strike="noStrike" cap="none" dirty="0">
                          <a:solidFill>
                            <a:srgbClr val="000000"/>
                          </a:solidFill>
                          <a:effectLst/>
                          <a:latin typeface="+mj-lt"/>
                          <a:ea typeface="Arial"/>
                          <a:cs typeface="Arial"/>
                          <a:sym typeface="Arial"/>
                        </a:rPr>
                        <a:t>and needs assessment/intervention, within two-hours or same day to stay safely at home/usual place of residence, and avoid admission to hospital</a:t>
                      </a:r>
                      <a:endParaRPr lang="en-GB" sz="1100" b="0" i="0" u="none" strike="noStrike" cap="none" dirty="0">
                        <a:solidFill>
                          <a:srgbClr val="000000"/>
                        </a:solidFill>
                        <a:effectLst/>
                        <a:latin typeface="+mj-lt"/>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lang="en-GB" sz="1100" b="0" i="0" u="none" strike="noStrike" cap="none" dirty="0">
                          <a:solidFill>
                            <a:srgbClr val="000000"/>
                          </a:solidFill>
                          <a:effectLst/>
                          <a:latin typeface="+mj-lt"/>
                          <a:ea typeface="Arial"/>
                          <a:cs typeface="Arial"/>
                          <a:sym typeface="Arial"/>
                        </a:rPr>
                        <a:t>Living with </a:t>
                      </a:r>
                      <a:r>
                        <a:rPr lang="en-GB" sz="1100" b="0" i="0" u="none" strike="noStrike" cap="none" dirty="0">
                          <a:solidFill>
                            <a:srgbClr val="FF0000"/>
                          </a:solidFill>
                          <a:effectLst/>
                          <a:latin typeface="+mj-lt"/>
                          <a:ea typeface="Arial"/>
                          <a:cs typeface="Arial"/>
                          <a:sym typeface="Arial"/>
                        </a:rPr>
                        <a:t>dementia</a:t>
                      </a:r>
                      <a:r>
                        <a:rPr lang="en-GB" sz="1100" b="0" i="0" u="none" strike="noStrike" cap="none" dirty="0">
                          <a:solidFill>
                            <a:srgbClr val="000000"/>
                          </a:solidFill>
                          <a:effectLst/>
                          <a:latin typeface="+mj-lt"/>
                          <a:ea typeface="Arial"/>
                          <a:cs typeface="Arial"/>
                          <a:sym typeface="Arial"/>
                        </a:rPr>
                        <a:t> but</a:t>
                      </a:r>
                      <a:r>
                        <a:rPr lang="en-GB" sz="1100" b="0" i="0" u="none" strike="noStrike" cap="none" baseline="0" dirty="0">
                          <a:solidFill>
                            <a:srgbClr val="000000"/>
                          </a:solidFill>
                          <a:effectLst/>
                          <a:latin typeface="+mj-lt"/>
                          <a:ea typeface="Arial"/>
                          <a:cs typeface="Arial"/>
                          <a:sym typeface="Arial"/>
                        </a:rPr>
                        <a:t> acutely </a:t>
                      </a:r>
                      <a:r>
                        <a:rPr lang="en-GB" sz="1100" b="0" i="0" u="none" strike="noStrike" cap="none" baseline="0" dirty="0">
                          <a:solidFill>
                            <a:srgbClr val="FF0000"/>
                          </a:solidFill>
                          <a:effectLst/>
                          <a:latin typeface="+mj-lt"/>
                          <a:ea typeface="Arial"/>
                          <a:cs typeface="Arial"/>
                          <a:sym typeface="Arial"/>
                        </a:rPr>
                        <a:t>unwell/below optimal self </a:t>
                      </a:r>
                      <a:r>
                        <a:rPr lang="en-GB" sz="1100" b="0" i="0" u="none" strike="noStrike" cap="none" dirty="0">
                          <a:solidFill>
                            <a:srgbClr val="FF0000"/>
                          </a:solidFill>
                          <a:effectLst/>
                          <a:latin typeface="+mj-lt"/>
                          <a:ea typeface="Arial"/>
                          <a:cs typeface="Arial"/>
                          <a:sym typeface="Arial"/>
                        </a:rPr>
                        <a:t> </a:t>
                      </a:r>
                      <a:r>
                        <a:rPr lang="en-GB" sz="1100" b="0" i="0" u="none" strike="noStrike" cap="none" dirty="0">
                          <a:solidFill>
                            <a:srgbClr val="000000"/>
                          </a:solidFill>
                          <a:effectLst/>
                          <a:latin typeface="+mj-lt"/>
                          <a:ea typeface="Arial"/>
                          <a:cs typeface="Arial"/>
                          <a:sym typeface="Arial"/>
                        </a:rPr>
                        <a:t>– Best</a:t>
                      </a:r>
                      <a:r>
                        <a:rPr lang="en-GB" sz="1100" b="0" i="0" u="none" strike="noStrike" cap="none" baseline="0" dirty="0">
                          <a:solidFill>
                            <a:srgbClr val="000000"/>
                          </a:solidFill>
                          <a:effectLst/>
                          <a:latin typeface="+mj-lt"/>
                          <a:ea typeface="Arial"/>
                          <a:cs typeface="Arial"/>
                          <a:sym typeface="Arial"/>
                        </a:rPr>
                        <a:t> practice to keep patients safe within their own environment- May require support/monitoring for short period by assessing and referring to the appropriate service(</a:t>
                      </a:r>
                      <a:r>
                        <a:rPr lang="en-GB" sz="1100" b="0" i="1" u="none" strike="noStrike" cap="none" baseline="0" dirty="0">
                          <a:solidFill>
                            <a:srgbClr val="FF0000"/>
                          </a:solidFill>
                          <a:effectLst/>
                          <a:latin typeface="+mj-lt"/>
                          <a:ea typeface="Arial"/>
                          <a:cs typeface="Arial"/>
                          <a:sym typeface="Arial"/>
                        </a:rPr>
                        <a:t>decline in mobility/infection</a:t>
                      </a:r>
                      <a:r>
                        <a:rPr lang="en-GB" sz="1100" b="0" i="0" u="none" strike="noStrike" cap="none" baseline="0" dirty="0">
                          <a:solidFill>
                            <a:srgbClr val="000000"/>
                          </a:solidFill>
                          <a:effectLst/>
                          <a:latin typeface="+mj-lt"/>
                          <a:ea typeface="Arial"/>
                          <a:cs typeface="Arial"/>
                          <a:sym typeface="Arial"/>
                        </a:rPr>
                        <a:t>)</a:t>
                      </a:r>
                      <a:endParaRPr lang="en-GB" sz="1100" b="0" i="0" u="none" strike="noStrike" cap="none" dirty="0">
                        <a:solidFill>
                          <a:srgbClr val="000000"/>
                        </a:solidFill>
                        <a:effectLst/>
                        <a:latin typeface="+mj-lt"/>
                        <a:ea typeface="Calibri" panose="020F0502020204030204" pitchFamily="34" charset="0"/>
                        <a:cs typeface="Times New Roman" panose="02020603050405020304" pitchFamily="18" charset="0"/>
                        <a:sym typeface="Arial"/>
                      </a:endParaRPr>
                    </a:p>
                    <a:p>
                      <a:pPr>
                        <a:lnSpc>
                          <a:spcPct val="107000"/>
                        </a:lnSpc>
                      </a:pPr>
                      <a:r>
                        <a:rPr lang="en-GB" sz="1100" dirty="0">
                          <a:effectLst/>
                          <a:latin typeface="+mj-lt"/>
                        </a:rPr>
                        <a:t>Not exhaustive list</a:t>
                      </a:r>
                    </a:p>
                    <a:p>
                      <a:pPr marL="342900" lvl="0" indent="-342900" fontAlgn="base">
                        <a:lnSpc>
                          <a:spcPct val="106000"/>
                        </a:lnSpc>
                        <a:spcAft>
                          <a:spcPts val="50"/>
                        </a:spcAft>
                        <a:buClr>
                          <a:srgbClr val="000000"/>
                        </a:buClr>
                        <a:buSzPts val="1100"/>
                        <a:buFont typeface="Arial" panose="020B0604020202020204" pitchFamily="34" charset="0"/>
                        <a:buChar char="•"/>
                      </a:pPr>
                      <a:r>
                        <a:rPr lang="en-GB" sz="1100" u="none" strike="noStrike" dirty="0">
                          <a:solidFill>
                            <a:srgbClr val="000000"/>
                          </a:solidFill>
                          <a:effectLst/>
                          <a:uFill>
                            <a:solidFill>
                              <a:srgbClr val="000000"/>
                            </a:solidFill>
                          </a:uFill>
                          <a:latin typeface="+mj-lt"/>
                          <a:ea typeface="Times New Roman" panose="02020603050405020304" pitchFamily="18" charset="0"/>
                          <a:cs typeface="Times New Roman" panose="02020603050405020304" pitchFamily="18" charset="0"/>
                        </a:rPr>
                        <a:t>Deterioration in functional ability, at risk of hospital admission as a result</a:t>
                      </a:r>
                    </a:p>
                    <a:p>
                      <a:pPr marL="342900" lvl="0" indent="-342900" fontAlgn="base">
                        <a:lnSpc>
                          <a:spcPct val="107000"/>
                        </a:lnSpc>
                        <a:spcAft>
                          <a:spcPts val="70"/>
                        </a:spcAft>
                        <a:buClr>
                          <a:srgbClr val="000000"/>
                        </a:buClr>
                        <a:buSzPts val="1100"/>
                        <a:buFont typeface="Arial" panose="020B0604020202020204" pitchFamily="34" charset="0"/>
                        <a:buChar char="•"/>
                      </a:pPr>
                      <a:r>
                        <a:rPr lang="en-GB" sz="1100" u="none" strike="noStrike" dirty="0">
                          <a:solidFill>
                            <a:srgbClr val="000000"/>
                          </a:solidFill>
                          <a:effectLst/>
                          <a:uFill>
                            <a:solidFill>
                              <a:srgbClr val="000000"/>
                            </a:solidFill>
                          </a:uFill>
                          <a:latin typeface="+mj-lt"/>
                          <a:ea typeface="Times New Roman" panose="02020603050405020304" pitchFamily="18" charset="0"/>
                          <a:cs typeface="Times New Roman" panose="02020603050405020304" pitchFamily="18" charset="0"/>
                        </a:rPr>
                        <a:t>Exacerbation of long-term condition, at risk of hospital admission</a:t>
                      </a:r>
                    </a:p>
                    <a:p>
                      <a:pPr marL="342900" lvl="0" indent="-342900" fontAlgn="base">
                        <a:lnSpc>
                          <a:spcPct val="107000"/>
                        </a:lnSpc>
                        <a:spcAft>
                          <a:spcPts val="0"/>
                        </a:spcAft>
                        <a:buClr>
                          <a:srgbClr val="000000"/>
                        </a:buClr>
                        <a:buSzPts val="1100"/>
                        <a:buFont typeface="Arial" panose="020B0604020202020204" pitchFamily="34" charset="0"/>
                        <a:buChar char="•"/>
                      </a:pPr>
                      <a:r>
                        <a:rPr lang="en-GB" sz="1100" u="none" strike="noStrike" dirty="0">
                          <a:solidFill>
                            <a:srgbClr val="000000"/>
                          </a:solidFill>
                          <a:effectLst/>
                          <a:uFill>
                            <a:solidFill>
                              <a:srgbClr val="000000"/>
                            </a:solidFill>
                          </a:uFill>
                          <a:latin typeface="+mj-lt"/>
                          <a:ea typeface="Times New Roman" panose="02020603050405020304" pitchFamily="18" charset="0"/>
                          <a:cs typeface="Times New Roman" panose="02020603050405020304" pitchFamily="18" charset="0"/>
                        </a:rPr>
                        <a:t>Falls due to non-medical (extrinsic) cause, without apparent injury /red flags</a:t>
                      </a:r>
                    </a:p>
                    <a:p>
                      <a:pPr marL="222250" indent="-6350" algn="just">
                        <a:lnSpc>
                          <a:spcPct val="110000"/>
                        </a:lnSpc>
                        <a:spcAft>
                          <a:spcPts val="35"/>
                        </a:spcAft>
                      </a:pPr>
                      <a:r>
                        <a:rPr lang="en-GB" sz="1100" dirty="0">
                          <a:solidFill>
                            <a:srgbClr val="000000"/>
                          </a:solidFill>
                          <a:effectLst/>
                          <a:latin typeface="+mj-lt"/>
                          <a:ea typeface="Times New Roman" panose="02020603050405020304" pitchFamily="18" charset="0"/>
                          <a:cs typeface="Times New Roman" panose="02020603050405020304" pitchFamily="18" charset="0"/>
                        </a:rPr>
                        <a:t>(head injury must be excluded prior to referral).  Able to assist patients still on the ground (Level 1 or 2 who is has been on floor no longer than 4 hours)</a:t>
                      </a:r>
                    </a:p>
                    <a:p>
                      <a:pPr marL="342900" lvl="0" indent="-342900" fontAlgn="base">
                        <a:lnSpc>
                          <a:spcPct val="107000"/>
                        </a:lnSpc>
                        <a:spcAft>
                          <a:spcPts val="0"/>
                        </a:spcAft>
                        <a:buClr>
                          <a:srgbClr val="000000"/>
                        </a:buClr>
                        <a:buSzPts val="1100"/>
                        <a:buFont typeface="Arial" panose="020B0604020202020204" pitchFamily="34" charset="0"/>
                        <a:buChar char="•"/>
                      </a:pPr>
                      <a:r>
                        <a:rPr lang="en-GB" sz="1100" u="none" strike="noStrike" dirty="0">
                          <a:solidFill>
                            <a:srgbClr val="000000"/>
                          </a:solidFill>
                          <a:effectLst/>
                          <a:uFill>
                            <a:solidFill>
                              <a:srgbClr val="000000"/>
                            </a:solidFill>
                          </a:uFill>
                          <a:latin typeface="+mj-lt"/>
                          <a:ea typeface="Times New Roman" panose="02020603050405020304" pitchFamily="18" charset="0"/>
                          <a:cs typeface="Times New Roman" panose="02020603050405020304" pitchFamily="18" charset="0"/>
                        </a:rPr>
                        <a:t>Clinical conditions such as frailty, falls, COPD, worsening dementia, mobility problems (which may result in hospital admission if not addressed within 2-hours)</a:t>
                      </a:r>
                      <a:endParaRPr lang="en-GB" sz="1100" dirty="0">
                        <a:effectLst/>
                        <a:latin typeface="+mj-lt"/>
                        <a:ea typeface="Calibri" panose="020F0502020204030204" pitchFamily="34" charset="0"/>
                        <a:cs typeface="Times New Roman" panose="02020603050405020304" pitchFamily="18" charset="0"/>
                      </a:endParaRPr>
                    </a:p>
                  </a:txBody>
                  <a:tcPr marL="51435" marR="51435"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lnSpc>
                          <a:spcPct val="107000"/>
                        </a:lnSpc>
                        <a:buFont typeface="Arial" panose="020B0604020202020204" pitchFamily="34" charset="0"/>
                        <a:buChar char="•"/>
                      </a:pPr>
                      <a:r>
                        <a:rPr lang="en-GB" sz="1100" dirty="0">
                          <a:effectLst/>
                          <a:latin typeface="+mj-lt"/>
                        </a:rPr>
                        <a:t>Is </a:t>
                      </a:r>
                      <a:r>
                        <a:rPr lang="en-GB" sz="1100" i="1" dirty="0">
                          <a:solidFill>
                            <a:srgbClr val="FF0000"/>
                          </a:solidFill>
                          <a:effectLst/>
                          <a:latin typeface="+mj-lt"/>
                        </a:rPr>
                        <a:t>medically unfit </a:t>
                      </a:r>
                      <a:r>
                        <a:rPr lang="en-GB" sz="1100" dirty="0">
                          <a:effectLst/>
                          <a:latin typeface="+mj-lt"/>
                        </a:rPr>
                        <a:t>or injured, requiring emergency care intervention and an admission into an acute hospital bed</a:t>
                      </a:r>
                    </a:p>
                    <a:p>
                      <a:pPr marL="285750" indent="-285750">
                        <a:lnSpc>
                          <a:spcPct val="107000"/>
                        </a:lnSpc>
                        <a:buFont typeface="Arial" panose="020B0604020202020204" pitchFamily="34" charset="0"/>
                        <a:buChar char="•"/>
                      </a:pPr>
                      <a:r>
                        <a:rPr lang="en-GB" sz="1100" b="0" i="0" u="none" strike="noStrike" cap="none" dirty="0">
                          <a:solidFill>
                            <a:srgbClr val="000000"/>
                          </a:solidFill>
                          <a:effectLst/>
                          <a:latin typeface="+mj-lt"/>
                          <a:ea typeface="Arial"/>
                          <a:cs typeface="Arial"/>
                          <a:sym typeface="Arial"/>
                        </a:rPr>
                        <a:t>Is experiencing a </a:t>
                      </a:r>
                      <a:r>
                        <a:rPr lang="en-GB" sz="1100" b="0" i="1" u="none" strike="noStrike" cap="none" dirty="0">
                          <a:solidFill>
                            <a:srgbClr val="FF0000"/>
                          </a:solidFill>
                          <a:effectLst/>
                          <a:latin typeface="+mj-lt"/>
                          <a:ea typeface="Arial"/>
                          <a:cs typeface="Arial"/>
                          <a:sym typeface="Arial"/>
                        </a:rPr>
                        <a:t>mental health crisis </a:t>
                      </a:r>
                      <a:r>
                        <a:rPr lang="en-GB" sz="1100" b="0" i="0" u="none" strike="noStrike" cap="none" dirty="0">
                          <a:solidFill>
                            <a:srgbClr val="000000"/>
                          </a:solidFill>
                          <a:effectLst/>
                          <a:latin typeface="+mj-lt"/>
                          <a:ea typeface="Arial"/>
                          <a:cs typeface="Arial"/>
                          <a:sym typeface="Arial"/>
                        </a:rPr>
                        <a:t>and requires referral/ assessment by a specialist mental health team</a:t>
                      </a:r>
                    </a:p>
                    <a:p>
                      <a:pPr marL="285750" indent="-285750">
                        <a:lnSpc>
                          <a:spcPct val="107000"/>
                        </a:lnSpc>
                        <a:buFont typeface="Arial" panose="020B0604020202020204" pitchFamily="34" charset="0"/>
                        <a:buChar char="•"/>
                      </a:pPr>
                      <a:r>
                        <a:rPr lang="en-GB" sz="1100" b="0" i="0" u="none" strike="noStrike" cap="none" dirty="0">
                          <a:solidFill>
                            <a:srgbClr val="000000"/>
                          </a:solidFill>
                          <a:effectLst/>
                          <a:latin typeface="+mj-lt"/>
                          <a:ea typeface="Arial"/>
                          <a:cs typeface="Arial"/>
                          <a:sym typeface="Arial"/>
                        </a:rPr>
                        <a:t>Needs </a:t>
                      </a:r>
                      <a:r>
                        <a:rPr lang="en-GB" sz="1100" b="0" i="1" u="none" strike="noStrike" cap="none" dirty="0">
                          <a:solidFill>
                            <a:srgbClr val="FF0000"/>
                          </a:solidFill>
                          <a:effectLst/>
                          <a:latin typeface="+mj-lt"/>
                          <a:ea typeface="Arial"/>
                          <a:cs typeface="Arial"/>
                          <a:sym typeface="Arial"/>
                        </a:rPr>
                        <a:t>acute/complex diagnostics </a:t>
                      </a:r>
                      <a:r>
                        <a:rPr lang="en-GB" sz="1100" b="0" i="0" u="none" strike="noStrike" cap="none" dirty="0">
                          <a:solidFill>
                            <a:srgbClr val="000000"/>
                          </a:solidFill>
                          <a:effectLst/>
                          <a:latin typeface="+mj-lt"/>
                          <a:ea typeface="Arial"/>
                          <a:cs typeface="Arial"/>
                          <a:sym typeface="Arial"/>
                        </a:rPr>
                        <a:t>and clinical intervention for patient safety in hospital that cannot</a:t>
                      </a:r>
                      <a:r>
                        <a:rPr lang="en-GB" sz="1100" b="0" i="0" u="none" strike="noStrike" cap="none" baseline="0" dirty="0">
                          <a:solidFill>
                            <a:srgbClr val="000000"/>
                          </a:solidFill>
                          <a:effectLst/>
                          <a:latin typeface="+mj-lt"/>
                          <a:ea typeface="Arial"/>
                          <a:cs typeface="Arial"/>
                          <a:sym typeface="Arial"/>
                        </a:rPr>
                        <a:t> be managed in the community</a:t>
                      </a:r>
                    </a:p>
                    <a:p>
                      <a:pPr marL="171450" indent="-171450">
                        <a:lnSpc>
                          <a:spcPct val="107000"/>
                        </a:lnSpc>
                        <a:buFont typeface="Arial" panose="020B0604020202020204" pitchFamily="34" charset="0"/>
                        <a:buChar char="•"/>
                      </a:pPr>
                      <a:r>
                        <a:rPr lang="en-GB" sz="1100" b="0" i="1" u="none" strike="noStrike" cap="none" dirty="0">
                          <a:solidFill>
                            <a:srgbClr val="FF0000"/>
                          </a:solidFill>
                          <a:effectLst/>
                          <a:latin typeface="+mj-lt"/>
                          <a:ea typeface="Calibri" panose="020F0502020204030204" pitchFamily="34" charset="0"/>
                          <a:cs typeface="Times New Roman" panose="02020603050405020304" pitchFamily="18" charset="0"/>
                          <a:sym typeface="Arial"/>
                        </a:rPr>
                        <a:t>Social Care</a:t>
                      </a:r>
                      <a:r>
                        <a:rPr lang="en-GB" sz="1100" b="0" i="1" u="none" strike="noStrike" cap="none" baseline="0" dirty="0">
                          <a:solidFill>
                            <a:srgbClr val="FF0000"/>
                          </a:solidFill>
                          <a:effectLst/>
                          <a:latin typeface="+mj-lt"/>
                          <a:ea typeface="Calibri" panose="020F0502020204030204" pitchFamily="34" charset="0"/>
                          <a:cs typeface="Times New Roman" panose="02020603050405020304" pitchFamily="18" charset="0"/>
                          <a:sym typeface="Arial"/>
                        </a:rPr>
                        <a:t> </a:t>
                      </a:r>
                      <a:r>
                        <a:rPr lang="en-GB" sz="1100" b="0" i="0" u="none" strike="noStrike" cap="none" baseline="0" dirty="0">
                          <a:solidFill>
                            <a:srgbClr val="000000"/>
                          </a:solidFill>
                          <a:effectLst/>
                          <a:latin typeface="+mj-lt"/>
                          <a:ea typeface="Calibri" panose="020F0502020204030204" pitchFamily="34" charset="0"/>
                          <a:cs typeface="Times New Roman" panose="02020603050405020304" pitchFamily="18" charset="0"/>
                          <a:sym typeface="Arial"/>
                        </a:rPr>
                        <a:t>needs only</a:t>
                      </a:r>
                    </a:p>
                    <a:p>
                      <a:pPr marL="171450" indent="-171450">
                        <a:lnSpc>
                          <a:spcPct val="107000"/>
                        </a:lnSpc>
                        <a:buFont typeface="Arial" panose="020B0604020202020204" pitchFamily="34" charset="0"/>
                        <a:buChar char="•"/>
                      </a:pPr>
                      <a:r>
                        <a:rPr lang="en-GB" sz="1100" b="0" i="1" u="none" strike="noStrike" cap="none" baseline="0" dirty="0">
                          <a:solidFill>
                            <a:srgbClr val="FF0000"/>
                          </a:solidFill>
                          <a:effectLst/>
                          <a:latin typeface="+mj-lt"/>
                          <a:ea typeface="Calibri" panose="020F0502020204030204" pitchFamily="34" charset="0"/>
                          <a:cs typeface="Times New Roman" panose="02020603050405020304" pitchFamily="18" charset="0"/>
                          <a:sym typeface="Arial"/>
                        </a:rPr>
                        <a:t>Chronic  Health </a:t>
                      </a:r>
                      <a:r>
                        <a:rPr lang="en-GB" sz="1100" b="0" i="0" u="none" strike="noStrike" cap="none" baseline="0" dirty="0">
                          <a:solidFill>
                            <a:srgbClr val="000000"/>
                          </a:solidFill>
                          <a:effectLst/>
                          <a:latin typeface="+mj-lt"/>
                          <a:ea typeface="Calibri" panose="020F0502020204030204" pitchFamily="34" charset="0"/>
                          <a:cs typeface="Times New Roman" panose="02020603050405020304" pitchFamily="18" charset="0"/>
                          <a:sym typeface="Arial"/>
                        </a:rPr>
                        <a:t>Needs</a:t>
                      </a:r>
                      <a:endParaRPr lang="en-GB" sz="1100" b="0" i="0" u="none" strike="noStrike" cap="none" dirty="0">
                        <a:solidFill>
                          <a:srgbClr val="000000"/>
                        </a:solidFill>
                        <a:effectLst/>
                        <a:latin typeface="+mj-lt"/>
                        <a:ea typeface="Calibri" panose="020F0502020204030204" pitchFamily="34" charset="0"/>
                        <a:cs typeface="Times New Roman" panose="02020603050405020304" pitchFamily="18" charset="0"/>
                        <a:sym typeface="Arial"/>
                      </a:endParaRPr>
                    </a:p>
                    <a:p>
                      <a:pPr marL="285750" indent="-285750">
                        <a:lnSpc>
                          <a:spcPct val="107000"/>
                        </a:lnSpc>
                        <a:buFont typeface="Arial" panose="020B0604020202020204" pitchFamily="34" charset="0"/>
                        <a:buChar char="•"/>
                      </a:pPr>
                      <a:endParaRPr lang="en-GB" sz="900" b="0" i="0" u="none" strike="noStrike" cap="none" dirty="0">
                        <a:solidFill>
                          <a:srgbClr val="000000"/>
                        </a:solidFill>
                        <a:effectLst/>
                        <a:latin typeface="Arial"/>
                        <a:ea typeface="Arial"/>
                        <a:cs typeface="Arial"/>
                        <a:sym typeface="Arial"/>
                      </a:endParaRPr>
                    </a:p>
                    <a:p>
                      <a:pPr marL="457200">
                        <a:lnSpc>
                          <a:spcPct val="107000"/>
                        </a:lnSpc>
                      </a:pPr>
                      <a:endParaRPr lang="en-GB" sz="900" dirty="0">
                        <a:effectLst/>
                        <a:latin typeface="+mj-lt"/>
                        <a:ea typeface="Calibri" panose="020F0502020204030204" pitchFamily="34" charset="0"/>
                        <a:cs typeface="Times New Roman" panose="02020603050405020304" pitchFamily="18" charset="0"/>
                      </a:endParaRPr>
                    </a:p>
                  </a:txBody>
                  <a:tcPr marL="51435" marR="51435"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03712271"/>
                  </a:ext>
                </a:extLst>
              </a:tr>
            </a:tbl>
          </a:graphicData>
        </a:graphic>
      </p:graphicFrame>
    </p:spTree>
    <p:extLst>
      <p:ext uri="{BB962C8B-B14F-4D97-AF65-F5344CB8AC3E}">
        <p14:creationId xmlns:p14="http://schemas.microsoft.com/office/powerpoint/2010/main" val="713282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066" y="5397421"/>
            <a:ext cx="963038" cy="4339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51" y="5464401"/>
            <a:ext cx="1927358" cy="366976"/>
          </a:xfrm>
          <a:prstGeom prst="rect">
            <a:avLst/>
          </a:prstGeom>
        </p:spPr>
      </p:pic>
      <p:sp>
        <p:nvSpPr>
          <p:cNvPr id="3" name="Title 2"/>
          <p:cNvSpPr>
            <a:spLocks noGrp="1"/>
          </p:cNvSpPr>
          <p:nvPr>
            <p:ph type="title"/>
          </p:nvPr>
        </p:nvSpPr>
        <p:spPr/>
        <p:txBody>
          <a:bodyPr>
            <a:normAutofit/>
          </a:bodyPr>
          <a:lstStyle/>
          <a:p>
            <a:r>
              <a:rPr lang="en-GB" sz="1875" dirty="0">
                <a:latin typeface="Arial" panose="020B0604020202020204" pitchFamily="34" charset="0"/>
                <a:cs typeface="Arial" panose="020B0604020202020204" pitchFamily="34" charset="0"/>
              </a:rPr>
              <a:t>Falls Pick-up Service Criteria</a:t>
            </a:r>
          </a:p>
        </p:txBody>
      </p:sp>
      <p:pic>
        <p:nvPicPr>
          <p:cNvPr id="7" name="Content Placeholder 6"/>
          <p:cNvPicPr>
            <a:picLocks noGrp="1" noChangeAspect="1"/>
          </p:cNvPicPr>
          <p:nvPr>
            <p:ph idx="1"/>
          </p:nvPr>
        </p:nvPicPr>
        <p:blipFill>
          <a:blip r:embed="rId4"/>
          <a:stretch>
            <a:fillRect/>
          </a:stretch>
        </p:blipFill>
        <p:spPr>
          <a:xfrm>
            <a:off x="341735" y="2228903"/>
            <a:ext cx="4126039" cy="2456358"/>
          </a:xfrm>
          <a:prstGeom prst="rect">
            <a:avLst/>
          </a:prstGeom>
        </p:spPr>
      </p:pic>
      <p:pic>
        <p:nvPicPr>
          <p:cNvPr id="8" name="Picture 7"/>
          <p:cNvPicPr>
            <a:picLocks noChangeAspect="1"/>
          </p:cNvPicPr>
          <p:nvPr/>
        </p:nvPicPr>
        <p:blipFill>
          <a:blip r:embed="rId5"/>
          <a:stretch>
            <a:fillRect/>
          </a:stretch>
        </p:blipFill>
        <p:spPr>
          <a:xfrm>
            <a:off x="4797614" y="1831171"/>
            <a:ext cx="3893343" cy="3427344"/>
          </a:xfrm>
          <a:prstGeom prst="rect">
            <a:avLst/>
          </a:prstGeom>
        </p:spPr>
      </p:pic>
    </p:spTree>
    <p:extLst>
      <p:ext uri="{BB962C8B-B14F-4D97-AF65-F5344CB8AC3E}">
        <p14:creationId xmlns:p14="http://schemas.microsoft.com/office/powerpoint/2010/main" val="3983076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31731" y="870269"/>
            <a:ext cx="578058" cy="407306"/>
          </a:xfrm>
          <a:prstGeom prst="ellipse">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244934" eaLnBrk="1" fontAlgn="auto" hangingPunct="1">
              <a:spcBef>
                <a:spcPts val="0"/>
              </a:spcBef>
              <a:spcAft>
                <a:spcPts val="0"/>
              </a:spcAft>
            </a:pPr>
            <a:endParaRPr lang="en-GB" sz="1191">
              <a:solidFill>
                <a:prstClr val="white"/>
              </a:solidFill>
              <a:latin typeface="Calibri" panose="020F0502020204030204"/>
            </a:endParaRPr>
          </a:p>
        </p:txBody>
      </p:sp>
      <p:sp>
        <p:nvSpPr>
          <p:cNvPr id="5" name="TextBox 4"/>
          <p:cNvSpPr txBox="1"/>
          <p:nvPr/>
        </p:nvSpPr>
        <p:spPr>
          <a:xfrm>
            <a:off x="4261052" y="916032"/>
            <a:ext cx="519417" cy="553293"/>
          </a:xfrm>
          <a:prstGeom prst="rect">
            <a:avLst/>
          </a:prstGeom>
          <a:noFill/>
        </p:spPr>
        <p:txBody>
          <a:bodyPr wrap="square" rtlCol="0">
            <a:spAutoFit/>
          </a:bodyPr>
          <a:lstStyle/>
          <a:p>
            <a:pPr algn="ctr" defTabSz="244934" eaLnBrk="1" fontAlgn="auto" hangingPunct="1">
              <a:spcBef>
                <a:spcPts val="0"/>
              </a:spcBef>
              <a:spcAft>
                <a:spcPts val="0"/>
              </a:spcAft>
            </a:pPr>
            <a:r>
              <a:rPr lang="en-GB" sz="428" b="1" u="sng" dirty="0">
                <a:solidFill>
                  <a:prstClr val="black"/>
                </a:solidFill>
                <a:latin typeface="Century Gothic" panose="020B0502020202020204" pitchFamily="34" charset="0"/>
                <a:ea typeface="+mn-ea"/>
              </a:rPr>
              <a:t>Phone call from</a:t>
            </a:r>
          </a:p>
          <a:p>
            <a:pPr algn="ct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Neuro Rehab</a:t>
            </a:r>
          </a:p>
          <a:p>
            <a:pPr algn="ct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HPW</a:t>
            </a:r>
          </a:p>
          <a:p>
            <a:pPr algn="ct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RATT</a:t>
            </a:r>
          </a:p>
          <a:p>
            <a:pPr algn="ct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RR</a:t>
            </a:r>
          </a:p>
        </p:txBody>
      </p:sp>
      <p:cxnSp>
        <p:nvCxnSpPr>
          <p:cNvPr id="7" name="Straight Arrow Connector 6"/>
          <p:cNvCxnSpPr/>
          <p:nvPr/>
        </p:nvCxnSpPr>
        <p:spPr>
          <a:xfrm>
            <a:off x="4525436" y="1286057"/>
            <a:ext cx="4677" cy="210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514624" y="1292953"/>
            <a:ext cx="378749" cy="240707"/>
          </a:xfrm>
          <a:prstGeom prst="rect">
            <a:avLst/>
          </a:prstGeom>
          <a:noFill/>
        </p:spPr>
        <p:txBody>
          <a:bodyPr wrap="square" rtlCol="0">
            <a:spAutoFit/>
          </a:bodyPr>
          <a:lstStyle/>
          <a:p>
            <a:pPr defTabSz="244934" eaLnBrk="1" fontAlgn="auto" hangingPunct="1">
              <a:spcBef>
                <a:spcPts val="0"/>
              </a:spcBef>
              <a:spcAft>
                <a:spcPts val="0"/>
              </a:spcAft>
            </a:pPr>
            <a:r>
              <a:rPr lang="en-GB" sz="482" dirty="0">
                <a:solidFill>
                  <a:prstClr val="black"/>
                </a:solidFill>
                <a:latin typeface="Century Gothic" panose="020B0502020202020204" pitchFamily="34" charset="0"/>
                <a:ea typeface="+mn-ea"/>
              </a:rPr>
              <a:t>Calling</a:t>
            </a:r>
          </a:p>
        </p:txBody>
      </p:sp>
      <p:sp>
        <p:nvSpPr>
          <p:cNvPr id="9" name="Oval 8"/>
          <p:cNvSpPr/>
          <p:nvPr/>
        </p:nvSpPr>
        <p:spPr>
          <a:xfrm>
            <a:off x="4235528" y="1488517"/>
            <a:ext cx="661641" cy="298417"/>
          </a:xfrm>
          <a:prstGeom prst="ellipse">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244934" eaLnBrk="1" fontAlgn="auto" hangingPunct="1">
              <a:spcBef>
                <a:spcPts val="0"/>
              </a:spcBef>
              <a:spcAft>
                <a:spcPts val="0"/>
              </a:spcAft>
            </a:pPr>
            <a:r>
              <a:rPr lang="en-GB" sz="428" dirty="0">
                <a:solidFill>
                  <a:prstClr val="white"/>
                </a:solidFill>
                <a:latin typeface="Century Gothic" panose="020B0502020202020204" pitchFamily="34" charset="0"/>
              </a:rPr>
              <a:t>Rapid Response phone</a:t>
            </a:r>
          </a:p>
          <a:p>
            <a:pPr algn="ctr" defTabSz="244934" eaLnBrk="1" fontAlgn="auto" hangingPunct="1">
              <a:spcBef>
                <a:spcPts val="0"/>
              </a:spcBef>
              <a:spcAft>
                <a:spcPts val="0"/>
              </a:spcAft>
            </a:pPr>
            <a:r>
              <a:rPr lang="en-GB" sz="428" dirty="0">
                <a:solidFill>
                  <a:prstClr val="white"/>
                </a:solidFill>
                <a:latin typeface="Century Gothic" panose="020B0502020202020204" pitchFamily="34" charset="0"/>
              </a:rPr>
              <a:t>07519607238</a:t>
            </a:r>
          </a:p>
        </p:txBody>
      </p:sp>
      <p:cxnSp>
        <p:nvCxnSpPr>
          <p:cNvPr id="11" name="Straight Arrow Connector 10"/>
          <p:cNvCxnSpPr/>
          <p:nvPr/>
        </p:nvCxnSpPr>
        <p:spPr>
          <a:xfrm flipH="1">
            <a:off x="4541932" y="1792203"/>
            <a:ext cx="1523" cy="1823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4156788" y="1973299"/>
            <a:ext cx="830425" cy="283461"/>
          </a:xfrm>
          <a:prstGeom prst="rect">
            <a:avLst/>
          </a:prstGeom>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244934" eaLnBrk="1" fontAlgn="auto" hangingPunct="1">
              <a:spcBef>
                <a:spcPts val="0"/>
              </a:spcBef>
              <a:spcAft>
                <a:spcPts val="0"/>
              </a:spcAft>
            </a:pPr>
            <a:endParaRPr lang="en-GB" sz="1191">
              <a:solidFill>
                <a:prstClr val="white"/>
              </a:solidFill>
              <a:latin typeface="Calibri" panose="020F0502020204030204"/>
            </a:endParaRPr>
          </a:p>
        </p:txBody>
      </p:sp>
      <p:sp>
        <p:nvSpPr>
          <p:cNvPr id="14" name="TextBox 13"/>
          <p:cNvSpPr txBox="1"/>
          <p:nvPr/>
        </p:nvSpPr>
        <p:spPr>
          <a:xfrm flipH="1">
            <a:off x="4118875" y="1958123"/>
            <a:ext cx="905660" cy="355738"/>
          </a:xfrm>
          <a:prstGeom prst="rect">
            <a:avLst/>
          </a:prstGeom>
          <a:noFill/>
        </p:spPr>
        <p:txBody>
          <a:bodyPr wrap="square" rtlCol="0">
            <a:spAutoFit/>
          </a:bodyPr>
          <a:lstStyle/>
          <a:p>
            <a:pPr algn="ct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Rapid admin takes the call from the referring clinician and creates a Rapid Response referral on emis. </a:t>
            </a:r>
            <a:endParaRPr lang="en-GB" sz="428" i="1" u="sng" dirty="0">
              <a:solidFill>
                <a:prstClr val="black"/>
              </a:solidFill>
              <a:latin typeface="Century Gothic" panose="020B0502020202020204" pitchFamily="34" charset="0"/>
              <a:ea typeface="+mn-ea"/>
            </a:endParaRPr>
          </a:p>
        </p:txBody>
      </p:sp>
      <p:cxnSp>
        <p:nvCxnSpPr>
          <p:cNvPr id="20" name="Straight Arrow Connector 19"/>
          <p:cNvCxnSpPr/>
          <p:nvPr/>
        </p:nvCxnSpPr>
        <p:spPr>
          <a:xfrm flipH="1">
            <a:off x="4544519" y="2260995"/>
            <a:ext cx="1" cy="1804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5473096" y="1416613"/>
            <a:ext cx="1276590" cy="483782"/>
          </a:xfrm>
          <a:prstGeom prst="rect">
            <a:avLst/>
          </a:prstGeom>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244934" eaLnBrk="1" fontAlgn="auto" hangingPunct="1">
              <a:spcBef>
                <a:spcPts val="0"/>
              </a:spcBef>
              <a:spcAft>
                <a:spcPts val="0"/>
              </a:spcAft>
            </a:pPr>
            <a:endParaRPr lang="en-GB" sz="1191">
              <a:solidFill>
                <a:prstClr val="white"/>
              </a:solidFill>
              <a:latin typeface="Calibri" panose="020F0502020204030204"/>
            </a:endParaRPr>
          </a:p>
        </p:txBody>
      </p:sp>
      <p:sp>
        <p:nvSpPr>
          <p:cNvPr id="22" name="TextBox 21"/>
          <p:cNvSpPr txBox="1"/>
          <p:nvPr/>
        </p:nvSpPr>
        <p:spPr>
          <a:xfrm>
            <a:off x="5464224" y="1404749"/>
            <a:ext cx="1317695" cy="619144"/>
          </a:xfrm>
          <a:prstGeom prst="rect">
            <a:avLst/>
          </a:prstGeom>
          <a:noFill/>
        </p:spPr>
        <p:txBody>
          <a:bodyPr wrap="square" rtlCol="0">
            <a:spAutoFit/>
          </a:bodyPr>
          <a:lstStyle/>
          <a:p>
            <a:pPr marL="192885" indent="-192885" defTabSz="244934" eaLnBrk="1" fontAlgn="auto" hangingPunct="1">
              <a:spcBef>
                <a:spcPts val="0"/>
              </a:spcBef>
              <a:spcAft>
                <a:spcPts val="0"/>
              </a:spcAft>
              <a:buFontTx/>
              <a:buAutoNum type="arabicPeriod"/>
            </a:pPr>
            <a:r>
              <a:rPr lang="en-GB" sz="428" b="1" dirty="0">
                <a:solidFill>
                  <a:prstClr val="black"/>
                </a:solidFill>
                <a:latin typeface="Century Gothic" panose="020B0502020202020204" pitchFamily="34" charset="0"/>
                <a:ea typeface="+mn-ea"/>
              </a:rPr>
              <a:t>Rapid Response Referral</a:t>
            </a:r>
          </a:p>
          <a:p>
            <a:pPr marL="192885" indent="-192885" defTabSz="244934" eaLnBrk="1" fontAlgn="auto" hangingPunct="1">
              <a:spcBef>
                <a:spcPts val="0"/>
              </a:spcBef>
              <a:spcAft>
                <a:spcPts val="0"/>
              </a:spcAft>
              <a:buFontTx/>
              <a:buAutoNum type="arabicPeriod"/>
            </a:pPr>
            <a:endParaRPr lang="en-GB" sz="428" dirty="0">
              <a:solidFill>
                <a:prstClr val="black"/>
              </a:solidFill>
              <a:latin typeface="Century Gothic" panose="020B0502020202020204" pitchFamily="34" charset="0"/>
              <a:ea typeface="+mn-ea"/>
            </a:endParaRPr>
          </a:p>
          <a:p>
            <a:pP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Referral should be under the referral target :</a:t>
            </a:r>
          </a:p>
          <a:p>
            <a:pP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‘unscheduled care’ and in the top pot ‘Inbound referrals’</a:t>
            </a:r>
          </a:p>
          <a:p>
            <a:pPr defTabSz="244934" eaLnBrk="1" fontAlgn="auto" hangingPunct="1">
              <a:spcBef>
                <a:spcPts val="0"/>
              </a:spcBef>
              <a:spcAft>
                <a:spcPts val="0"/>
              </a:spcAft>
            </a:pPr>
            <a:endParaRPr lang="en-GB" sz="428" dirty="0">
              <a:solidFill>
                <a:prstClr val="black"/>
              </a:solidFill>
              <a:latin typeface="Century Gothic" panose="020B0502020202020204" pitchFamily="34" charset="0"/>
              <a:ea typeface="+mn-ea"/>
            </a:endParaRPr>
          </a:p>
          <a:p>
            <a:pP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For the Lead clinician to pick up and triage</a:t>
            </a:r>
          </a:p>
        </p:txBody>
      </p:sp>
      <p:sp>
        <p:nvSpPr>
          <p:cNvPr id="29" name="Rectangle 28"/>
          <p:cNvSpPr/>
          <p:nvPr/>
        </p:nvSpPr>
        <p:spPr>
          <a:xfrm>
            <a:off x="3666699" y="2442686"/>
            <a:ext cx="1772170" cy="367295"/>
          </a:xfrm>
          <a:prstGeom prst="rect">
            <a:avLst/>
          </a:prstGeom>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244934" eaLnBrk="1" fontAlgn="auto" hangingPunct="1">
              <a:spcBef>
                <a:spcPts val="0"/>
              </a:spcBef>
              <a:spcAft>
                <a:spcPts val="0"/>
              </a:spcAft>
            </a:pPr>
            <a:endParaRPr lang="en-GB" sz="1191">
              <a:solidFill>
                <a:prstClr val="white"/>
              </a:solidFill>
              <a:latin typeface="Calibri" panose="020F0502020204030204"/>
            </a:endParaRPr>
          </a:p>
        </p:txBody>
      </p:sp>
      <p:sp>
        <p:nvSpPr>
          <p:cNvPr id="30" name="TextBox 29"/>
          <p:cNvSpPr txBox="1"/>
          <p:nvPr/>
        </p:nvSpPr>
        <p:spPr>
          <a:xfrm>
            <a:off x="3641344" y="2444679"/>
            <a:ext cx="1822880" cy="421590"/>
          </a:xfrm>
          <a:prstGeom prst="rect">
            <a:avLst/>
          </a:prstGeom>
          <a:noFill/>
        </p:spPr>
        <p:txBody>
          <a:bodyPr wrap="square" rtlCol="0">
            <a:spAutoFit/>
          </a:bodyPr>
          <a:lstStyle/>
          <a:p>
            <a:pPr algn="ct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Rapid Response Lead Clinician takes the call and triages to see if it is appropriate for acceptance</a:t>
            </a:r>
          </a:p>
          <a:p>
            <a:pPr algn="ctr" defTabSz="244934" eaLnBrk="1" fontAlgn="auto" hangingPunct="1">
              <a:spcBef>
                <a:spcPts val="0"/>
              </a:spcBef>
              <a:spcAft>
                <a:spcPts val="0"/>
              </a:spcAft>
            </a:pPr>
            <a:endParaRPr lang="en-GB" sz="428" b="1" dirty="0">
              <a:solidFill>
                <a:srgbClr val="FF0000"/>
              </a:solidFill>
              <a:latin typeface="Century Gothic" panose="020B0502020202020204" pitchFamily="34" charset="0"/>
              <a:ea typeface="+mn-ea"/>
            </a:endParaRPr>
          </a:p>
          <a:p>
            <a:pPr algn="ct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(Triage template: BRR/@homeassessment template v21 or v7 RRT triage template on emis)</a:t>
            </a:r>
          </a:p>
        </p:txBody>
      </p:sp>
      <p:cxnSp>
        <p:nvCxnSpPr>
          <p:cNvPr id="32" name="Straight Connector 31"/>
          <p:cNvCxnSpPr/>
          <p:nvPr/>
        </p:nvCxnSpPr>
        <p:spPr>
          <a:xfrm>
            <a:off x="5438061" y="2626333"/>
            <a:ext cx="448818" cy="0"/>
          </a:xfrm>
          <a:prstGeom prst="line">
            <a:avLst/>
          </a:prstGeom>
        </p:spPr>
        <p:style>
          <a:lnRef idx="1">
            <a:schemeClr val="dk1"/>
          </a:lnRef>
          <a:fillRef idx="0">
            <a:schemeClr val="dk1"/>
          </a:fillRef>
          <a:effectRef idx="0">
            <a:schemeClr val="dk1"/>
          </a:effectRef>
          <a:fontRef idx="minor">
            <a:schemeClr val="tx1"/>
          </a:fontRef>
        </p:style>
      </p:cxnSp>
      <p:cxnSp>
        <p:nvCxnSpPr>
          <p:cNvPr id="27" name="Elbow Connector 26"/>
          <p:cNvCxnSpPr/>
          <p:nvPr/>
        </p:nvCxnSpPr>
        <p:spPr>
          <a:xfrm rot="16200000" flipH="1">
            <a:off x="2439909" y="3470251"/>
            <a:ext cx="218099" cy="15795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40" name="Rectangle 39"/>
          <p:cNvSpPr/>
          <p:nvPr/>
        </p:nvSpPr>
        <p:spPr>
          <a:xfrm>
            <a:off x="1172914" y="3190894"/>
            <a:ext cx="887772" cy="885026"/>
          </a:xfrm>
          <a:prstGeom prst="rect">
            <a:avLst/>
          </a:prstGeom>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244934" eaLnBrk="1" fontAlgn="auto" hangingPunct="1">
              <a:spcBef>
                <a:spcPts val="0"/>
              </a:spcBef>
              <a:spcAft>
                <a:spcPts val="0"/>
              </a:spcAft>
            </a:pPr>
            <a:endParaRPr lang="en-GB" sz="1191">
              <a:solidFill>
                <a:prstClr val="white"/>
              </a:solidFill>
              <a:latin typeface="Calibri" panose="020F0502020204030204"/>
            </a:endParaRPr>
          </a:p>
        </p:txBody>
      </p:sp>
      <p:sp>
        <p:nvSpPr>
          <p:cNvPr id="38" name="TextBox 37"/>
          <p:cNvSpPr txBox="1"/>
          <p:nvPr/>
        </p:nvSpPr>
        <p:spPr>
          <a:xfrm>
            <a:off x="1160203" y="3197932"/>
            <a:ext cx="989286" cy="1069203"/>
          </a:xfrm>
          <a:prstGeom prst="rect">
            <a:avLst/>
          </a:prstGeom>
          <a:noFill/>
        </p:spPr>
        <p:txBody>
          <a:bodyPr wrap="square" rtlCol="0">
            <a:spAutoFit/>
          </a:bodyPr>
          <a:lstStyle/>
          <a:p>
            <a:pPr algn="ctr" defTabSz="244934" eaLnBrk="1" fontAlgn="auto" hangingPunct="1">
              <a:spcBef>
                <a:spcPts val="0"/>
              </a:spcBef>
              <a:spcAft>
                <a:spcPts val="0"/>
              </a:spcAft>
            </a:pPr>
            <a:r>
              <a:rPr lang="en-GB" sz="563" b="1" u="sng" dirty="0">
                <a:solidFill>
                  <a:prstClr val="black"/>
                </a:solidFill>
                <a:latin typeface="Century Gothic" panose="020B0502020202020204" pitchFamily="34" charset="0"/>
                <a:ea typeface="+mn-ea"/>
              </a:rPr>
              <a:t>Rapid Response </a:t>
            </a:r>
          </a:p>
          <a:p>
            <a:pPr defTabSz="244934" eaLnBrk="1" fontAlgn="auto" hangingPunct="1">
              <a:spcBef>
                <a:spcPts val="0"/>
              </a:spcBef>
              <a:spcAft>
                <a:spcPts val="0"/>
              </a:spcAft>
            </a:pPr>
            <a:r>
              <a:rPr lang="en-GB" sz="482" dirty="0">
                <a:solidFill>
                  <a:prstClr val="black"/>
                </a:solidFill>
                <a:latin typeface="Century Gothic" panose="020B0502020202020204" pitchFamily="34" charset="0"/>
                <a:ea typeface="+mn-ea"/>
              </a:rPr>
              <a:t>Once the Lead clinician has accepted the Rapid Response referral on emis they must assess who is available to attend to the patient, based on proximity </a:t>
            </a:r>
          </a:p>
          <a:p>
            <a:pPr defTabSz="244934" eaLnBrk="1" fontAlgn="auto" hangingPunct="1">
              <a:spcBef>
                <a:spcPts val="0"/>
              </a:spcBef>
              <a:spcAft>
                <a:spcPts val="0"/>
              </a:spcAft>
            </a:pPr>
            <a:endParaRPr lang="en-GB" sz="482" dirty="0">
              <a:solidFill>
                <a:prstClr val="black"/>
              </a:solidFill>
              <a:latin typeface="Century Gothic" panose="020B0502020202020204" pitchFamily="34" charset="0"/>
              <a:ea typeface="+mn-ea"/>
            </a:endParaRPr>
          </a:p>
          <a:p>
            <a:pPr defTabSz="244934" eaLnBrk="1" fontAlgn="auto" hangingPunct="1">
              <a:spcBef>
                <a:spcPts val="0"/>
              </a:spcBef>
              <a:spcAft>
                <a:spcPts val="0"/>
              </a:spcAft>
            </a:pPr>
            <a:r>
              <a:rPr lang="en-GB" sz="482" dirty="0">
                <a:solidFill>
                  <a:prstClr val="black"/>
                </a:solidFill>
                <a:latin typeface="Century Gothic" panose="020B0502020202020204" pitchFamily="34" charset="0"/>
                <a:ea typeface="+mn-ea"/>
              </a:rPr>
              <a:t>Once a clinician has been identified, the Lead Clinician must book this in on Emis.</a:t>
            </a:r>
          </a:p>
        </p:txBody>
      </p:sp>
      <p:sp>
        <p:nvSpPr>
          <p:cNvPr id="49" name="Rectangle 48"/>
          <p:cNvSpPr/>
          <p:nvPr/>
        </p:nvSpPr>
        <p:spPr>
          <a:xfrm>
            <a:off x="2110037" y="3685984"/>
            <a:ext cx="2444232" cy="747478"/>
          </a:xfrm>
          <a:prstGeom prst="rect">
            <a:avLst/>
          </a:prstGeom>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244934" eaLnBrk="1" fontAlgn="auto" hangingPunct="1">
              <a:spcBef>
                <a:spcPts val="0"/>
              </a:spcBef>
              <a:spcAft>
                <a:spcPts val="0"/>
              </a:spcAft>
            </a:pPr>
            <a:endParaRPr lang="en-GB" sz="1191">
              <a:solidFill>
                <a:prstClr val="white"/>
              </a:solidFill>
              <a:latin typeface="Calibri" panose="020F0502020204030204"/>
            </a:endParaRPr>
          </a:p>
        </p:txBody>
      </p:sp>
      <p:sp>
        <p:nvSpPr>
          <p:cNvPr id="48" name="TextBox 47"/>
          <p:cNvSpPr txBox="1"/>
          <p:nvPr/>
        </p:nvSpPr>
        <p:spPr>
          <a:xfrm>
            <a:off x="2097305" y="3657678"/>
            <a:ext cx="2483875" cy="874983"/>
          </a:xfrm>
          <a:prstGeom prst="rect">
            <a:avLst/>
          </a:prstGeom>
          <a:noFill/>
        </p:spPr>
        <p:txBody>
          <a:bodyPr wrap="square" rtlCol="0">
            <a:spAutoFit/>
          </a:bodyPr>
          <a:lstStyle/>
          <a:p>
            <a:pPr algn="ctr" defTabSz="244934" eaLnBrk="1" fontAlgn="auto" hangingPunct="1">
              <a:spcBef>
                <a:spcPts val="0"/>
              </a:spcBef>
              <a:spcAft>
                <a:spcPts val="0"/>
              </a:spcAft>
            </a:pPr>
            <a:r>
              <a:rPr lang="en-GB" sz="536" b="1" u="sng" dirty="0">
                <a:solidFill>
                  <a:prstClr val="black"/>
                </a:solidFill>
                <a:latin typeface="Century Gothic" panose="020B0502020202020204" pitchFamily="34" charset="0"/>
                <a:ea typeface="+mn-ea"/>
              </a:rPr>
              <a:t>Rapid Access Therapies</a:t>
            </a:r>
          </a:p>
          <a:p>
            <a:pPr defTabSz="244934" eaLnBrk="1" fontAlgn="auto" hangingPunct="1">
              <a:spcBef>
                <a:spcPts val="0"/>
              </a:spcBef>
              <a:spcAft>
                <a:spcPts val="0"/>
              </a:spcAft>
            </a:pPr>
            <a:r>
              <a:rPr lang="en-GB" sz="455" dirty="0">
                <a:solidFill>
                  <a:prstClr val="black"/>
                </a:solidFill>
                <a:latin typeface="Century Gothic" panose="020B0502020202020204" pitchFamily="34" charset="0"/>
                <a:ea typeface="+mn-ea"/>
              </a:rPr>
              <a:t>Once the Lead Clinician has communicated with the RATT admin that the referral is in under discussion. The RATT admin will accept the referral on emis, accepting them into ‘</a:t>
            </a:r>
            <a:r>
              <a:rPr lang="en-GB" sz="455" i="1" dirty="0">
                <a:solidFill>
                  <a:prstClr val="black"/>
                </a:solidFill>
                <a:latin typeface="Century Gothic" panose="020B0502020202020204" pitchFamily="34" charset="0"/>
                <a:ea typeface="+mn-ea"/>
              </a:rPr>
              <a:t>Rapid Access Therapies’ - ‘ assessment waiting’.</a:t>
            </a:r>
          </a:p>
          <a:p>
            <a:pPr defTabSz="244934" eaLnBrk="1" fontAlgn="auto" hangingPunct="1">
              <a:spcBef>
                <a:spcPts val="0"/>
              </a:spcBef>
              <a:spcAft>
                <a:spcPts val="0"/>
              </a:spcAft>
            </a:pPr>
            <a:endParaRPr lang="en-GB" sz="455" dirty="0">
              <a:solidFill>
                <a:prstClr val="black"/>
              </a:solidFill>
              <a:latin typeface="Century Gothic" panose="020B0502020202020204" pitchFamily="34" charset="0"/>
              <a:ea typeface="+mn-ea"/>
            </a:endParaRPr>
          </a:p>
          <a:p>
            <a:pPr defTabSz="244934" eaLnBrk="1" fontAlgn="auto" hangingPunct="1">
              <a:spcBef>
                <a:spcPts val="0"/>
              </a:spcBef>
              <a:spcAft>
                <a:spcPts val="0"/>
              </a:spcAft>
            </a:pPr>
            <a:r>
              <a:rPr lang="en-GB" sz="455" dirty="0">
                <a:solidFill>
                  <a:prstClr val="black"/>
                </a:solidFill>
                <a:latin typeface="Century Gothic" panose="020B0502020202020204" pitchFamily="34" charset="0"/>
                <a:ea typeface="+mn-ea"/>
              </a:rPr>
              <a:t>The RATT admin will add the patient on malinko, assigning them to the </a:t>
            </a:r>
            <a:r>
              <a:rPr lang="en-GB" sz="455" b="1" dirty="0">
                <a:solidFill>
                  <a:srgbClr val="7030A0"/>
                </a:solidFill>
                <a:latin typeface="Century Gothic" panose="020B0502020202020204" pitchFamily="34" charset="0"/>
                <a:ea typeface="+mn-ea"/>
              </a:rPr>
              <a:t>‘falls pick up’ intervention</a:t>
            </a:r>
            <a:r>
              <a:rPr lang="en-GB" sz="455" dirty="0">
                <a:solidFill>
                  <a:prstClr val="black"/>
                </a:solidFill>
                <a:latin typeface="Century Gothic" panose="020B0502020202020204" pitchFamily="34" charset="0"/>
                <a:ea typeface="+mn-ea"/>
              </a:rPr>
              <a:t>.</a:t>
            </a:r>
          </a:p>
          <a:p>
            <a:pPr defTabSz="244934" eaLnBrk="1" fontAlgn="auto" hangingPunct="1">
              <a:spcBef>
                <a:spcPts val="0"/>
              </a:spcBef>
              <a:spcAft>
                <a:spcPts val="0"/>
              </a:spcAft>
            </a:pPr>
            <a:endParaRPr lang="en-GB" sz="455" dirty="0">
              <a:solidFill>
                <a:prstClr val="black"/>
              </a:solidFill>
              <a:latin typeface="Century Gothic" panose="020B0502020202020204" pitchFamily="34" charset="0"/>
              <a:ea typeface="+mn-ea"/>
            </a:endParaRPr>
          </a:p>
          <a:p>
            <a:pPr defTabSz="244934" eaLnBrk="1" fontAlgn="auto" hangingPunct="1">
              <a:spcBef>
                <a:spcPts val="0"/>
              </a:spcBef>
              <a:spcAft>
                <a:spcPts val="0"/>
              </a:spcAft>
            </a:pPr>
            <a:r>
              <a:rPr lang="en-GB" sz="455" dirty="0">
                <a:solidFill>
                  <a:prstClr val="black"/>
                </a:solidFill>
                <a:latin typeface="Century Gothic" panose="020B0502020202020204" pitchFamily="34" charset="0"/>
                <a:ea typeface="+mn-ea"/>
              </a:rPr>
              <a:t>Once the lead Clinician has informed the RATT admin that the visit has been booked, they can book it on malinko, assigning it to the closest Band 7 or Band 7 in office.</a:t>
            </a:r>
          </a:p>
        </p:txBody>
      </p:sp>
      <p:sp>
        <p:nvSpPr>
          <p:cNvPr id="50" name="Oval 49"/>
          <p:cNvSpPr/>
          <p:nvPr/>
        </p:nvSpPr>
        <p:spPr>
          <a:xfrm>
            <a:off x="2000314" y="5056648"/>
            <a:ext cx="585578" cy="495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244934" eaLnBrk="1" fontAlgn="auto" hangingPunct="1">
              <a:spcBef>
                <a:spcPts val="0"/>
              </a:spcBef>
              <a:spcAft>
                <a:spcPts val="0"/>
              </a:spcAft>
            </a:pPr>
            <a:endParaRPr lang="en-GB" sz="1191">
              <a:solidFill>
                <a:prstClr val="white"/>
              </a:solidFill>
              <a:latin typeface="Calibri" panose="020F0502020204030204"/>
            </a:endParaRPr>
          </a:p>
        </p:txBody>
      </p:sp>
      <p:sp>
        <p:nvSpPr>
          <p:cNvPr id="52" name="TextBox 51"/>
          <p:cNvSpPr txBox="1"/>
          <p:nvPr/>
        </p:nvSpPr>
        <p:spPr>
          <a:xfrm>
            <a:off x="4720403" y="5074611"/>
            <a:ext cx="416156" cy="289888"/>
          </a:xfrm>
          <a:prstGeom prst="rect">
            <a:avLst/>
          </a:prstGeom>
          <a:noFill/>
        </p:spPr>
        <p:txBody>
          <a:bodyPr wrap="square" rtlCol="0">
            <a:spAutoFit/>
          </a:bodyPr>
          <a:lstStyle/>
          <a:p>
            <a:pPr algn="ctr" defTabSz="244934" eaLnBrk="1" fontAlgn="auto" hangingPunct="1">
              <a:spcBef>
                <a:spcPts val="0"/>
              </a:spcBef>
              <a:spcAft>
                <a:spcPts val="0"/>
              </a:spcAft>
            </a:pPr>
            <a:r>
              <a:rPr lang="en-GB" sz="428" b="1" dirty="0">
                <a:solidFill>
                  <a:prstClr val="white"/>
                </a:solidFill>
                <a:latin typeface="Century Gothic" panose="020B0502020202020204" pitchFamily="34" charset="0"/>
                <a:ea typeface="+mn-ea"/>
              </a:rPr>
              <a:t>2hour time frame</a:t>
            </a:r>
          </a:p>
        </p:txBody>
      </p:sp>
      <p:cxnSp>
        <p:nvCxnSpPr>
          <p:cNvPr id="54" name="Elbow Connector 53"/>
          <p:cNvCxnSpPr/>
          <p:nvPr/>
        </p:nvCxnSpPr>
        <p:spPr>
          <a:xfrm rot="16200000" flipH="1">
            <a:off x="1403655" y="4152346"/>
            <a:ext cx="959756" cy="82097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V="1">
            <a:off x="2294022" y="4446781"/>
            <a:ext cx="0" cy="199122"/>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Arrow Connector 59"/>
          <p:cNvCxnSpPr>
            <a:stCxn id="50" idx="2"/>
          </p:cNvCxnSpPr>
          <p:nvPr/>
        </p:nvCxnSpPr>
        <p:spPr>
          <a:xfrm flipH="1">
            <a:off x="1878813" y="5304391"/>
            <a:ext cx="121500" cy="4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Rectangle 60"/>
          <p:cNvSpPr/>
          <p:nvPr/>
        </p:nvSpPr>
        <p:spPr>
          <a:xfrm>
            <a:off x="1209379" y="4902075"/>
            <a:ext cx="674210" cy="786197"/>
          </a:xfrm>
          <a:prstGeom prst="rect">
            <a:avLst/>
          </a:prstGeom>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63" name="TextBox 62"/>
          <p:cNvSpPr txBox="1"/>
          <p:nvPr/>
        </p:nvSpPr>
        <p:spPr>
          <a:xfrm>
            <a:off x="1185746" y="4896846"/>
            <a:ext cx="750356" cy="982577"/>
          </a:xfrm>
          <a:prstGeom prst="rect">
            <a:avLst/>
          </a:prstGeom>
          <a:noFill/>
        </p:spPr>
        <p:txBody>
          <a:bodyPr wrap="square" rtlCol="0">
            <a:spAutoFit/>
          </a:bodyPr>
          <a:lstStyle/>
          <a:p>
            <a:pPr defTabSz="244934" eaLnBrk="1" fontAlgn="auto" hangingPunct="1">
              <a:spcBef>
                <a:spcPts val="0"/>
              </a:spcBef>
              <a:spcAft>
                <a:spcPts val="0"/>
              </a:spcAft>
            </a:pPr>
            <a:r>
              <a:rPr lang="en-GB" sz="482" dirty="0">
                <a:solidFill>
                  <a:prstClr val="black"/>
                </a:solidFill>
                <a:latin typeface="Century Gothic" panose="020B0502020202020204" pitchFamily="34" charset="0"/>
                <a:ea typeface="+mn-ea"/>
              </a:rPr>
              <a:t>While waiting for the RR / RATT clinicians to complete a pick up, the referring clinician must stay with the patient unless they are safe or with family.</a:t>
            </a:r>
          </a:p>
          <a:p>
            <a:pPr defTabSz="244934" eaLnBrk="1" fontAlgn="auto" hangingPunct="1">
              <a:spcBef>
                <a:spcPts val="0"/>
              </a:spcBef>
              <a:spcAft>
                <a:spcPts val="0"/>
              </a:spcAft>
            </a:pPr>
            <a:endParaRPr lang="en-GB" sz="482" dirty="0">
              <a:solidFill>
                <a:prstClr val="black"/>
              </a:solidFill>
              <a:latin typeface="Century Gothic" panose="020B0502020202020204" pitchFamily="34" charset="0"/>
              <a:ea typeface="+mn-ea"/>
            </a:endParaRPr>
          </a:p>
          <a:p>
            <a:pPr defTabSz="244934" eaLnBrk="1" fontAlgn="auto" hangingPunct="1">
              <a:spcBef>
                <a:spcPts val="0"/>
              </a:spcBef>
              <a:spcAft>
                <a:spcPts val="0"/>
              </a:spcAft>
            </a:pPr>
            <a:r>
              <a:rPr lang="en-GB" sz="482" i="1" u="sng" dirty="0">
                <a:solidFill>
                  <a:prstClr val="black"/>
                </a:solidFill>
                <a:latin typeface="Century Gothic" panose="020B0502020202020204" pitchFamily="34" charset="0"/>
                <a:ea typeface="+mn-ea"/>
              </a:rPr>
              <a:t>Safety netting policy </a:t>
            </a:r>
          </a:p>
        </p:txBody>
      </p:sp>
      <p:cxnSp>
        <p:nvCxnSpPr>
          <p:cNvPr id="69" name="Straight Arrow Connector 68"/>
          <p:cNvCxnSpPr/>
          <p:nvPr/>
        </p:nvCxnSpPr>
        <p:spPr>
          <a:xfrm>
            <a:off x="2585892" y="5302051"/>
            <a:ext cx="61287" cy="6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Rectangle 70"/>
          <p:cNvSpPr/>
          <p:nvPr/>
        </p:nvSpPr>
        <p:spPr>
          <a:xfrm>
            <a:off x="2641407" y="4790589"/>
            <a:ext cx="1610382" cy="233615"/>
          </a:xfrm>
          <a:prstGeom prst="rect">
            <a:avLst/>
          </a:prstGeom>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72" name="TextBox 71"/>
          <p:cNvSpPr txBox="1"/>
          <p:nvPr/>
        </p:nvSpPr>
        <p:spPr>
          <a:xfrm>
            <a:off x="2707660" y="4811300"/>
            <a:ext cx="1591562" cy="306494"/>
          </a:xfrm>
          <a:prstGeom prst="rect">
            <a:avLst/>
          </a:prstGeom>
          <a:noFill/>
        </p:spPr>
        <p:txBody>
          <a:bodyPr wrap="square" rtlCol="0">
            <a:spAutoFit/>
          </a:bodyPr>
          <a:lstStyle/>
          <a:p>
            <a:pP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The Band 7 RATT should take the </a:t>
            </a:r>
            <a:r>
              <a:rPr lang="en-GB" sz="428" dirty="0" err="1">
                <a:solidFill>
                  <a:prstClr val="black"/>
                </a:solidFill>
                <a:latin typeface="Century Gothic" panose="020B0502020202020204" pitchFamily="34" charset="0"/>
                <a:ea typeface="+mn-ea"/>
              </a:rPr>
              <a:t>raizer</a:t>
            </a:r>
            <a:r>
              <a:rPr lang="en-GB" sz="428" dirty="0">
                <a:solidFill>
                  <a:prstClr val="black"/>
                </a:solidFill>
                <a:latin typeface="Century Gothic" panose="020B0502020202020204" pitchFamily="34" charset="0"/>
                <a:ea typeface="+mn-ea"/>
              </a:rPr>
              <a:t>, slide sheet and the handles from SPA storage room.</a:t>
            </a:r>
          </a:p>
          <a:p>
            <a:pPr defTabSz="244934" eaLnBrk="1" fontAlgn="auto" hangingPunct="1">
              <a:spcBef>
                <a:spcPts val="0"/>
              </a:spcBef>
              <a:spcAft>
                <a:spcPts val="0"/>
              </a:spcAft>
            </a:pPr>
            <a:endParaRPr lang="en-GB" sz="536" dirty="0">
              <a:solidFill>
                <a:prstClr val="black"/>
              </a:solidFill>
              <a:latin typeface="Century Gothic" panose="020B0502020202020204" pitchFamily="34" charset="0"/>
              <a:ea typeface="+mn-ea"/>
            </a:endParaRPr>
          </a:p>
        </p:txBody>
      </p:sp>
      <p:cxnSp>
        <p:nvCxnSpPr>
          <p:cNvPr id="74" name="Straight Arrow Connector 73"/>
          <p:cNvCxnSpPr/>
          <p:nvPr/>
        </p:nvCxnSpPr>
        <p:spPr>
          <a:xfrm>
            <a:off x="3421673" y="5369662"/>
            <a:ext cx="0" cy="98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5" name="Rectangle 74"/>
          <p:cNvSpPr/>
          <p:nvPr/>
        </p:nvSpPr>
        <p:spPr>
          <a:xfrm>
            <a:off x="2644496" y="5134415"/>
            <a:ext cx="1604474" cy="239219"/>
          </a:xfrm>
          <a:prstGeom prst="rect">
            <a:avLst/>
          </a:prstGeom>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76" name="TextBox 75"/>
          <p:cNvSpPr txBox="1"/>
          <p:nvPr/>
        </p:nvSpPr>
        <p:spPr>
          <a:xfrm>
            <a:off x="2632636" y="5122341"/>
            <a:ext cx="1628416" cy="289888"/>
          </a:xfrm>
          <a:prstGeom prst="rect">
            <a:avLst/>
          </a:prstGeom>
          <a:noFill/>
        </p:spPr>
        <p:txBody>
          <a:bodyPr wrap="square" rtlCol="0">
            <a:spAutoFit/>
          </a:bodyPr>
          <a:lstStyle/>
          <a:p>
            <a:pPr algn="ct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Using the </a:t>
            </a:r>
            <a:r>
              <a:rPr lang="en-GB" sz="428" dirty="0" err="1">
                <a:solidFill>
                  <a:prstClr val="black"/>
                </a:solidFill>
                <a:latin typeface="Century Gothic" panose="020B0502020202020204" pitchFamily="34" charset="0"/>
                <a:ea typeface="+mn-ea"/>
              </a:rPr>
              <a:t>raizer</a:t>
            </a:r>
            <a:r>
              <a:rPr lang="en-GB" sz="428" dirty="0">
                <a:solidFill>
                  <a:prstClr val="black"/>
                </a:solidFill>
                <a:latin typeface="Century Gothic" panose="020B0502020202020204" pitchFamily="34" charset="0"/>
                <a:ea typeface="+mn-ea"/>
              </a:rPr>
              <a:t> trolley, RATT clinician takes equipment to the car. The first clinician to arrive at the address goes in first </a:t>
            </a:r>
          </a:p>
        </p:txBody>
      </p:sp>
      <p:cxnSp>
        <p:nvCxnSpPr>
          <p:cNvPr id="80" name="Straight Arrow Connector 79"/>
          <p:cNvCxnSpPr/>
          <p:nvPr/>
        </p:nvCxnSpPr>
        <p:spPr>
          <a:xfrm>
            <a:off x="3421442" y="5024417"/>
            <a:ext cx="0" cy="98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1" name="Rectangle 80"/>
          <p:cNvSpPr/>
          <p:nvPr/>
        </p:nvSpPr>
        <p:spPr>
          <a:xfrm>
            <a:off x="2647178" y="5468098"/>
            <a:ext cx="1598840" cy="208651"/>
          </a:xfrm>
          <a:prstGeom prst="rect">
            <a:avLst/>
          </a:prstGeom>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82" name="TextBox 81"/>
          <p:cNvSpPr txBox="1"/>
          <p:nvPr/>
        </p:nvSpPr>
        <p:spPr>
          <a:xfrm>
            <a:off x="2649351" y="5488625"/>
            <a:ext cx="1544645" cy="224036"/>
          </a:xfrm>
          <a:prstGeom prst="rect">
            <a:avLst/>
          </a:prstGeom>
          <a:noFill/>
        </p:spPr>
        <p:txBody>
          <a:bodyPr wrap="square" rtlCol="0">
            <a:spAutoFit/>
          </a:bodyPr>
          <a:lstStyle/>
          <a:p>
            <a:pPr algn="ct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RATT clinician and RR clinician Complete the initial Assessment at the patients home </a:t>
            </a:r>
          </a:p>
        </p:txBody>
      </p:sp>
      <p:cxnSp>
        <p:nvCxnSpPr>
          <p:cNvPr id="92" name="Straight Arrow Connector 91"/>
          <p:cNvCxnSpPr/>
          <p:nvPr/>
        </p:nvCxnSpPr>
        <p:spPr>
          <a:xfrm flipV="1">
            <a:off x="4257253" y="4644654"/>
            <a:ext cx="541044" cy="938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a:off x="5355392" y="4564818"/>
            <a:ext cx="0" cy="2464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p:cNvCxnSpPr>
            <a:stCxn id="94" idx="3"/>
          </p:cNvCxnSpPr>
          <p:nvPr/>
        </p:nvCxnSpPr>
        <p:spPr>
          <a:xfrm flipV="1">
            <a:off x="6146240" y="4014837"/>
            <a:ext cx="266877" cy="421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Elbow Connector 14"/>
          <p:cNvCxnSpPr/>
          <p:nvPr/>
        </p:nvCxnSpPr>
        <p:spPr>
          <a:xfrm flipV="1">
            <a:off x="4985156" y="1637726"/>
            <a:ext cx="479069" cy="46808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7" name="Flowchart: Decision 16"/>
          <p:cNvSpPr/>
          <p:nvPr/>
        </p:nvSpPr>
        <p:spPr>
          <a:xfrm>
            <a:off x="5603797" y="1951621"/>
            <a:ext cx="2356241" cy="1732568"/>
          </a:xfrm>
          <a:prstGeom prst="flowChartDecisi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36" name="TextBox 35"/>
          <p:cNvSpPr txBox="1"/>
          <p:nvPr/>
        </p:nvSpPr>
        <p:spPr>
          <a:xfrm>
            <a:off x="6331299" y="2192709"/>
            <a:ext cx="873773" cy="721929"/>
          </a:xfrm>
          <a:prstGeom prst="rect">
            <a:avLst/>
          </a:prstGeom>
          <a:noFill/>
        </p:spPr>
        <p:txBody>
          <a:bodyPr wrap="square" rtlCol="0">
            <a:spAutoFit/>
          </a:bodyPr>
          <a:lstStyle/>
          <a:p>
            <a:pPr algn="ctr" defTabSz="244934" eaLnBrk="1" fontAlgn="auto" hangingPunct="1">
              <a:spcBef>
                <a:spcPts val="0"/>
              </a:spcBef>
              <a:spcAft>
                <a:spcPts val="0"/>
              </a:spcAft>
            </a:pPr>
            <a:r>
              <a:rPr lang="en-GB" sz="375" dirty="0">
                <a:solidFill>
                  <a:prstClr val="white"/>
                </a:solidFill>
                <a:latin typeface="Century Gothic" panose="020B0502020202020204" pitchFamily="34" charset="0"/>
                <a:ea typeface="+mn-ea"/>
              </a:rPr>
              <a:t>After triaging the clinician may have found ‘red flags; which means the referral must be rejected on emis. The Lead Clinician will create a rejection note on the patient’s emis consultations using the RR template</a:t>
            </a:r>
          </a:p>
          <a:p>
            <a:pPr algn="ctr" defTabSz="244934" eaLnBrk="1" fontAlgn="auto" hangingPunct="1">
              <a:spcBef>
                <a:spcPts val="0"/>
              </a:spcBef>
              <a:spcAft>
                <a:spcPts val="0"/>
              </a:spcAft>
            </a:pPr>
            <a:r>
              <a:rPr lang="en-GB" sz="375" dirty="0">
                <a:solidFill>
                  <a:prstClr val="white"/>
                </a:solidFill>
                <a:latin typeface="Century Gothic" panose="020B0502020202020204" pitchFamily="34" charset="0"/>
                <a:ea typeface="+mn-ea"/>
              </a:rPr>
              <a:t>(</a:t>
            </a:r>
            <a:r>
              <a:rPr lang="en-GB" sz="322" dirty="0">
                <a:solidFill>
                  <a:prstClr val="white"/>
                </a:solidFill>
                <a:latin typeface="Century Gothic" panose="020B0502020202020204" pitchFamily="34" charset="0"/>
                <a:ea typeface="+mn-ea"/>
              </a:rPr>
              <a:t>BRR/@homeassessment template v21 or v7 RRT triage template)</a:t>
            </a:r>
          </a:p>
          <a:p>
            <a:pPr defTabSz="244934" eaLnBrk="1" fontAlgn="auto" hangingPunct="1">
              <a:spcBef>
                <a:spcPts val="0"/>
              </a:spcBef>
              <a:spcAft>
                <a:spcPts val="0"/>
              </a:spcAft>
            </a:pPr>
            <a:endParaRPr lang="en-GB" sz="394" dirty="0">
              <a:solidFill>
                <a:prstClr val="white"/>
              </a:solidFill>
              <a:latin typeface="Century Gothic" panose="020B0502020202020204" pitchFamily="34" charset="0"/>
              <a:ea typeface="+mn-ea"/>
            </a:endParaRPr>
          </a:p>
        </p:txBody>
      </p:sp>
      <p:sp>
        <p:nvSpPr>
          <p:cNvPr id="26" name="TextBox 25"/>
          <p:cNvSpPr txBox="1"/>
          <p:nvPr/>
        </p:nvSpPr>
        <p:spPr>
          <a:xfrm>
            <a:off x="6052148" y="2774128"/>
            <a:ext cx="1457367" cy="652230"/>
          </a:xfrm>
          <a:prstGeom prst="rect">
            <a:avLst/>
          </a:prstGeom>
          <a:noFill/>
        </p:spPr>
        <p:txBody>
          <a:bodyPr wrap="square" rtlCol="0">
            <a:spAutoFit/>
          </a:bodyPr>
          <a:lstStyle/>
          <a:p>
            <a:pPr algn="ctr" defTabSz="244934" eaLnBrk="1" fontAlgn="auto" hangingPunct="1">
              <a:spcBef>
                <a:spcPts val="0"/>
              </a:spcBef>
              <a:spcAft>
                <a:spcPts val="0"/>
              </a:spcAft>
            </a:pPr>
            <a:r>
              <a:rPr lang="en-GB" sz="428" dirty="0">
                <a:solidFill>
                  <a:prstClr val="white"/>
                </a:solidFill>
                <a:latin typeface="Century Gothic" panose="020B0502020202020204" pitchFamily="34" charset="0"/>
                <a:ea typeface="+mn-ea"/>
              </a:rPr>
              <a:t>The Lead Clinician will Reject RR referrals on emis. This referral is located in ‘inbound referrals’ ‘unscheduled care’</a:t>
            </a:r>
          </a:p>
          <a:p>
            <a:pPr algn="ctr" defTabSz="244934" eaLnBrk="1" fontAlgn="auto" hangingPunct="1">
              <a:spcBef>
                <a:spcPts val="0"/>
              </a:spcBef>
              <a:spcAft>
                <a:spcPts val="0"/>
              </a:spcAft>
            </a:pPr>
            <a:endParaRPr lang="en-GB" sz="428" dirty="0">
              <a:solidFill>
                <a:prstClr val="white"/>
              </a:solidFill>
              <a:latin typeface="Century Gothic" panose="020B0502020202020204" pitchFamily="34" charset="0"/>
              <a:ea typeface="+mn-ea"/>
            </a:endParaRPr>
          </a:p>
          <a:p>
            <a:pPr algn="ctr" defTabSz="244934" eaLnBrk="1" fontAlgn="auto" hangingPunct="1">
              <a:spcBef>
                <a:spcPts val="0"/>
              </a:spcBef>
              <a:spcAft>
                <a:spcPts val="0"/>
              </a:spcAft>
            </a:pPr>
            <a:r>
              <a:rPr lang="en-GB" sz="428" dirty="0">
                <a:solidFill>
                  <a:prstClr val="white"/>
                </a:solidFill>
                <a:latin typeface="Century Gothic" panose="020B0502020202020204" pitchFamily="34" charset="0"/>
                <a:ea typeface="+mn-ea"/>
              </a:rPr>
              <a:t>If the lead clinician triages the patient’s case as a ‘serious injury’, the clinician present will be advised to call 999 and wait with the patient.</a:t>
            </a:r>
          </a:p>
          <a:p>
            <a:pPr algn="ctr" defTabSz="244934" eaLnBrk="1" fontAlgn="auto" hangingPunct="1">
              <a:spcBef>
                <a:spcPts val="0"/>
              </a:spcBef>
              <a:spcAft>
                <a:spcPts val="0"/>
              </a:spcAft>
            </a:pPr>
            <a:endParaRPr lang="en-GB" sz="643" dirty="0">
              <a:solidFill>
                <a:prstClr val="black"/>
              </a:solidFill>
              <a:latin typeface="Calibri" panose="020F0502020204030204"/>
              <a:ea typeface="+mn-ea"/>
            </a:endParaRPr>
          </a:p>
        </p:txBody>
      </p:sp>
      <p:sp>
        <p:nvSpPr>
          <p:cNvPr id="31" name="TextBox 30"/>
          <p:cNvSpPr txBox="1"/>
          <p:nvPr/>
        </p:nvSpPr>
        <p:spPr>
          <a:xfrm>
            <a:off x="6575108" y="2073396"/>
            <a:ext cx="455423" cy="356123"/>
          </a:xfrm>
          <a:prstGeom prst="rect">
            <a:avLst/>
          </a:prstGeom>
          <a:noFill/>
        </p:spPr>
        <p:txBody>
          <a:bodyPr wrap="square" rtlCol="0">
            <a:spAutoFit/>
          </a:bodyPr>
          <a:lstStyle/>
          <a:p>
            <a:pPr defTabSz="244934" eaLnBrk="1" fontAlgn="auto" hangingPunct="1">
              <a:spcBef>
                <a:spcPts val="0"/>
              </a:spcBef>
              <a:spcAft>
                <a:spcPts val="0"/>
              </a:spcAft>
            </a:pPr>
            <a:r>
              <a:rPr lang="en-GB" sz="482" b="1" u="sng" dirty="0">
                <a:solidFill>
                  <a:prstClr val="white"/>
                </a:solidFill>
                <a:latin typeface="Century Gothic" panose="020B0502020202020204" pitchFamily="34" charset="0"/>
                <a:ea typeface="+mn-ea"/>
              </a:rPr>
              <a:t>REJECTED</a:t>
            </a:r>
          </a:p>
          <a:p>
            <a:pPr defTabSz="244934" eaLnBrk="1" fontAlgn="auto" hangingPunct="1">
              <a:spcBef>
                <a:spcPts val="0"/>
              </a:spcBef>
              <a:spcAft>
                <a:spcPts val="0"/>
              </a:spcAft>
            </a:pPr>
            <a:endParaRPr lang="en-GB" sz="750" dirty="0">
              <a:solidFill>
                <a:prstClr val="black"/>
              </a:solidFill>
              <a:latin typeface="Calibri" panose="020F0502020204030204"/>
              <a:ea typeface="+mn-ea"/>
            </a:endParaRPr>
          </a:p>
        </p:txBody>
      </p:sp>
      <p:sp>
        <p:nvSpPr>
          <p:cNvPr id="34" name="Flowchart: Decision 33"/>
          <p:cNvSpPr/>
          <p:nvPr/>
        </p:nvSpPr>
        <p:spPr>
          <a:xfrm>
            <a:off x="1411210" y="1059356"/>
            <a:ext cx="1543358" cy="1394678"/>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37" name="TextBox 36"/>
          <p:cNvSpPr txBox="1"/>
          <p:nvPr/>
        </p:nvSpPr>
        <p:spPr>
          <a:xfrm>
            <a:off x="1833821" y="1302632"/>
            <a:ext cx="731096" cy="224229"/>
          </a:xfrm>
          <a:prstGeom prst="rect">
            <a:avLst/>
          </a:prstGeom>
          <a:noFill/>
        </p:spPr>
        <p:txBody>
          <a:bodyPr wrap="square" rtlCol="0">
            <a:spAutoFit/>
          </a:bodyPr>
          <a:lstStyle/>
          <a:p>
            <a:pPr defTabSz="244934" eaLnBrk="1" fontAlgn="auto" hangingPunct="1">
              <a:spcBef>
                <a:spcPts val="0"/>
              </a:spcBef>
              <a:spcAft>
                <a:spcPts val="0"/>
              </a:spcAft>
            </a:pPr>
            <a:r>
              <a:rPr lang="en-GB" sz="857" b="1" u="sng" dirty="0">
                <a:solidFill>
                  <a:prstClr val="black"/>
                </a:solidFill>
                <a:latin typeface="Century Gothic" panose="020B0502020202020204" pitchFamily="34" charset="0"/>
                <a:ea typeface="+mn-ea"/>
              </a:rPr>
              <a:t>Accepted</a:t>
            </a:r>
            <a:endParaRPr lang="en-GB" sz="965" dirty="0">
              <a:solidFill>
                <a:prstClr val="black"/>
              </a:solidFill>
              <a:latin typeface="Calibri" panose="020F0502020204030204"/>
              <a:ea typeface="+mn-ea"/>
            </a:endParaRPr>
          </a:p>
        </p:txBody>
      </p:sp>
      <p:sp>
        <p:nvSpPr>
          <p:cNvPr id="39" name="TextBox 38"/>
          <p:cNvSpPr txBox="1"/>
          <p:nvPr/>
        </p:nvSpPr>
        <p:spPr>
          <a:xfrm>
            <a:off x="1586114" y="1578662"/>
            <a:ext cx="1223149" cy="611771"/>
          </a:xfrm>
          <a:prstGeom prst="rect">
            <a:avLst/>
          </a:prstGeom>
          <a:noFill/>
        </p:spPr>
        <p:txBody>
          <a:bodyPr wrap="square" rtlCol="0">
            <a:spAutoFit/>
          </a:bodyPr>
          <a:lstStyle/>
          <a:p>
            <a:pPr algn="ctr" defTabSz="244934" eaLnBrk="1" fontAlgn="auto" hangingPunct="1">
              <a:spcBef>
                <a:spcPts val="0"/>
              </a:spcBef>
              <a:spcAft>
                <a:spcPts val="0"/>
              </a:spcAft>
            </a:pPr>
            <a:r>
              <a:rPr lang="en-GB" sz="482" dirty="0">
                <a:solidFill>
                  <a:prstClr val="black"/>
                </a:solidFill>
                <a:latin typeface="Century Gothic" panose="020B0502020202020204" pitchFamily="34" charset="0"/>
                <a:ea typeface="+mn-ea"/>
              </a:rPr>
              <a:t>If the referral meets all the criteria after being triaged, it can be accepted onto the falls pick up service. The lead Clinician will accept it via 2 processes.</a:t>
            </a:r>
          </a:p>
          <a:p>
            <a:pPr defTabSz="244934" eaLnBrk="1" fontAlgn="auto" hangingPunct="1">
              <a:spcBef>
                <a:spcPts val="0"/>
              </a:spcBef>
              <a:spcAft>
                <a:spcPts val="0"/>
              </a:spcAft>
            </a:pPr>
            <a:endParaRPr lang="en-GB" sz="965" dirty="0">
              <a:solidFill>
                <a:prstClr val="black"/>
              </a:solidFill>
              <a:latin typeface="Calibri" panose="020F0502020204030204"/>
              <a:ea typeface="+mn-ea"/>
            </a:endParaRPr>
          </a:p>
        </p:txBody>
      </p:sp>
      <p:cxnSp>
        <p:nvCxnSpPr>
          <p:cNvPr id="42" name="Elbow Connector 41"/>
          <p:cNvCxnSpPr/>
          <p:nvPr/>
        </p:nvCxnSpPr>
        <p:spPr>
          <a:xfrm rot="10800000">
            <a:off x="2636372" y="2052890"/>
            <a:ext cx="1056285" cy="38681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H="1">
            <a:off x="1605136" y="2103479"/>
            <a:ext cx="173090" cy="222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Flowchart: Process 46"/>
          <p:cNvSpPr/>
          <p:nvPr/>
        </p:nvSpPr>
        <p:spPr>
          <a:xfrm>
            <a:off x="1172268" y="2342480"/>
            <a:ext cx="848857" cy="727788"/>
          </a:xfrm>
          <a:prstGeom prst="flowChartProcess">
            <a:avLst/>
          </a:prstGeom>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244934" eaLnBrk="1" fontAlgn="auto" hangingPunct="1">
              <a:spcBef>
                <a:spcPts val="0"/>
              </a:spcBef>
              <a:spcAft>
                <a:spcPts val="0"/>
              </a:spcAft>
            </a:pPr>
            <a:r>
              <a:rPr lang="en-GB" sz="428" b="1" dirty="0">
                <a:solidFill>
                  <a:prstClr val="black"/>
                </a:solidFill>
                <a:latin typeface="Century Gothic" panose="020B0502020202020204" pitchFamily="34" charset="0"/>
              </a:rPr>
              <a:t>Rapid Response Referral must be accepted</a:t>
            </a:r>
          </a:p>
          <a:p>
            <a:pPr defTabSz="244934" eaLnBrk="1" fontAlgn="auto" hangingPunct="1">
              <a:spcBef>
                <a:spcPts val="0"/>
              </a:spcBef>
              <a:spcAft>
                <a:spcPts val="0"/>
              </a:spcAft>
            </a:pPr>
            <a:r>
              <a:rPr lang="en-GB" sz="428" dirty="0">
                <a:solidFill>
                  <a:prstClr val="black"/>
                </a:solidFill>
                <a:latin typeface="Century Gothic" panose="020B0502020202020204" pitchFamily="34" charset="0"/>
              </a:rPr>
              <a:t>The lead clinician will accept the referral which is in ‘inbound referrals’ – </a:t>
            </a:r>
            <a:r>
              <a:rPr lang="en-GB" sz="428" i="1" dirty="0">
                <a:solidFill>
                  <a:prstClr val="black"/>
                </a:solidFill>
                <a:latin typeface="Century Gothic" panose="020B0502020202020204" pitchFamily="34" charset="0"/>
              </a:rPr>
              <a:t>‘unscheduled care’ </a:t>
            </a:r>
            <a:r>
              <a:rPr lang="en-GB" sz="428" dirty="0">
                <a:solidFill>
                  <a:prstClr val="black"/>
                </a:solidFill>
                <a:latin typeface="Century Gothic" panose="020B0502020202020204" pitchFamily="34" charset="0"/>
              </a:rPr>
              <a:t>on emis, and move it into the emis top pot </a:t>
            </a:r>
            <a:r>
              <a:rPr lang="en-GB" sz="428" i="1" dirty="0">
                <a:solidFill>
                  <a:prstClr val="black"/>
                </a:solidFill>
                <a:latin typeface="Century Gothic" panose="020B0502020202020204" pitchFamily="34" charset="0"/>
              </a:rPr>
              <a:t>‘assessment waiting’ – ‘Rapid response Multidisciplinary team – 2hr’</a:t>
            </a:r>
            <a:endParaRPr lang="en-GB" sz="428" i="1" dirty="0">
              <a:solidFill>
                <a:srgbClr val="FF0000"/>
              </a:solidFill>
              <a:latin typeface="Century Gothic" panose="020B0502020202020204" pitchFamily="34" charset="0"/>
            </a:endParaRPr>
          </a:p>
        </p:txBody>
      </p:sp>
      <p:sp>
        <p:nvSpPr>
          <p:cNvPr id="57" name="Flowchart: Process 56"/>
          <p:cNvSpPr/>
          <p:nvPr/>
        </p:nvSpPr>
        <p:spPr>
          <a:xfrm>
            <a:off x="2186054" y="2471939"/>
            <a:ext cx="1118004" cy="969726"/>
          </a:xfrm>
          <a:prstGeom prst="flowChartProcess">
            <a:avLst/>
          </a:prstGeom>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23" name="TextBox 22"/>
          <p:cNvSpPr txBox="1"/>
          <p:nvPr/>
        </p:nvSpPr>
        <p:spPr>
          <a:xfrm>
            <a:off x="2162445" y="2490612"/>
            <a:ext cx="1134747" cy="1080104"/>
          </a:xfrm>
          <a:prstGeom prst="rect">
            <a:avLst/>
          </a:prstGeom>
          <a:noFill/>
        </p:spPr>
        <p:txBody>
          <a:bodyPr wrap="square" rtlCol="0">
            <a:spAutoFit/>
          </a:bodyPr>
          <a:lstStyle/>
          <a:p>
            <a:pPr defTabSz="244934" eaLnBrk="1" fontAlgn="auto" hangingPunct="1">
              <a:spcBef>
                <a:spcPts val="0"/>
              </a:spcBef>
              <a:spcAft>
                <a:spcPts val="0"/>
              </a:spcAft>
            </a:pPr>
            <a:r>
              <a:rPr lang="en-GB" sz="428" b="1" dirty="0">
                <a:solidFill>
                  <a:prstClr val="black"/>
                </a:solidFill>
                <a:latin typeface="Century Gothic" panose="020B0502020202020204" pitchFamily="34" charset="0"/>
                <a:ea typeface="+mn-ea"/>
              </a:rPr>
              <a:t>RATT Referral must be created</a:t>
            </a:r>
          </a:p>
          <a:p>
            <a:pPr defTabSz="244934" eaLnBrk="1" fontAlgn="auto" hangingPunct="1">
              <a:spcBef>
                <a:spcPts val="0"/>
              </a:spcBef>
              <a:spcAft>
                <a:spcPts val="0"/>
              </a:spcAft>
            </a:pPr>
            <a:r>
              <a:rPr lang="en-GB" sz="428" dirty="0">
                <a:solidFill>
                  <a:prstClr val="black"/>
                </a:solidFill>
                <a:latin typeface="Century Gothic" panose="020B0502020202020204" pitchFamily="34" charset="0"/>
                <a:ea typeface="+mn-ea"/>
              </a:rPr>
              <a:t>The lead clinician will request the RATT Admin to create a RATT referral – referral target (</a:t>
            </a:r>
            <a:r>
              <a:rPr lang="en-GB" sz="428" i="1" dirty="0">
                <a:solidFill>
                  <a:prstClr val="black"/>
                </a:solidFill>
                <a:latin typeface="Century Gothic" panose="020B0502020202020204" pitchFamily="34" charset="0"/>
                <a:ea typeface="+mn-ea"/>
              </a:rPr>
              <a:t>Rapid Access Therapy – inbound referrals</a:t>
            </a:r>
            <a:r>
              <a:rPr lang="en-GB" sz="428" dirty="0">
                <a:solidFill>
                  <a:prstClr val="black"/>
                </a:solidFill>
                <a:latin typeface="Century Gothic" panose="020B0502020202020204" pitchFamily="34" charset="0"/>
                <a:ea typeface="+mn-ea"/>
              </a:rPr>
              <a:t>)(</a:t>
            </a:r>
            <a:r>
              <a:rPr lang="en-GB" sz="428" b="1" dirty="0">
                <a:solidFill>
                  <a:srgbClr val="7030A0"/>
                </a:solidFill>
                <a:latin typeface="Century Gothic" panose="020B0502020202020204" pitchFamily="34" charset="0"/>
                <a:ea typeface="+mn-ea"/>
              </a:rPr>
              <a:t>While creating the referral, RATT Admin must add a referral comment “FALLS PICK UP</a:t>
            </a:r>
            <a:r>
              <a:rPr lang="en-GB" sz="428" dirty="0">
                <a:solidFill>
                  <a:prstClr val="black"/>
                </a:solidFill>
                <a:latin typeface="Century Gothic" panose="020B0502020202020204" pitchFamily="34" charset="0"/>
                <a:ea typeface="+mn-ea"/>
              </a:rPr>
              <a:t>” Once it is on the system, the Lead clinician must move the RATT referral on emis which is in ‘</a:t>
            </a:r>
            <a:r>
              <a:rPr lang="en-GB" sz="428" i="1" dirty="0">
                <a:solidFill>
                  <a:prstClr val="black"/>
                </a:solidFill>
                <a:latin typeface="Century Gothic" panose="020B0502020202020204" pitchFamily="34" charset="0"/>
                <a:ea typeface="+mn-ea"/>
              </a:rPr>
              <a:t>Rapid Access Therapy’ </a:t>
            </a:r>
            <a:r>
              <a:rPr lang="en-GB" sz="428" dirty="0">
                <a:solidFill>
                  <a:prstClr val="black"/>
                </a:solidFill>
                <a:latin typeface="Century Gothic" panose="020B0502020202020204" pitchFamily="34" charset="0"/>
                <a:ea typeface="+mn-ea"/>
              </a:rPr>
              <a:t>‘</a:t>
            </a:r>
            <a:r>
              <a:rPr lang="en-GB" sz="428" i="1" dirty="0">
                <a:solidFill>
                  <a:prstClr val="black"/>
                </a:solidFill>
                <a:latin typeface="Century Gothic" panose="020B0502020202020204" pitchFamily="34" charset="0"/>
                <a:ea typeface="+mn-ea"/>
              </a:rPr>
              <a:t>inbound referrals</a:t>
            </a:r>
            <a:r>
              <a:rPr lang="en-GB" sz="428" dirty="0">
                <a:solidFill>
                  <a:prstClr val="black"/>
                </a:solidFill>
                <a:latin typeface="Century Gothic" panose="020B0502020202020204" pitchFamily="34" charset="0"/>
                <a:ea typeface="+mn-ea"/>
              </a:rPr>
              <a:t>’ </a:t>
            </a:r>
            <a:r>
              <a:rPr lang="en-GB" sz="428" b="1" u="sng" dirty="0">
                <a:solidFill>
                  <a:prstClr val="black"/>
                </a:solidFill>
                <a:latin typeface="Century Gothic" panose="020B0502020202020204" pitchFamily="34" charset="0"/>
                <a:ea typeface="+mn-ea"/>
              </a:rPr>
              <a:t>TO</a:t>
            </a:r>
            <a:r>
              <a:rPr lang="en-GB" sz="428" dirty="0">
                <a:solidFill>
                  <a:prstClr val="black"/>
                </a:solidFill>
                <a:latin typeface="Century Gothic" panose="020B0502020202020204" pitchFamily="34" charset="0"/>
                <a:ea typeface="+mn-ea"/>
              </a:rPr>
              <a:t> ‘</a:t>
            </a:r>
            <a:r>
              <a:rPr lang="en-GB" sz="428" i="1" dirty="0">
                <a:solidFill>
                  <a:prstClr val="black"/>
                </a:solidFill>
                <a:latin typeface="Century Gothic" panose="020B0502020202020204" pitchFamily="34" charset="0"/>
                <a:ea typeface="+mn-ea"/>
              </a:rPr>
              <a:t>Under discussion</a:t>
            </a:r>
            <a:r>
              <a:rPr lang="en-GB" sz="428" dirty="0">
                <a:solidFill>
                  <a:prstClr val="black"/>
                </a:solidFill>
                <a:latin typeface="Century Gothic" panose="020B0502020202020204" pitchFamily="34" charset="0"/>
                <a:ea typeface="+mn-ea"/>
              </a:rPr>
              <a:t>’. Communicating with the RATT admin that this has been done.</a:t>
            </a:r>
          </a:p>
        </p:txBody>
      </p:sp>
      <p:cxnSp>
        <p:nvCxnSpPr>
          <p:cNvPr id="59" name="Straight Arrow Connector 58"/>
          <p:cNvCxnSpPr/>
          <p:nvPr/>
        </p:nvCxnSpPr>
        <p:spPr>
          <a:xfrm>
            <a:off x="2509322" y="2147498"/>
            <a:ext cx="92181" cy="293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47" idx="2"/>
          </p:cNvCxnSpPr>
          <p:nvPr/>
        </p:nvCxnSpPr>
        <p:spPr>
          <a:xfrm flipH="1">
            <a:off x="1582029" y="3070269"/>
            <a:ext cx="14668" cy="1120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4" name="TextBox 83"/>
          <p:cNvSpPr txBox="1"/>
          <p:nvPr/>
        </p:nvSpPr>
        <p:spPr>
          <a:xfrm>
            <a:off x="2042850" y="5094278"/>
            <a:ext cx="545214" cy="463268"/>
          </a:xfrm>
          <a:prstGeom prst="rect">
            <a:avLst/>
          </a:prstGeom>
          <a:noFill/>
        </p:spPr>
        <p:txBody>
          <a:bodyPr wrap="square" rtlCol="0">
            <a:spAutoFit/>
          </a:bodyPr>
          <a:lstStyle/>
          <a:p>
            <a:pPr algn="ctr" defTabSz="244934" eaLnBrk="1" fontAlgn="auto" hangingPunct="1">
              <a:spcBef>
                <a:spcPts val="0"/>
              </a:spcBef>
              <a:spcAft>
                <a:spcPts val="0"/>
              </a:spcAft>
            </a:pPr>
            <a:r>
              <a:rPr lang="en-GB" sz="482" b="1" dirty="0">
                <a:solidFill>
                  <a:prstClr val="black">
                    <a:lumMod val="95000"/>
                    <a:lumOff val="5000"/>
                  </a:prstClr>
                </a:solidFill>
                <a:latin typeface="Century Gothic" panose="020B0502020202020204" pitchFamily="34" charset="0"/>
                <a:ea typeface="+mn-ea"/>
              </a:rPr>
              <a:t>2hour time frame </a:t>
            </a:r>
          </a:p>
          <a:p>
            <a:pPr algn="ctr" defTabSz="244934" eaLnBrk="1" fontAlgn="auto" hangingPunct="1">
              <a:spcBef>
                <a:spcPts val="0"/>
              </a:spcBef>
              <a:spcAft>
                <a:spcPts val="0"/>
              </a:spcAft>
            </a:pPr>
            <a:r>
              <a:rPr lang="en-GB" sz="482" b="1" dirty="0">
                <a:solidFill>
                  <a:prstClr val="black">
                    <a:lumMod val="95000"/>
                    <a:lumOff val="5000"/>
                  </a:prstClr>
                </a:solidFill>
                <a:latin typeface="Century Gothic" panose="020B0502020202020204" pitchFamily="34" charset="0"/>
                <a:ea typeface="+mn-ea"/>
              </a:rPr>
              <a:t>– </a:t>
            </a:r>
          </a:p>
          <a:p>
            <a:pPr algn="ctr" defTabSz="244934" eaLnBrk="1" fontAlgn="auto" hangingPunct="1">
              <a:spcBef>
                <a:spcPts val="0"/>
              </a:spcBef>
              <a:spcAft>
                <a:spcPts val="0"/>
              </a:spcAft>
            </a:pPr>
            <a:r>
              <a:rPr lang="en-GB" sz="482" b="1" dirty="0">
                <a:solidFill>
                  <a:prstClr val="black">
                    <a:lumMod val="95000"/>
                    <a:lumOff val="5000"/>
                  </a:prstClr>
                </a:solidFill>
                <a:latin typeface="Century Gothic" panose="020B0502020202020204" pitchFamily="34" charset="0"/>
                <a:ea typeface="+mn-ea"/>
              </a:rPr>
              <a:t>Rapid Response </a:t>
            </a:r>
          </a:p>
        </p:txBody>
      </p:sp>
      <p:sp>
        <p:nvSpPr>
          <p:cNvPr id="94" name="Flowchart: Process 93"/>
          <p:cNvSpPr/>
          <p:nvPr/>
        </p:nvSpPr>
        <p:spPr>
          <a:xfrm>
            <a:off x="4720403" y="3440178"/>
            <a:ext cx="1425838" cy="1233644"/>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93" name="TextBox 92"/>
          <p:cNvSpPr txBox="1"/>
          <p:nvPr/>
        </p:nvSpPr>
        <p:spPr>
          <a:xfrm>
            <a:off x="4766335" y="3463573"/>
            <a:ext cx="1343468" cy="1304396"/>
          </a:xfrm>
          <a:prstGeom prst="rect">
            <a:avLst/>
          </a:prstGeom>
          <a:noFill/>
        </p:spPr>
        <p:txBody>
          <a:bodyPr wrap="square" rtlCol="0">
            <a:spAutoFit/>
          </a:bodyPr>
          <a:lstStyle/>
          <a:p>
            <a:pPr algn="ctr" defTabSz="244934" eaLnBrk="1" fontAlgn="auto" hangingPunct="1">
              <a:spcBef>
                <a:spcPts val="0"/>
              </a:spcBef>
              <a:spcAft>
                <a:spcPts val="0"/>
              </a:spcAft>
            </a:pPr>
            <a:r>
              <a:rPr lang="en-GB" sz="536" b="1" dirty="0">
                <a:solidFill>
                  <a:prstClr val="black"/>
                </a:solidFill>
                <a:latin typeface="Century Gothic" panose="020B0502020202020204" pitchFamily="34" charset="0"/>
                <a:ea typeface="+mn-ea"/>
              </a:rPr>
              <a:t>Assessment</a:t>
            </a:r>
          </a:p>
          <a:p>
            <a:pPr defTabSz="244934" eaLnBrk="1" fontAlgn="auto" hangingPunct="1">
              <a:spcBef>
                <a:spcPts val="0"/>
              </a:spcBef>
              <a:spcAft>
                <a:spcPts val="0"/>
              </a:spcAft>
            </a:pPr>
            <a:endParaRPr lang="en-GB" sz="536" dirty="0">
              <a:solidFill>
                <a:prstClr val="black"/>
              </a:solidFill>
              <a:latin typeface="Century Gothic" panose="020B0502020202020204" pitchFamily="34" charset="0"/>
              <a:ea typeface="+mn-ea"/>
            </a:endParaRPr>
          </a:p>
          <a:p>
            <a:pPr marL="153083" indent="-153083" defTabSz="244934" eaLnBrk="1" fontAlgn="auto" hangingPunct="1">
              <a:spcBef>
                <a:spcPts val="0"/>
              </a:spcBef>
              <a:spcAft>
                <a:spcPts val="0"/>
              </a:spcAft>
              <a:buFont typeface="Arial" panose="020B0604020202020204" pitchFamily="34" charset="0"/>
              <a:buChar char="•"/>
            </a:pPr>
            <a:r>
              <a:rPr lang="en-GB" sz="536" dirty="0">
                <a:solidFill>
                  <a:prstClr val="black"/>
                </a:solidFill>
                <a:latin typeface="Century Gothic" panose="020B0502020202020204" pitchFamily="34" charset="0"/>
                <a:ea typeface="+mn-ea"/>
              </a:rPr>
              <a:t>Falls policy p33</a:t>
            </a:r>
          </a:p>
          <a:p>
            <a:pPr marL="153083" indent="-153083" defTabSz="244934" eaLnBrk="1" fontAlgn="auto" hangingPunct="1">
              <a:spcBef>
                <a:spcPts val="0"/>
              </a:spcBef>
              <a:spcAft>
                <a:spcPts val="0"/>
              </a:spcAft>
              <a:buFont typeface="Arial" panose="020B0604020202020204" pitchFamily="34" charset="0"/>
              <a:buChar char="•"/>
            </a:pPr>
            <a:r>
              <a:rPr lang="en-GB" sz="536" dirty="0">
                <a:solidFill>
                  <a:prstClr val="black"/>
                </a:solidFill>
                <a:latin typeface="Century Gothic" panose="020B0502020202020204" pitchFamily="34" charset="0"/>
                <a:ea typeface="+mn-ea"/>
              </a:rPr>
              <a:t>RR and RATT clinician complete falls pick up procedure</a:t>
            </a:r>
          </a:p>
          <a:p>
            <a:pPr marL="153083" indent="-153083" defTabSz="244934" eaLnBrk="1" fontAlgn="auto" hangingPunct="1">
              <a:spcBef>
                <a:spcPts val="0"/>
              </a:spcBef>
              <a:spcAft>
                <a:spcPts val="0"/>
              </a:spcAft>
              <a:buFont typeface="Arial" panose="020B0604020202020204" pitchFamily="34" charset="0"/>
              <a:buChar char="•"/>
            </a:pPr>
            <a:r>
              <a:rPr lang="en-GB" sz="536" dirty="0">
                <a:solidFill>
                  <a:prstClr val="black"/>
                </a:solidFill>
                <a:latin typeface="Century Gothic" panose="020B0502020202020204" pitchFamily="34" charset="0"/>
                <a:ea typeface="+mn-ea"/>
              </a:rPr>
              <a:t>Intranet &gt; Policies &gt; Falls prevention &gt; Page 33</a:t>
            </a:r>
          </a:p>
          <a:p>
            <a:pPr marL="153083" indent="-153083" defTabSz="244934" eaLnBrk="1" fontAlgn="auto" hangingPunct="1">
              <a:spcBef>
                <a:spcPts val="0"/>
              </a:spcBef>
              <a:spcAft>
                <a:spcPts val="0"/>
              </a:spcAft>
              <a:buFont typeface="Arial" panose="020B0604020202020204" pitchFamily="34" charset="0"/>
              <a:buChar char="•"/>
            </a:pPr>
            <a:r>
              <a:rPr lang="en-GB" sz="536" dirty="0">
                <a:solidFill>
                  <a:prstClr val="black"/>
                </a:solidFill>
                <a:latin typeface="Century Gothic" panose="020B0502020202020204" pitchFamily="34" charset="0"/>
                <a:ea typeface="+mn-ea"/>
              </a:rPr>
              <a:t>Complete Emis consultation</a:t>
            </a:r>
          </a:p>
          <a:p>
            <a:pPr defTabSz="244934" eaLnBrk="1" fontAlgn="auto" hangingPunct="1">
              <a:spcBef>
                <a:spcPts val="0"/>
              </a:spcBef>
              <a:spcAft>
                <a:spcPts val="0"/>
              </a:spcAft>
            </a:pPr>
            <a:endParaRPr lang="en-GB" sz="536" dirty="0">
              <a:solidFill>
                <a:srgbClr val="FF0000"/>
              </a:solidFill>
              <a:latin typeface="Century Gothic" panose="020B0502020202020204" pitchFamily="34" charset="0"/>
              <a:ea typeface="+mn-ea"/>
            </a:endParaRPr>
          </a:p>
          <a:p>
            <a:pPr defTabSz="244934" eaLnBrk="1" fontAlgn="auto" hangingPunct="1">
              <a:spcBef>
                <a:spcPts val="0"/>
              </a:spcBef>
              <a:spcAft>
                <a:spcPts val="0"/>
              </a:spcAft>
            </a:pPr>
            <a:r>
              <a:rPr lang="en-GB" sz="536" dirty="0">
                <a:solidFill>
                  <a:prstClr val="black"/>
                </a:solidFill>
                <a:latin typeface="Century Gothic" panose="020B0502020202020204" pitchFamily="34" charset="0"/>
                <a:ea typeface="+mn-ea"/>
              </a:rPr>
              <a:t>RR Emis template name</a:t>
            </a:r>
          </a:p>
          <a:p>
            <a:pPr defTabSz="244934" eaLnBrk="1" fontAlgn="auto" hangingPunct="1">
              <a:spcBef>
                <a:spcPts val="0"/>
              </a:spcBef>
              <a:spcAft>
                <a:spcPts val="0"/>
              </a:spcAft>
            </a:pPr>
            <a:r>
              <a:rPr lang="en-GB" sz="482" i="1" dirty="0">
                <a:solidFill>
                  <a:prstClr val="black"/>
                </a:solidFill>
                <a:latin typeface="Century Gothic" panose="020B0502020202020204" pitchFamily="34" charset="0"/>
                <a:ea typeface="+mn-ea"/>
              </a:rPr>
              <a:t>(BRR @Homeassessment template v21)</a:t>
            </a:r>
          </a:p>
          <a:p>
            <a:pPr defTabSz="244934" eaLnBrk="1" fontAlgn="auto" hangingPunct="1">
              <a:spcBef>
                <a:spcPts val="0"/>
              </a:spcBef>
              <a:spcAft>
                <a:spcPts val="0"/>
              </a:spcAft>
            </a:pPr>
            <a:endParaRPr lang="en-GB" sz="482" i="1" dirty="0">
              <a:solidFill>
                <a:prstClr val="black"/>
              </a:solidFill>
              <a:latin typeface="Century Gothic" panose="020B0502020202020204" pitchFamily="34" charset="0"/>
              <a:ea typeface="+mn-ea"/>
            </a:endParaRPr>
          </a:p>
          <a:p>
            <a:pPr defTabSz="244934" eaLnBrk="1" fontAlgn="auto" hangingPunct="1">
              <a:spcBef>
                <a:spcPts val="0"/>
              </a:spcBef>
              <a:spcAft>
                <a:spcPts val="0"/>
              </a:spcAft>
            </a:pPr>
            <a:r>
              <a:rPr lang="en-GB" sz="536" dirty="0">
                <a:solidFill>
                  <a:prstClr val="black"/>
                </a:solidFill>
                <a:latin typeface="Century Gothic" panose="020B0502020202020204" pitchFamily="34" charset="0"/>
                <a:ea typeface="+mn-ea"/>
              </a:rPr>
              <a:t>RATT Emis template name</a:t>
            </a:r>
          </a:p>
          <a:p>
            <a:pPr defTabSz="244934" eaLnBrk="1" fontAlgn="auto" hangingPunct="1">
              <a:spcBef>
                <a:spcPts val="0"/>
              </a:spcBef>
              <a:spcAft>
                <a:spcPts val="0"/>
              </a:spcAft>
            </a:pPr>
            <a:r>
              <a:rPr lang="en-GB" sz="482" i="1" dirty="0">
                <a:solidFill>
                  <a:prstClr val="black"/>
                </a:solidFill>
                <a:latin typeface="Century Gothic" panose="020B0502020202020204" pitchFamily="34" charset="0"/>
                <a:ea typeface="+mn-ea"/>
              </a:rPr>
              <a:t>(Rapid Access Therapy Template v5)</a:t>
            </a:r>
          </a:p>
        </p:txBody>
      </p:sp>
      <p:sp>
        <p:nvSpPr>
          <p:cNvPr id="95" name="Flowchart: Process 94"/>
          <p:cNvSpPr/>
          <p:nvPr/>
        </p:nvSpPr>
        <p:spPr>
          <a:xfrm>
            <a:off x="4750681" y="4836660"/>
            <a:ext cx="1339307" cy="363876"/>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98" name="TextBox 97"/>
          <p:cNvSpPr txBox="1"/>
          <p:nvPr/>
        </p:nvSpPr>
        <p:spPr>
          <a:xfrm>
            <a:off x="4678109" y="4873360"/>
            <a:ext cx="1444962" cy="314894"/>
          </a:xfrm>
          <a:prstGeom prst="rect">
            <a:avLst/>
          </a:prstGeom>
          <a:noFill/>
        </p:spPr>
        <p:txBody>
          <a:bodyPr wrap="square" rtlCol="0">
            <a:spAutoFit/>
          </a:bodyPr>
          <a:lstStyle/>
          <a:p>
            <a:pPr algn="ctr" defTabSz="244934" eaLnBrk="1" fontAlgn="auto" hangingPunct="1">
              <a:spcBef>
                <a:spcPts val="0"/>
              </a:spcBef>
              <a:spcAft>
                <a:spcPts val="0"/>
              </a:spcAft>
            </a:pPr>
            <a:r>
              <a:rPr lang="en-GB" sz="482" dirty="0">
                <a:solidFill>
                  <a:prstClr val="white"/>
                </a:solidFill>
                <a:latin typeface="Century Gothic" panose="020B0502020202020204" pitchFamily="34" charset="0"/>
                <a:ea typeface="+mn-ea"/>
              </a:rPr>
              <a:t>Once emis consultation notes have been completed, both RR and RATT clinicians should DISCHARGE the patient on emis</a:t>
            </a:r>
            <a:r>
              <a:rPr lang="en-GB" sz="482" dirty="0">
                <a:solidFill>
                  <a:prstClr val="black"/>
                </a:solidFill>
                <a:latin typeface="Century Gothic" panose="020B0502020202020204" pitchFamily="34" charset="0"/>
                <a:ea typeface="+mn-ea"/>
              </a:rPr>
              <a:t> </a:t>
            </a:r>
          </a:p>
        </p:txBody>
      </p:sp>
      <p:cxnSp>
        <p:nvCxnSpPr>
          <p:cNvPr id="102" name="Straight Arrow Connector 101"/>
          <p:cNvCxnSpPr/>
          <p:nvPr/>
        </p:nvCxnSpPr>
        <p:spPr>
          <a:xfrm>
            <a:off x="5378339" y="5161892"/>
            <a:ext cx="0" cy="163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6" name="Flowchart: Decision 105"/>
          <p:cNvSpPr/>
          <p:nvPr/>
        </p:nvSpPr>
        <p:spPr>
          <a:xfrm>
            <a:off x="4380805" y="5354703"/>
            <a:ext cx="1995070" cy="611058"/>
          </a:xfrm>
          <a:prstGeom prst="flowChartDecisi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107" name="TextBox 106"/>
          <p:cNvSpPr txBox="1"/>
          <p:nvPr/>
        </p:nvSpPr>
        <p:spPr>
          <a:xfrm>
            <a:off x="4703998" y="5432898"/>
            <a:ext cx="1330805" cy="644279"/>
          </a:xfrm>
          <a:prstGeom prst="rect">
            <a:avLst/>
          </a:prstGeom>
          <a:noFill/>
        </p:spPr>
        <p:txBody>
          <a:bodyPr wrap="square" rtlCol="0">
            <a:spAutoFit/>
          </a:bodyPr>
          <a:lstStyle/>
          <a:p>
            <a:pPr algn="ctr" defTabSz="244934" eaLnBrk="1" fontAlgn="auto" hangingPunct="1">
              <a:spcBef>
                <a:spcPts val="0"/>
              </a:spcBef>
              <a:spcAft>
                <a:spcPts val="0"/>
              </a:spcAft>
            </a:pPr>
            <a:r>
              <a:rPr lang="en-GB" sz="482" b="1" u="sng" dirty="0">
                <a:solidFill>
                  <a:prstClr val="white"/>
                </a:solidFill>
                <a:latin typeface="Century Gothic" panose="020B0502020202020204" pitchFamily="34" charset="0"/>
                <a:ea typeface="+mn-ea"/>
              </a:rPr>
              <a:t>Onward Referrals</a:t>
            </a:r>
          </a:p>
          <a:p>
            <a:pPr algn="ctr" defTabSz="244934" eaLnBrk="1" fontAlgn="auto" hangingPunct="1">
              <a:spcBef>
                <a:spcPts val="0"/>
              </a:spcBef>
              <a:spcAft>
                <a:spcPts val="0"/>
              </a:spcAft>
            </a:pPr>
            <a:endParaRPr lang="en-GB" sz="428" b="1" dirty="0">
              <a:solidFill>
                <a:prstClr val="white"/>
              </a:solidFill>
              <a:latin typeface="Century Gothic" panose="020B0502020202020204" pitchFamily="34" charset="0"/>
              <a:ea typeface="+mn-ea"/>
            </a:endParaRPr>
          </a:p>
          <a:p>
            <a:pPr algn="ctr" defTabSz="244934" eaLnBrk="1" fontAlgn="auto" hangingPunct="1">
              <a:spcBef>
                <a:spcPts val="0"/>
              </a:spcBef>
              <a:spcAft>
                <a:spcPts val="0"/>
              </a:spcAft>
            </a:pPr>
            <a:r>
              <a:rPr lang="en-GB" sz="428" dirty="0">
                <a:solidFill>
                  <a:prstClr val="white"/>
                </a:solidFill>
                <a:latin typeface="Century Gothic" panose="020B0502020202020204" pitchFamily="34" charset="0"/>
                <a:ea typeface="+mn-ea"/>
              </a:rPr>
              <a:t>HPW / RATT / RR / POC / DN</a:t>
            </a:r>
          </a:p>
          <a:p>
            <a:pPr algn="ctr" defTabSz="244934" eaLnBrk="1" fontAlgn="auto" hangingPunct="1">
              <a:spcBef>
                <a:spcPts val="0"/>
              </a:spcBef>
              <a:spcAft>
                <a:spcPts val="0"/>
              </a:spcAft>
            </a:pPr>
            <a:r>
              <a:rPr lang="en-GB" sz="428" dirty="0">
                <a:solidFill>
                  <a:prstClr val="white"/>
                </a:solidFill>
                <a:latin typeface="Century Gothic" panose="020B0502020202020204" pitchFamily="34" charset="0"/>
                <a:ea typeface="+mn-ea"/>
              </a:rPr>
              <a:t>Referrals to be done via SPA. </a:t>
            </a:r>
          </a:p>
          <a:p>
            <a:pPr algn="ctr" defTabSz="244934" eaLnBrk="1" fontAlgn="auto" hangingPunct="1">
              <a:spcBef>
                <a:spcPts val="0"/>
              </a:spcBef>
              <a:spcAft>
                <a:spcPts val="0"/>
              </a:spcAft>
            </a:pPr>
            <a:r>
              <a:rPr lang="en-GB" sz="428" dirty="0">
                <a:solidFill>
                  <a:prstClr val="white"/>
                </a:solidFill>
                <a:latin typeface="Century Gothic" panose="020B0502020202020204" pitchFamily="34" charset="0"/>
                <a:ea typeface="+mn-ea"/>
              </a:rPr>
              <a:t>Referring clinician can phone in on: </a:t>
            </a:r>
          </a:p>
          <a:p>
            <a:pPr algn="ctr" defTabSz="244934" eaLnBrk="1" fontAlgn="auto" hangingPunct="1">
              <a:spcBef>
                <a:spcPts val="0"/>
              </a:spcBef>
              <a:spcAft>
                <a:spcPts val="0"/>
              </a:spcAft>
            </a:pPr>
            <a:r>
              <a:rPr lang="en-GB" sz="428" dirty="0">
                <a:solidFill>
                  <a:prstClr val="white"/>
                </a:solidFill>
                <a:latin typeface="Century Gothic" panose="020B0502020202020204" pitchFamily="34" charset="0"/>
                <a:ea typeface="+mn-ea"/>
              </a:rPr>
              <a:t>0208 315 8750</a:t>
            </a:r>
          </a:p>
          <a:p>
            <a:pPr defTabSz="244934" eaLnBrk="1" fontAlgn="auto" hangingPunct="1">
              <a:spcBef>
                <a:spcPts val="0"/>
              </a:spcBef>
              <a:spcAft>
                <a:spcPts val="0"/>
              </a:spcAft>
            </a:pPr>
            <a:endParaRPr lang="en-GB" sz="965" dirty="0">
              <a:solidFill>
                <a:prstClr val="black"/>
              </a:solidFill>
              <a:latin typeface="Calibri" panose="020F0502020204030204"/>
              <a:ea typeface="+mn-ea"/>
            </a:endParaRPr>
          </a:p>
        </p:txBody>
      </p:sp>
      <p:sp>
        <p:nvSpPr>
          <p:cNvPr id="114" name="Flowchart: Alternate Process 113"/>
          <p:cNvSpPr/>
          <p:nvPr/>
        </p:nvSpPr>
        <p:spPr>
          <a:xfrm>
            <a:off x="6413118" y="3728961"/>
            <a:ext cx="1546921" cy="741848"/>
          </a:xfrm>
          <a:prstGeom prst="flowChartAlternate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108" name="TextBox 107"/>
          <p:cNvSpPr txBox="1"/>
          <p:nvPr/>
        </p:nvSpPr>
        <p:spPr>
          <a:xfrm>
            <a:off x="6483528" y="3728962"/>
            <a:ext cx="1313302" cy="925253"/>
          </a:xfrm>
          <a:prstGeom prst="rect">
            <a:avLst/>
          </a:prstGeom>
          <a:noFill/>
        </p:spPr>
        <p:txBody>
          <a:bodyPr wrap="square" rtlCol="0">
            <a:spAutoFit/>
          </a:bodyPr>
          <a:lstStyle/>
          <a:p>
            <a:pPr algn="ctr" defTabSz="244934" eaLnBrk="1" fontAlgn="auto" hangingPunct="1">
              <a:spcBef>
                <a:spcPts val="0"/>
              </a:spcBef>
              <a:spcAft>
                <a:spcPts val="0"/>
              </a:spcAft>
            </a:pPr>
            <a:r>
              <a:rPr lang="en-GB" sz="563" b="1" u="sng" dirty="0">
                <a:solidFill>
                  <a:prstClr val="white"/>
                </a:solidFill>
                <a:latin typeface="Century Gothic" panose="020B0502020202020204" pitchFamily="34" charset="0"/>
                <a:ea typeface="+mn-ea"/>
              </a:rPr>
              <a:t>Serious Injury</a:t>
            </a:r>
          </a:p>
          <a:p>
            <a:pPr algn="ctr" defTabSz="244934" eaLnBrk="1" fontAlgn="auto" hangingPunct="1">
              <a:spcBef>
                <a:spcPts val="0"/>
              </a:spcBef>
              <a:spcAft>
                <a:spcPts val="0"/>
              </a:spcAft>
            </a:pPr>
            <a:endParaRPr lang="en-GB" sz="563" b="1" u="sng" dirty="0">
              <a:solidFill>
                <a:prstClr val="white"/>
              </a:solidFill>
              <a:latin typeface="Century Gothic" panose="020B0502020202020204" pitchFamily="34" charset="0"/>
              <a:ea typeface="+mn-ea"/>
            </a:endParaRPr>
          </a:p>
          <a:p>
            <a:pPr algn="ctr" defTabSz="244934" eaLnBrk="1" fontAlgn="auto" hangingPunct="1">
              <a:spcBef>
                <a:spcPts val="0"/>
              </a:spcBef>
              <a:spcAft>
                <a:spcPts val="0"/>
              </a:spcAft>
            </a:pPr>
            <a:r>
              <a:rPr lang="en-GB" sz="536" dirty="0">
                <a:solidFill>
                  <a:prstClr val="white"/>
                </a:solidFill>
                <a:latin typeface="Century Gothic" panose="020B0502020202020204" pitchFamily="34" charset="0"/>
                <a:ea typeface="+mn-ea"/>
              </a:rPr>
              <a:t>* Head injury</a:t>
            </a:r>
          </a:p>
          <a:p>
            <a:pPr algn="ctr" defTabSz="244934" eaLnBrk="1" fontAlgn="auto" hangingPunct="1">
              <a:spcBef>
                <a:spcPts val="0"/>
              </a:spcBef>
              <a:spcAft>
                <a:spcPts val="0"/>
              </a:spcAft>
            </a:pPr>
            <a:r>
              <a:rPr lang="en-GB" sz="536" dirty="0">
                <a:solidFill>
                  <a:prstClr val="white"/>
                </a:solidFill>
                <a:latin typeface="Century Gothic" panose="020B0502020202020204" pitchFamily="34" charset="0"/>
                <a:ea typeface="+mn-ea"/>
              </a:rPr>
              <a:t>* Spinal injury</a:t>
            </a:r>
          </a:p>
          <a:p>
            <a:pPr algn="ctr" defTabSz="244934" eaLnBrk="1" fontAlgn="auto" hangingPunct="1">
              <a:spcBef>
                <a:spcPts val="0"/>
              </a:spcBef>
              <a:spcAft>
                <a:spcPts val="0"/>
              </a:spcAft>
            </a:pPr>
            <a:r>
              <a:rPr lang="en-GB" sz="536" dirty="0">
                <a:solidFill>
                  <a:prstClr val="white"/>
                </a:solidFill>
                <a:latin typeface="Century Gothic" panose="020B0502020202020204" pitchFamily="34" charset="0"/>
                <a:ea typeface="+mn-ea"/>
              </a:rPr>
              <a:t>* Any other suspected serious injuries</a:t>
            </a:r>
          </a:p>
          <a:p>
            <a:pPr algn="ctr" defTabSz="244934" eaLnBrk="1" fontAlgn="auto" hangingPunct="1">
              <a:spcBef>
                <a:spcPts val="0"/>
              </a:spcBef>
              <a:spcAft>
                <a:spcPts val="0"/>
              </a:spcAft>
            </a:pPr>
            <a:endParaRPr lang="en-GB" sz="536" dirty="0">
              <a:solidFill>
                <a:prstClr val="white"/>
              </a:solidFill>
              <a:latin typeface="Century Gothic" panose="020B0502020202020204" pitchFamily="34" charset="0"/>
              <a:ea typeface="+mn-ea"/>
            </a:endParaRPr>
          </a:p>
          <a:p>
            <a:pPr algn="ctr" defTabSz="244934" eaLnBrk="1" fontAlgn="auto" hangingPunct="1">
              <a:spcBef>
                <a:spcPts val="0"/>
              </a:spcBef>
              <a:spcAft>
                <a:spcPts val="0"/>
              </a:spcAft>
            </a:pPr>
            <a:r>
              <a:rPr lang="en-GB" sz="536" dirty="0">
                <a:solidFill>
                  <a:prstClr val="white"/>
                </a:solidFill>
                <a:latin typeface="Century Gothic" panose="020B0502020202020204" pitchFamily="34" charset="0"/>
                <a:ea typeface="+mn-ea"/>
              </a:rPr>
              <a:t>Call LAS / wait with patient</a:t>
            </a:r>
          </a:p>
          <a:p>
            <a:pPr algn="ctr" defTabSz="244934" eaLnBrk="1" fontAlgn="auto" hangingPunct="1">
              <a:spcBef>
                <a:spcPts val="0"/>
              </a:spcBef>
              <a:spcAft>
                <a:spcPts val="0"/>
              </a:spcAft>
            </a:pPr>
            <a:r>
              <a:rPr lang="en-GB" sz="536" dirty="0">
                <a:solidFill>
                  <a:prstClr val="white"/>
                </a:solidFill>
                <a:latin typeface="Century Gothic" panose="020B0502020202020204" pitchFamily="34" charset="0"/>
                <a:ea typeface="+mn-ea"/>
              </a:rPr>
              <a:t>18minute procedure </a:t>
            </a:r>
          </a:p>
          <a:p>
            <a:pPr algn="ctr" defTabSz="244934" eaLnBrk="1" fontAlgn="auto" hangingPunct="1">
              <a:spcBef>
                <a:spcPts val="0"/>
              </a:spcBef>
              <a:spcAft>
                <a:spcPts val="0"/>
              </a:spcAft>
            </a:pPr>
            <a:endParaRPr lang="en-GB" sz="536" dirty="0">
              <a:solidFill>
                <a:prstClr val="white"/>
              </a:solidFill>
              <a:latin typeface="Century Gothic" panose="020B0502020202020204" pitchFamily="34" charset="0"/>
              <a:ea typeface="+mn-ea"/>
            </a:endParaRPr>
          </a:p>
        </p:txBody>
      </p:sp>
      <p:cxnSp>
        <p:nvCxnSpPr>
          <p:cNvPr id="119" name="Straight Arrow Connector 118"/>
          <p:cNvCxnSpPr/>
          <p:nvPr/>
        </p:nvCxnSpPr>
        <p:spPr>
          <a:xfrm flipH="1">
            <a:off x="6089989" y="4478355"/>
            <a:ext cx="517538" cy="4166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06" idx="3"/>
          </p:cNvCxnSpPr>
          <p:nvPr/>
        </p:nvCxnSpPr>
        <p:spPr>
          <a:xfrm flipV="1">
            <a:off x="6375874" y="5660232"/>
            <a:ext cx="20903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4" name="Flowchart: Process 123"/>
          <p:cNvSpPr/>
          <p:nvPr/>
        </p:nvSpPr>
        <p:spPr>
          <a:xfrm>
            <a:off x="6595248" y="5403853"/>
            <a:ext cx="1295502" cy="561908"/>
          </a:xfrm>
          <a:prstGeom prst="flowChartProcess">
            <a:avLst/>
          </a:prstGeom>
          <a:ln>
            <a:solidFill>
              <a:schemeClr val="bg2">
                <a:lumMod val="9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125" name="TextBox 124"/>
          <p:cNvSpPr txBox="1"/>
          <p:nvPr/>
        </p:nvSpPr>
        <p:spPr>
          <a:xfrm>
            <a:off x="6584911" y="5403854"/>
            <a:ext cx="1321340" cy="611642"/>
          </a:xfrm>
          <a:prstGeom prst="rect">
            <a:avLst/>
          </a:prstGeom>
          <a:noFill/>
        </p:spPr>
        <p:txBody>
          <a:bodyPr wrap="square" rtlCol="0">
            <a:spAutoFit/>
          </a:bodyPr>
          <a:lstStyle/>
          <a:p>
            <a:pPr algn="ctr" defTabSz="244934" eaLnBrk="1" fontAlgn="auto" hangingPunct="1">
              <a:spcBef>
                <a:spcPts val="0"/>
              </a:spcBef>
              <a:spcAft>
                <a:spcPts val="0"/>
              </a:spcAft>
            </a:pPr>
            <a:r>
              <a:rPr lang="en-GB" sz="482" dirty="0">
                <a:solidFill>
                  <a:prstClr val="black"/>
                </a:solidFill>
                <a:latin typeface="Century Gothic" panose="020B0502020202020204" pitchFamily="34" charset="0"/>
                <a:ea typeface="+mn-ea"/>
              </a:rPr>
              <a:t>RATT clinician returns equipment back to base </a:t>
            </a:r>
          </a:p>
          <a:p>
            <a:pPr defTabSz="244934" eaLnBrk="1" fontAlgn="auto" hangingPunct="1">
              <a:spcBef>
                <a:spcPts val="0"/>
              </a:spcBef>
              <a:spcAft>
                <a:spcPts val="0"/>
              </a:spcAft>
            </a:pPr>
            <a:r>
              <a:rPr lang="en-GB" sz="482" dirty="0">
                <a:solidFill>
                  <a:prstClr val="black"/>
                </a:solidFill>
                <a:latin typeface="Century Gothic" panose="020B0502020202020204" pitchFamily="34" charset="0"/>
                <a:ea typeface="+mn-ea"/>
              </a:rPr>
              <a:t>-  Raizer</a:t>
            </a:r>
          </a:p>
          <a:p>
            <a:pPr marL="91850" indent="-91850" defTabSz="244934" eaLnBrk="1" fontAlgn="auto" hangingPunct="1">
              <a:spcBef>
                <a:spcPts val="0"/>
              </a:spcBef>
              <a:spcAft>
                <a:spcPts val="0"/>
              </a:spcAft>
              <a:buFontTx/>
              <a:buChar char="-"/>
            </a:pPr>
            <a:r>
              <a:rPr lang="en-GB" sz="482" dirty="0">
                <a:solidFill>
                  <a:prstClr val="black"/>
                </a:solidFill>
                <a:latin typeface="Century Gothic" panose="020B0502020202020204" pitchFamily="34" charset="0"/>
                <a:ea typeface="+mn-ea"/>
              </a:rPr>
              <a:t>Trolley</a:t>
            </a:r>
          </a:p>
          <a:p>
            <a:pPr marL="91850" indent="-91850" defTabSz="244934" eaLnBrk="1" fontAlgn="auto" hangingPunct="1">
              <a:spcBef>
                <a:spcPts val="0"/>
              </a:spcBef>
              <a:spcAft>
                <a:spcPts val="0"/>
              </a:spcAft>
              <a:buFontTx/>
              <a:buChar char="-"/>
            </a:pPr>
            <a:r>
              <a:rPr lang="en-GB" sz="482" dirty="0">
                <a:solidFill>
                  <a:prstClr val="black"/>
                </a:solidFill>
                <a:latin typeface="Century Gothic" panose="020B0502020202020204" pitchFamily="34" charset="0"/>
                <a:ea typeface="+mn-ea"/>
              </a:rPr>
              <a:t>Charger</a:t>
            </a:r>
          </a:p>
          <a:p>
            <a:pPr marL="91850" indent="-91850" defTabSz="244934" eaLnBrk="1" fontAlgn="auto" hangingPunct="1">
              <a:spcBef>
                <a:spcPts val="0"/>
              </a:spcBef>
              <a:spcAft>
                <a:spcPts val="0"/>
              </a:spcAft>
              <a:buFontTx/>
              <a:buChar char="-"/>
            </a:pPr>
            <a:r>
              <a:rPr lang="en-GB" sz="482" dirty="0">
                <a:solidFill>
                  <a:prstClr val="black"/>
                </a:solidFill>
                <a:latin typeface="Century Gothic" panose="020B0502020202020204" pitchFamily="34" charset="0"/>
                <a:ea typeface="+mn-ea"/>
              </a:rPr>
              <a:t>Sliding sheets</a:t>
            </a:r>
          </a:p>
          <a:p>
            <a:pPr marL="91850" indent="-91850" defTabSz="244934" eaLnBrk="1" fontAlgn="auto" hangingPunct="1">
              <a:spcBef>
                <a:spcPts val="0"/>
              </a:spcBef>
              <a:spcAft>
                <a:spcPts val="0"/>
              </a:spcAft>
              <a:buFontTx/>
              <a:buChar char="-"/>
            </a:pPr>
            <a:r>
              <a:rPr lang="en-GB" sz="482" dirty="0">
                <a:solidFill>
                  <a:prstClr val="black"/>
                </a:solidFill>
                <a:latin typeface="Century Gothic" panose="020B0502020202020204" pitchFamily="34" charset="0"/>
                <a:ea typeface="+mn-ea"/>
              </a:rPr>
              <a:t>Handles</a:t>
            </a:r>
          </a:p>
        </p:txBody>
      </p:sp>
      <p:cxnSp>
        <p:nvCxnSpPr>
          <p:cNvPr id="128" name="Straight Arrow Connector 127"/>
          <p:cNvCxnSpPr/>
          <p:nvPr/>
        </p:nvCxnSpPr>
        <p:spPr>
          <a:xfrm>
            <a:off x="6034804" y="5056647"/>
            <a:ext cx="3783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9" name="Flowchart: Process 128"/>
          <p:cNvSpPr/>
          <p:nvPr/>
        </p:nvSpPr>
        <p:spPr>
          <a:xfrm>
            <a:off x="6428251" y="4856345"/>
            <a:ext cx="1423460" cy="419319"/>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244934" eaLnBrk="1" fontAlgn="auto" hangingPunct="1">
              <a:spcBef>
                <a:spcPts val="0"/>
              </a:spcBef>
              <a:spcAft>
                <a:spcPts val="0"/>
              </a:spcAft>
            </a:pPr>
            <a:endParaRPr lang="en-GB" sz="965">
              <a:solidFill>
                <a:prstClr val="white"/>
              </a:solidFill>
              <a:latin typeface="Calibri" panose="020F0502020204030204"/>
            </a:endParaRPr>
          </a:p>
        </p:txBody>
      </p:sp>
      <p:sp>
        <p:nvSpPr>
          <p:cNvPr id="130" name="TextBox 129"/>
          <p:cNvSpPr txBox="1"/>
          <p:nvPr/>
        </p:nvSpPr>
        <p:spPr>
          <a:xfrm>
            <a:off x="6480392" y="4907396"/>
            <a:ext cx="1371318" cy="389081"/>
          </a:xfrm>
          <a:prstGeom prst="rect">
            <a:avLst/>
          </a:prstGeom>
          <a:noFill/>
        </p:spPr>
        <p:txBody>
          <a:bodyPr wrap="square" rtlCol="0">
            <a:spAutoFit/>
          </a:bodyPr>
          <a:lstStyle/>
          <a:p>
            <a:pPr defTabSz="244934" eaLnBrk="1" fontAlgn="auto" hangingPunct="1">
              <a:spcBef>
                <a:spcPts val="0"/>
              </a:spcBef>
              <a:spcAft>
                <a:spcPts val="0"/>
              </a:spcAft>
            </a:pPr>
            <a:r>
              <a:rPr lang="en-GB" sz="482" dirty="0">
                <a:solidFill>
                  <a:prstClr val="white"/>
                </a:solidFill>
                <a:latin typeface="Century Gothic" panose="020B0502020202020204" pitchFamily="34" charset="0"/>
                <a:ea typeface="+mn-ea"/>
              </a:rPr>
              <a:t>RATT clinician informs RATT admin that the patient has been Discharged – RATT admin can unselect the </a:t>
            </a:r>
            <a:r>
              <a:rPr lang="en-GB" sz="482" b="1" dirty="0">
                <a:solidFill>
                  <a:srgbClr val="7030A0"/>
                </a:solidFill>
                <a:latin typeface="Century Gothic" panose="020B0502020202020204" pitchFamily="34" charset="0"/>
                <a:ea typeface="+mn-ea"/>
              </a:rPr>
              <a:t>‘falls pick up’ </a:t>
            </a:r>
            <a:r>
              <a:rPr lang="en-GB" sz="482" dirty="0">
                <a:solidFill>
                  <a:prstClr val="white"/>
                </a:solidFill>
                <a:latin typeface="Century Gothic" panose="020B0502020202020204" pitchFamily="34" charset="0"/>
                <a:ea typeface="+mn-ea"/>
              </a:rPr>
              <a:t>intervention on malinko  </a:t>
            </a:r>
          </a:p>
        </p:txBody>
      </p:sp>
    </p:spTree>
    <p:extLst>
      <p:ext uri="{BB962C8B-B14F-4D97-AF65-F5344CB8AC3E}">
        <p14:creationId xmlns:p14="http://schemas.microsoft.com/office/powerpoint/2010/main" val="27810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066" y="5397421"/>
            <a:ext cx="963038" cy="4339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51" y="5464401"/>
            <a:ext cx="1927358" cy="366976"/>
          </a:xfrm>
          <a:prstGeom prst="rect">
            <a:avLst/>
          </a:prstGeom>
        </p:spPr>
      </p:pic>
      <p:sp>
        <p:nvSpPr>
          <p:cNvPr id="2" name="Title 1"/>
          <p:cNvSpPr>
            <a:spLocks noGrp="1"/>
          </p:cNvSpPr>
          <p:nvPr>
            <p:ph type="title"/>
          </p:nvPr>
        </p:nvSpPr>
        <p:spPr>
          <a:xfrm>
            <a:off x="628650" y="1131095"/>
            <a:ext cx="7886700" cy="798498"/>
          </a:xfrm>
        </p:spPr>
        <p:txBody>
          <a:bodyPr>
            <a:normAutofit fontScale="90000"/>
          </a:bodyPr>
          <a:lstStyle/>
          <a:p>
            <a:pPr indent="-171450">
              <a:lnSpc>
                <a:spcPct val="115000"/>
              </a:lnSpc>
              <a:spcBef>
                <a:spcPts val="900"/>
              </a:spcBef>
            </a:pPr>
            <a:br>
              <a:rPr lang="en-GB" sz="2100" kern="0" dirty="0">
                <a:solidFill>
                  <a:srgbClr val="000000"/>
                </a:solidFill>
                <a:latin typeface="Arial"/>
                <a:ea typeface="Arial"/>
                <a:cs typeface="Arial"/>
                <a:sym typeface="Arial"/>
              </a:rPr>
            </a:br>
            <a:br>
              <a:rPr lang="en-GB" sz="2100" kern="0" dirty="0">
                <a:solidFill>
                  <a:srgbClr val="000000"/>
                </a:solidFill>
                <a:latin typeface="Arial"/>
                <a:ea typeface="Arial"/>
                <a:cs typeface="Arial"/>
                <a:sym typeface="Arial"/>
              </a:rPr>
            </a:br>
            <a:r>
              <a:rPr lang="en-GB" sz="2100" kern="0" dirty="0">
                <a:solidFill>
                  <a:srgbClr val="000000"/>
                </a:solidFill>
                <a:latin typeface="Arial"/>
                <a:ea typeface="Arial"/>
                <a:cs typeface="Arial"/>
                <a:sym typeface="Arial"/>
              </a:rPr>
              <a:t>Other Services within UCR:</a:t>
            </a:r>
            <a:br>
              <a:rPr lang="en-GB" sz="2100" kern="0" dirty="0">
                <a:solidFill>
                  <a:srgbClr val="000000"/>
                </a:solidFill>
                <a:latin typeface="Arial"/>
                <a:ea typeface="Arial"/>
                <a:cs typeface="Arial"/>
                <a:sym typeface="Arial"/>
              </a:rPr>
            </a:br>
            <a:endParaRPr lang="en-GB" dirty="0"/>
          </a:p>
        </p:txBody>
      </p:sp>
      <p:sp>
        <p:nvSpPr>
          <p:cNvPr id="3" name="Content Placeholder 2"/>
          <p:cNvSpPr>
            <a:spLocks noGrp="1"/>
          </p:cNvSpPr>
          <p:nvPr>
            <p:ph idx="1"/>
          </p:nvPr>
        </p:nvSpPr>
        <p:spPr>
          <a:xfrm>
            <a:off x="628650" y="2226469"/>
            <a:ext cx="7886700" cy="2658298"/>
          </a:xfrm>
        </p:spPr>
        <p:txBody>
          <a:bodyPr/>
          <a:lstStyle/>
          <a:p>
            <a:pPr marL="0">
              <a:lnSpc>
                <a:spcPct val="115000"/>
              </a:lnSpc>
              <a:spcBef>
                <a:spcPts val="900"/>
              </a:spcBef>
              <a:buClr>
                <a:srgbClr val="000000"/>
              </a:buClr>
              <a:buSzPts val="1100"/>
              <a:buNone/>
            </a:pPr>
            <a:r>
              <a:rPr lang="en-GB" sz="1050" kern="0" dirty="0">
                <a:latin typeface="Arial"/>
                <a:ea typeface="Arial"/>
                <a:cs typeface="Arial"/>
                <a:sym typeface="Arial"/>
              </a:rPr>
              <a:t>Following on from this, the Rapid Response team can make direct referrals into the following UCR services if required: </a:t>
            </a:r>
          </a:p>
          <a:p>
            <a:pPr marL="342900" indent="-280988">
              <a:lnSpc>
                <a:spcPct val="115000"/>
              </a:lnSpc>
              <a:spcBef>
                <a:spcPts val="900"/>
              </a:spcBef>
              <a:buClr>
                <a:srgbClr val="000000"/>
              </a:buClr>
              <a:buSzPts val="2300"/>
              <a:buFont typeface="Arial"/>
              <a:buChar char="●"/>
            </a:pPr>
            <a:r>
              <a:rPr lang="en-GB" sz="1050" kern="0" dirty="0">
                <a:solidFill>
                  <a:schemeClr val="accent1">
                    <a:lumMod val="75000"/>
                  </a:schemeClr>
                </a:solidFill>
                <a:latin typeface="Arial"/>
                <a:ea typeface="Arial"/>
                <a:cs typeface="Arial"/>
                <a:sym typeface="Arial"/>
              </a:rPr>
              <a:t>Rapid Access Therapy Team (for urgent OT / PT intervention) </a:t>
            </a:r>
          </a:p>
          <a:p>
            <a:pPr marL="342900" indent="-280988">
              <a:lnSpc>
                <a:spcPct val="115000"/>
              </a:lnSpc>
              <a:spcBef>
                <a:spcPts val="0"/>
              </a:spcBef>
              <a:buClr>
                <a:srgbClr val="000000"/>
              </a:buClr>
              <a:buSzPts val="2300"/>
              <a:buFont typeface="Arial"/>
              <a:buChar char="●"/>
            </a:pPr>
            <a:r>
              <a:rPr lang="en-GB" sz="1050" kern="0" dirty="0">
                <a:solidFill>
                  <a:schemeClr val="accent1">
                    <a:lumMod val="75000"/>
                  </a:schemeClr>
                </a:solidFill>
                <a:latin typeface="Arial"/>
                <a:ea typeface="Arial"/>
                <a:cs typeface="Arial"/>
                <a:sym typeface="Arial"/>
              </a:rPr>
              <a:t>Home Based Rehab (HBR)</a:t>
            </a:r>
          </a:p>
          <a:p>
            <a:pPr marL="342900" indent="-280988">
              <a:lnSpc>
                <a:spcPct val="115000"/>
              </a:lnSpc>
              <a:spcBef>
                <a:spcPts val="0"/>
              </a:spcBef>
              <a:buClr>
                <a:srgbClr val="000000"/>
              </a:buClr>
              <a:buSzPts val="2300"/>
              <a:buFont typeface="Arial"/>
              <a:buChar char="●"/>
            </a:pPr>
            <a:r>
              <a:rPr lang="en-GB" sz="1050" kern="0" dirty="0">
                <a:solidFill>
                  <a:schemeClr val="accent1">
                    <a:lumMod val="75000"/>
                  </a:schemeClr>
                </a:solidFill>
                <a:latin typeface="Arial"/>
                <a:ea typeface="Arial"/>
                <a:cs typeface="Arial"/>
                <a:sym typeface="Arial"/>
              </a:rPr>
              <a:t>Intermediate Care bed based rehab (30 bedded unit based in QMS) we cannot step up into beds yet </a:t>
            </a:r>
          </a:p>
          <a:p>
            <a:pPr marL="342900" indent="-280988">
              <a:lnSpc>
                <a:spcPct val="115000"/>
              </a:lnSpc>
              <a:spcBef>
                <a:spcPts val="0"/>
              </a:spcBef>
              <a:buClr>
                <a:srgbClr val="000000"/>
              </a:buClr>
              <a:buSzPts val="2300"/>
              <a:buFont typeface="Arial"/>
              <a:buChar char="●"/>
            </a:pPr>
            <a:r>
              <a:rPr lang="en-GB" sz="1050" kern="0" dirty="0">
                <a:solidFill>
                  <a:schemeClr val="accent1">
                    <a:lumMod val="75000"/>
                  </a:schemeClr>
                </a:solidFill>
                <a:latin typeface="Arial"/>
                <a:ea typeface="Arial"/>
                <a:cs typeface="Arial"/>
                <a:sym typeface="Arial"/>
              </a:rPr>
              <a:t>Bromley Hospital @ Home service</a:t>
            </a:r>
          </a:p>
          <a:p>
            <a:pPr marL="342900" indent="-280988">
              <a:lnSpc>
                <a:spcPct val="115000"/>
              </a:lnSpc>
              <a:spcBef>
                <a:spcPts val="0"/>
              </a:spcBef>
              <a:buClr>
                <a:srgbClr val="000000"/>
              </a:buClr>
              <a:buSzPts val="2300"/>
              <a:buFont typeface="Arial"/>
              <a:buChar char="●"/>
            </a:pPr>
            <a:r>
              <a:rPr lang="en-GB" sz="1050" kern="0" dirty="0">
                <a:solidFill>
                  <a:schemeClr val="accent1">
                    <a:lumMod val="75000"/>
                  </a:schemeClr>
                </a:solidFill>
                <a:latin typeface="Arial"/>
                <a:ea typeface="Arial"/>
                <a:cs typeface="Arial"/>
                <a:sym typeface="Arial"/>
              </a:rPr>
              <a:t>Single Point Access (SPA) for access into social care support</a:t>
            </a:r>
            <a:endParaRPr lang="en-GB" sz="1050" kern="0" dirty="0">
              <a:solidFill>
                <a:schemeClr val="accent1">
                  <a:lumMod val="75000"/>
                </a:schemeClr>
              </a:solidFill>
              <a:latin typeface="Arial"/>
              <a:ea typeface="Arial"/>
              <a:cs typeface="Arial"/>
              <a:sym typeface="Calibri"/>
            </a:endParaRPr>
          </a:p>
          <a:p>
            <a:pPr marL="0" indent="0">
              <a:buNone/>
            </a:pPr>
            <a:endParaRPr lang="en-GB" dirty="0"/>
          </a:p>
        </p:txBody>
      </p:sp>
    </p:spTree>
    <p:extLst>
      <p:ext uri="{BB962C8B-B14F-4D97-AF65-F5344CB8AC3E}">
        <p14:creationId xmlns:p14="http://schemas.microsoft.com/office/powerpoint/2010/main" val="2155042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066" y="5397421"/>
            <a:ext cx="963038" cy="4339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51" y="5464401"/>
            <a:ext cx="1927358" cy="366976"/>
          </a:xfrm>
          <a:prstGeom prst="rect">
            <a:avLst/>
          </a:prstGeom>
        </p:spPr>
      </p:pic>
      <p:sp>
        <p:nvSpPr>
          <p:cNvPr id="2" name="Title 1"/>
          <p:cNvSpPr>
            <a:spLocks noGrp="1"/>
          </p:cNvSpPr>
          <p:nvPr>
            <p:ph type="title"/>
          </p:nvPr>
        </p:nvSpPr>
        <p:spPr>
          <a:xfrm>
            <a:off x="628650" y="857251"/>
            <a:ext cx="7886700" cy="1268016"/>
          </a:xfrm>
        </p:spPr>
        <p:txBody>
          <a:bodyPr>
            <a:normAutofit/>
          </a:bodyPr>
          <a:lstStyle/>
          <a:p>
            <a:r>
              <a:rPr lang="en-GB" sz="1875" dirty="0">
                <a:latin typeface="Arial" panose="020B0604020202020204" pitchFamily="34" charset="0"/>
                <a:cs typeface="Arial" panose="020B0604020202020204" pitchFamily="34" charset="0"/>
              </a:rPr>
              <a:t>Case Study – Confusion and Respiratory</a:t>
            </a:r>
          </a:p>
        </p:txBody>
      </p:sp>
      <p:sp>
        <p:nvSpPr>
          <p:cNvPr id="3" name="Content Placeholder 2"/>
          <p:cNvSpPr>
            <a:spLocks noGrp="1"/>
          </p:cNvSpPr>
          <p:nvPr>
            <p:ph idx="1"/>
          </p:nvPr>
        </p:nvSpPr>
        <p:spPr>
          <a:xfrm>
            <a:off x="628650" y="1966999"/>
            <a:ext cx="7886700" cy="2967644"/>
          </a:xfrm>
        </p:spPr>
        <p:txBody>
          <a:bodyPr>
            <a:normAutofit/>
          </a:bodyPr>
          <a:lstStyle/>
          <a:p>
            <a:r>
              <a:rPr lang="en-GB" sz="1050" dirty="0">
                <a:solidFill>
                  <a:schemeClr val="accent1">
                    <a:lumMod val="75000"/>
                  </a:schemeClr>
                </a:solidFill>
                <a:latin typeface="Arial" panose="020B0604020202020204" pitchFamily="34" charset="0"/>
                <a:cs typeface="Arial" panose="020B0604020202020204" pitchFamily="34" charset="0"/>
              </a:rPr>
              <a:t>87 year old Male - referred by GP via SPA to RR due to worsening confusion and a cough. </a:t>
            </a:r>
          </a:p>
          <a:p>
            <a:r>
              <a:rPr lang="en-GB" sz="1050" dirty="0">
                <a:solidFill>
                  <a:schemeClr val="accent1">
                    <a:lumMod val="75000"/>
                  </a:schemeClr>
                </a:solidFill>
                <a:latin typeface="Arial" panose="020B0604020202020204" pitchFamily="34" charset="0"/>
                <a:cs typeface="Arial" panose="020B0604020202020204" pitchFamily="34" charset="0"/>
              </a:rPr>
              <a:t>PMH: vascular dementia and ILD. </a:t>
            </a:r>
          </a:p>
          <a:p>
            <a:r>
              <a:rPr lang="en-GB" sz="1050" dirty="0">
                <a:solidFill>
                  <a:schemeClr val="accent1">
                    <a:lumMod val="75000"/>
                  </a:schemeClr>
                </a:solidFill>
                <a:latin typeface="Arial" panose="020B0604020202020204" pitchFamily="34" charset="0"/>
                <a:cs typeface="Arial" panose="020B0604020202020204" pitchFamily="34" charset="0"/>
              </a:rPr>
              <a:t>History – more confused and needing support with transfers which is not usual. Has a chronic cough however now has increased sputum production, no haemoptysis.  </a:t>
            </a:r>
          </a:p>
          <a:p>
            <a:r>
              <a:rPr lang="en-GB" sz="1050" dirty="0">
                <a:solidFill>
                  <a:schemeClr val="accent1">
                    <a:lumMod val="75000"/>
                  </a:schemeClr>
                </a:solidFill>
                <a:latin typeface="Arial" panose="020B0604020202020204" pitchFamily="34" charset="0"/>
                <a:cs typeface="Arial" panose="020B0604020202020204" pitchFamily="34" charset="0"/>
              </a:rPr>
              <a:t>No fever, SOB, chest pain, nausea/vomiting, urinary symptoms. No neuro focal. </a:t>
            </a:r>
          </a:p>
          <a:p>
            <a:r>
              <a:rPr lang="en-GB" sz="1050" dirty="0">
                <a:solidFill>
                  <a:schemeClr val="accent1">
                    <a:lumMod val="75000"/>
                  </a:schemeClr>
                </a:solidFill>
                <a:latin typeface="Arial" panose="020B0604020202020204" pitchFamily="34" charset="0"/>
                <a:cs typeface="Arial" panose="020B0604020202020204" pitchFamily="34" charset="0"/>
              </a:rPr>
              <a:t>Vitals - BP 97/62, 20rr, 96%, 73bpm, 36.7. NEWS2 score – 2. </a:t>
            </a:r>
          </a:p>
          <a:p>
            <a:r>
              <a:rPr lang="en-GB" sz="1050" dirty="0">
                <a:solidFill>
                  <a:schemeClr val="accent1">
                    <a:lumMod val="75000"/>
                  </a:schemeClr>
                </a:solidFill>
                <a:latin typeface="Arial" panose="020B0604020202020204" pitchFamily="34" charset="0"/>
                <a:cs typeface="Arial" panose="020B0604020202020204" pitchFamily="34" charset="0"/>
              </a:rPr>
              <a:t>Examination – Crackles to left mid-lower zones on auscultation. No wheeze. Normal heart sounds. Urinalysis NAD.</a:t>
            </a:r>
          </a:p>
          <a:p>
            <a:r>
              <a:rPr lang="en-GB" sz="1050" dirty="0">
                <a:solidFill>
                  <a:schemeClr val="accent1">
                    <a:lumMod val="75000"/>
                  </a:schemeClr>
                </a:solidFill>
                <a:latin typeface="Arial" panose="020B0604020202020204" pitchFamily="34" charset="0"/>
                <a:cs typeface="Arial" panose="020B0604020202020204" pitchFamily="34" charset="0"/>
              </a:rPr>
              <a:t>Grade 2 pressure sore found – treated. Skin assessment – Medley score: 14. </a:t>
            </a:r>
            <a:r>
              <a:rPr lang="en-GB" sz="1050" dirty="0" err="1">
                <a:solidFill>
                  <a:schemeClr val="accent1">
                    <a:lumMod val="75000"/>
                  </a:schemeClr>
                </a:solidFill>
                <a:latin typeface="Arial" panose="020B0604020202020204" pitchFamily="34" charset="0"/>
                <a:cs typeface="Arial" panose="020B0604020202020204" pitchFamily="34" charset="0"/>
              </a:rPr>
              <a:t>Datix</a:t>
            </a:r>
            <a:r>
              <a:rPr lang="en-GB" sz="1050" dirty="0">
                <a:solidFill>
                  <a:schemeClr val="accent1">
                    <a:lumMod val="75000"/>
                  </a:schemeClr>
                </a:solidFill>
                <a:latin typeface="Arial" panose="020B0604020202020204" pitchFamily="34" charset="0"/>
                <a:cs typeface="Arial" panose="020B0604020202020204" pitchFamily="34" charset="0"/>
              </a:rPr>
              <a:t> completed. </a:t>
            </a:r>
          </a:p>
          <a:p>
            <a:r>
              <a:rPr lang="en-GB" sz="1050" dirty="0">
                <a:solidFill>
                  <a:schemeClr val="accent1">
                    <a:lumMod val="75000"/>
                  </a:schemeClr>
                </a:solidFill>
                <a:latin typeface="Arial" panose="020B0604020202020204" pitchFamily="34" charset="0"/>
                <a:cs typeface="Arial" panose="020B0604020202020204" pitchFamily="34" charset="0"/>
              </a:rPr>
              <a:t>CRB-65 – 2/4 </a:t>
            </a:r>
          </a:p>
          <a:p>
            <a:r>
              <a:rPr lang="en-GB" sz="1050" dirty="0">
                <a:solidFill>
                  <a:schemeClr val="accent1">
                    <a:lumMod val="75000"/>
                  </a:schemeClr>
                </a:solidFill>
                <a:latin typeface="Arial" panose="020B0604020202020204" pitchFamily="34" charset="0"/>
                <a:cs typeface="Arial" panose="020B0604020202020204" pitchFamily="34" charset="0"/>
              </a:rPr>
              <a:t>LRTI found – doxycycline prescribed. Safety netted. </a:t>
            </a:r>
          </a:p>
          <a:p>
            <a:r>
              <a:rPr lang="en-GB" sz="1050" dirty="0">
                <a:solidFill>
                  <a:schemeClr val="accent1">
                    <a:lumMod val="75000"/>
                  </a:schemeClr>
                </a:solidFill>
                <a:latin typeface="Arial" panose="020B0604020202020204" pitchFamily="34" charset="0"/>
                <a:cs typeface="Arial" panose="020B0604020202020204" pitchFamily="34" charset="0"/>
              </a:rPr>
              <a:t>Onward referrals – DN to manage wound and BP review. RATT for mobility assessment.</a:t>
            </a:r>
            <a:r>
              <a:rPr lang="en-GB" dirty="0">
                <a:solidFill>
                  <a:schemeClr val="accent1">
                    <a:lumMod val="75000"/>
                  </a:schemeClr>
                </a:solidFill>
                <a:latin typeface="Arial" panose="020B0604020202020204" pitchFamily="34" charset="0"/>
                <a:cs typeface="Arial" panose="020B0604020202020204" pitchFamily="34" charset="0"/>
              </a:rPr>
              <a:t> </a:t>
            </a:r>
          </a:p>
          <a:p>
            <a:endParaRPr lang="en-GB" dirty="0"/>
          </a:p>
          <a:p>
            <a:endParaRPr lang="en-GB" dirty="0"/>
          </a:p>
        </p:txBody>
      </p:sp>
    </p:spTree>
    <p:extLst>
      <p:ext uri="{BB962C8B-B14F-4D97-AF65-F5344CB8AC3E}">
        <p14:creationId xmlns:p14="http://schemas.microsoft.com/office/powerpoint/2010/main" val="145770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itle 2">
            <a:extLst>
              <a:ext uri="{FF2B5EF4-FFF2-40B4-BE49-F238E27FC236}">
                <a16:creationId xmlns:a16="http://schemas.microsoft.com/office/drawing/2014/main" id="{A5E2D4ED-3755-41BC-A819-76DD558F4FC2}"/>
              </a:ext>
            </a:extLst>
          </p:cNvPr>
          <p:cNvSpPr>
            <a:spLocks noGrp="1"/>
          </p:cNvSpPr>
          <p:nvPr>
            <p:ph type="title" idx="4294967295"/>
          </p:nvPr>
        </p:nvSpPr>
        <p:spPr>
          <a:xfrm>
            <a:off x="539750" y="539750"/>
            <a:ext cx="8064500" cy="1377082"/>
          </a:xfrm>
        </p:spPr>
        <p:txBody>
          <a:bodyPr/>
          <a:lstStyle/>
          <a:p>
            <a:r>
              <a:rPr lang="en-US" altLang="en-US" dirty="0"/>
              <a:t>NHSE guidance for UCR services responding to patients who have fallen in their usual place of residence</a:t>
            </a:r>
            <a:br>
              <a:rPr lang="en-US" altLang="en-US" dirty="0"/>
            </a:br>
            <a:endParaRPr lang="en-US" altLang="en-US" dirty="0"/>
          </a:p>
        </p:txBody>
      </p:sp>
      <p:sp>
        <p:nvSpPr>
          <p:cNvPr id="5" name="Content Placeholder 2">
            <a:extLst>
              <a:ext uri="{FF2B5EF4-FFF2-40B4-BE49-F238E27FC236}">
                <a16:creationId xmlns:a16="http://schemas.microsoft.com/office/drawing/2014/main" id="{6BE20817-D401-43B1-9557-CFF918A96F2E}"/>
              </a:ext>
            </a:extLst>
          </p:cNvPr>
          <p:cNvSpPr txBox="1">
            <a:spLocks/>
          </p:cNvSpPr>
          <p:nvPr/>
        </p:nvSpPr>
        <p:spPr bwMode="auto">
          <a:xfrm>
            <a:off x="620713" y="2060847"/>
            <a:ext cx="7894637" cy="361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b="0" dirty="0"/>
              <a:t>One aspect of the ‘going further for winter’ resilience plan is that UCR teams should implement a community-based falls response, to improve support for people in the community, inclusive of care homes</a:t>
            </a:r>
          </a:p>
          <a:p>
            <a:pPr marL="0" indent="0" eaLnBrk="1" hangingPunct="1"/>
            <a:r>
              <a:rPr lang="en-US" altLang="en-US" b="0" dirty="0"/>
              <a:t> build capacity and resilience within the community</a:t>
            </a:r>
          </a:p>
          <a:p>
            <a:pPr marL="0" indent="0" eaLnBrk="1" hangingPunct="1"/>
            <a:r>
              <a:rPr lang="en-US" altLang="en-US" b="0" dirty="0"/>
              <a:t> Take pressure off LAS to attend </a:t>
            </a:r>
            <a:r>
              <a:rPr lang="en-GB" b="0" dirty="0"/>
              <a:t>higher acuity, critical, and life-threatening calls </a:t>
            </a:r>
            <a:endParaRPr lang="en-US" altLang="en-US" b="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363" y="1182868"/>
            <a:ext cx="1394258" cy="6282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51" y="5152853"/>
            <a:ext cx="3563616" cy="678525"/>
          </a:xfrm>
          <a:prstGeom prst="rect">
            <a:avLst/>
          </a:prstGeom>
        </p:spPr>
      </p:pic>
      <p:sp>
        <p:nvSpPr>
          <p:cNvPr id="2" name="Title 1"/>
          <p:cNvSpPr>
            <a:spLocks noGrp="1"/>
          </p:cNvSpPr>
          <p:nvPr>
            <p:ph type="title"/>
          </p:nvPr>
        </p:nvSpPr>
        <p:spPr>
          <a:xfrm>
            <a:off x="503959" y="2752076"/>
            <a:ext cx="7886700" cy="994172"/>
          </a:xfrm>
        </p:spPr>
        <p:txBody>
          <a:bodyPr/>
          <a:lstStyle/>
          <a:p>
            <a:pPr algn="ctr"/>
            <a:r>
              <a:rPr lang="en-GB" dirty="0">
                <a:solidFill>
                  <a:schemeClr val="accent1">
                    <a:lumMod val="75000"/>
                  </a:schemeClr>
                </a:solidFill>
              </a:rPr>
              <a:t>Any questions?</a:t>
            </a:r>
          </a:p>
        </p:txBody>
      </p:sp>
    </p:spTree>
    <p:extLst>
      <p:ext uri="{BB962C8B-B14F-4D97-AF65-F5344CB8AC3E}">
        <p14:creationId xmlns:p14="http://schemas.microsoft.com/office/powerpoint/2010/main" val="3366951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49"/>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85725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857249"/>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857250"/>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1AC3470A-807E-D802-47C1-1B9001B1B8FA}"/>
              </a:ext>
            </a:extLst>
          </p:cNvPr>
          <p:cNvSpPr>
            <a:spLocks noGrp="1"/>
          </p:cNvSpPr>
          <p:nvPr>
            <p:ph type="title"/>
          </p:nvPr>
        </p:nvSpPr>
        <p:spPr>
          <a:xfrm>
            <a:off x="1028700" y="1078154"/>
            <a:ext cx="7421963" cy="775252"/>
          </a:xfrm>
        </p:spPr>
        <p:txBody>
          <a:bodyPr>
            <a:normAutofit/>
          </a:bodyPr>
          <a:lstStyle/>
          <a:p>
            <a:r>
              <a:rPr lang="en-GB" sz="3000" dirty="0">
                <a:solidFill>
                  <a:srgbClr val="FFFFFF"/>
                </a:solidFill>
              </a:rPr>
              <a:t>JET’s Social Care OOH Delivery</a:t>
            </a:r>
          </a:p>
        </p:txBody>
      </p:sp>
      <p:sp>
        <p:nvSpPr>
          <p:cNvPr id="5" name="Content Placeholder 4">
            <a:extLst>
              <a:ext uri="{FF2B5EF4-FFF2-40B4-BE49-F238E27FC236}">
                <a16:creationId xmlns:a16="http://schemas.microsoft.com/office/drawing/2014/main" id="{479ED485-BA8A-167B-B7B6-B8D18E9EDE08}"/>
              </a:ext>
            </a:extLst>
          </p:cNvPr>
          <p:cNvSpPr>
            <a:spLocks noGrp="1"/>
          </p:cNvSpPr>
          <p:nvPr>
            <p:ph idx="1"/>
          </p:nvPr>
        </p:nvSpPr>
        <p:spPr>
          <a:xfrm>
            <a:off x="1028700" y="2595898"/>
            <a:ext cx="7293023" cy="2762519"/>
          </a:xfrm>
        </p:spPr>
        <p:txBody>
          <a:bodyPr anchor="ctr">
            <a:normAutofit/>
          </a:bodyPr>
          <a:lstStyle/>
          <a:p>
            <a:r>
              <a:rPr lang="en-GB" sz="1500" dirty="0"/>
              <a:t>Social Care staff are available Monday to Friday 9am to 8:30pm, including  Saturday and Sunday from 9am to 5pm.  </a:t>
            </a:r>
          </a:p>
          <a:p>
            <a:endParaRPr lang="en-GB" sz="1500" dirty="0"/>
          </a:p>
          <a:p>
            <a:r>
              <a:rPr lang="en-GB" sz="1500" dirty="0"/>
              <a:t>Everyday of the week from 8:30pm to 10pm there is a Social Worker on Stand by, in order to respond to an OOH crisis in the community.</a:t>
            </a:r>
          </a:p>
          <a:p>
            <a:endParaRPr lang="en-GB" sz="1500" dirty="0"/>
          </a:p>
          <a:p>
            <a:r>
              <a:rPr lang="en-GB" sz="1500" dirty="0"/>
              <a:t>Then after 10pm, they are then on call till 8am.</a:t>
            </a:r>
          </a:p>
          <a:p>
            <a:r>
              <a:rPr lang="en-GB" sz="1500" dirty="0"/>
              <a:t>To compliment the Social Care OOH approach, there is access to Emergency Placements and an urgent response Care Provider.     </a:t>
            </a:r>
          </a:p>
          <a:p>
            <a:endParaRPr lang="en-GB" sz="1500" dirty="0"/>
          </a:p>
          <a:p>
            <a:endParaRPr lang="en-GB" sz="1500" dirty="0"/>
          </a:p>
        </p:txBody>
      </p:sp>
    </p:spTree>
    <p:extLst>
      <p:ext uri="{BB962C8B-B14F-4D97-AF65-F5344CB8AC3E}">
        <p14:creationId xmlns:p14="http://schemas.microsoft.com/office/powerpoint/2010/main" val="3462600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51"/>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3" y="857250"/>
            <a:ext cx="3047357"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12358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08A71588-7D04-0391-93CC-B8EF4F94CB2B}"/>
              </a:ext>
            </a:extLst>
          </p:cNvPr>
          <p:cNvSpPr>
            <a:spLocks noGrp="1"/>
          </p:cNvSpPr>
          <p:nvPr>
            <p:ph type="title"/>
          </p:nvPr>
        </p:nvSpPr>
        <p:spPr>
          <a:xfrm>
            <a:off x="1028698" y="1118899"/>
            <a:ext cx="7533017" cy="658297"/>
          </a:xfrm>
        </p:spPr>
        <p:txBody>
          <a:bodyPr anchor="ctr">
            <a:normAutofit/>
          </a:bodyPr>
          <a:lstStyle/>
          <a:p>
            <a:r>
              <a:rPr lang="en-GB" sz="3000">
                <a:solidFill>
                  <a:srgbClr val="FFFFFF"/>
                </a:solidFill>
              </a:rPr>
              <a:t>JET &amp; The Transdisciplinary Model </a:t>
            </a:r>
          </a:p>
        </p:txBody>
      </p:sp>
      <p:graphicFrame>
        <p:nvGraphicFramePr>
          <p:cNvPr id="5" name="Content Placeholder 2">
            <a:extLst>
              <a:ext uri="{FF2B5EF4-FFF2-40B4-BE49-F238E27FC236}">
                <a16:creationId xmlns:a16="http://schemas.microsoft.com/office/drawing/2014/main" id="{E2DFD5AF-D7EE-C025-1395-CEE78D862ECC}"/>
              </a:ext>
            </a:extLst>
          </p:cNvPr>
          <p:cNvGraphicFramePr>
            <a:graphicFrameLocks noGrp="1"/>
          </p:cNvGraphicFramePr>
          <p:nvPr>
            <p:ph idx="1"/>
          </p:nvPr>
        </p:nvGraphicFramePr>
        <p:xfrm>
          <a:off x="483042" y="2441685"/>
          <a:ext cx="8195872"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3468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51"/>
            <a:ext cx="9143999" cy="1627523"/>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5" y="857250"/>
            <a:ext cx="3072908" cy="1627996"/>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757985" y="-2900282"/>
            <a:ext cx="1628032"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36B511FE-4340-C165-6650-8652F7C9BE78}"/>
              </a:ext>
            </a:extLst>
          </p:cNvPr>
          <p:cNvSpPr>
            <a:spLocks noGrp="1"/>
          </p:cNvSpPr>
          <p:nvPr>
            <p:ph type="title"/>
          </p:nvPr>
        </p:nvSpPr>
        <p:spPr>
          <a:xfrm>
            <a:off x="1037674" y="1118899"/>
            <a:ext cx="7288583" cy="1182335"/>
          </a:xfrm>
        </p:spPr>
        <p:txBody>
          <a:bodyPr anchor="ctr">
            <a:normAutofit/>
          </a:bodyPr>
          <a:lstStyle/>
          <a:p>
            <a:r>
              <a:rPr lang="en-GB" sz="3000">
                <a:solidFill>
                  <a:srgbClr val="FFFFFF"/>
                </a:solidFill>
              </a:rPr>
              <a:t>Continued </a:t>
            </a:r>
          </a:p>
        </p:txBody>
      </p:sp>
      <p:graphicFrame>
        <p:nvGraphicFramePr>
          <p:cNvPr id="5" name="Content Placeholder 2">
            <a:extLst>
              <a:ext uri="{FF2B5EF4-FFF2-40B4-BE49-F238E27FC236}">
                <a16:creationId xmlns:a16="http://schemas.microsoft.com/office/drawing/2014/main" id="{5D50D305-5481-440D-7DF0-8ACD16041457}"/>
              </a:ext>
            </a:extLst>
          </p:cNvPr>
          <p:cNvGraphicFramePr>
            <a:graphicFrameLocks noGrp="1"/>
          </p:cNvGraphicFramePr>
          <p:nvPr>
            <p:ph idx="1"/>
          </p:nvPr>
        </p:nvGraphicFramePr>
        <p:xfrm>
          <a:off x="483042" y="2819235"/>
          <a:ext cx="8195872" cy="2767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115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133671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4" y="115365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1" y="297147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1" y="149684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170362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2C43DF6C-4072-085E-C779-3C68BFC35B0B}"/>
              </a:ext>
            </a:extLst>
          </p:cNvPr>
          <p:cNvSpPr>
            <a:spLocks noGrp="1"/>
          </p:cNvSpPr>
          <p:nvPr>
            <p:ph type="title"/>
          </p:nvPr>
        </p:nvSpPr>
        <p:spPr>
          <a:xfrm>
            <a:off x="619797" y="1297392"/>
            <a:ext cx="3172575" cy="2540623"/>
          </a:xfrm>
        </p:spPr>
        <p:txBody>
          <a:bodyPr anchor="b">
            <a:normAutofit/>
          </a:bodyPr>
          <a:lstStyle/>
          <a:p>
            <a:pPr algn="r"/>
            <a:r>
              <a:rPr lang="en-GB" sz="3000">
                <a:solidFill>
                  <a:srgbClr val="FFFFFF"/>
                </a:solidFill>
              </a:rPr>
              <a:t>Discharge to Assess and Out of Borough Pathways for Weekend Activity  </a:t>
            </a:r>
          </a:p>
        </p:txBody>
      </p:sp>
      <p:sp>
        <p:nvSpPr>
          <p:cNvPr id="3" name="Content Placeholder 2">
            <a:extLst>
              <a:ext uri="{FF2B5EF4-FFF2-40B4-BE49-F238E27FC236}">
                <a16:creationId xmlns:a16="http://schemas.microsoft.com/office/drawing/2014/main" id="{7373201F-A428-ADBC-9F38-F4112201300C}"/>
              </a:ext>
            </a:extLst>
          </p:cNvPr>
          <p:cNvSpPr>
            <a:spLocks noGrp="1"/>
          </p:cNvSpPr>
          <p:nvPr>
            <p:ph idx="1"/>
          </p:nvPr>
        </p:nvSpPr>
        <p:spPr>
          <a:xfrm>
            <a:off x="4877369" y="1344361"/>
            <a:ext cx="3646835" cy="4159535"/>
          </a:xfrm>
        </p:spPr>
        <p:txBody>
          <a:bodyPr anchor="ctr">
            <a:normAutofit/>
          </a:bodyPr>
          <a:lstStyle/>
          <a:p>
            <a:pPr marL="0" indent="0">
              <a:buNone/>
            </a:pPr>
            <a:r>
              <a:rPr lang="en-GB" sz="1500" dirty="0"/>
              <a:t>New pathway into JET within the last 6 months. </a:t>
            </a:r>
          </a:p>
          <a:p>
            <a:r>
              <a:rPr lang="en-GB" sz="1500" dirty="0"/>
              <a:t>A referral is received from Hospital called a Discharge to Assess.  </a:t>
            </a:r>
          </a:p>
          <a:p>
            <a:r>
              <a:rPr lang="en-GB" sz="1500" dirty="0"/>
              <a:t>A Social Care member organises a care package and then visits within 24 hours.  </a:t>
            </a:r>
          </a:p>
          <a:p>
            <a:r>
              <a:rPr lang="en-GB" sz="1500" dirty="0"/>
              <a:t>As part of the Assessment process, ongoing Health issues are picked, which are referred into JET. </a:t>
            </a:r>
          </a:p>
          <a:p>
            <a:r>
              <a:rPr lang="en-GB" sz="1500" dirty="0"/>
              <a:t>These groups of people are still unwell and recovering: </a:t>
            </a:r>
          </a:p>
          <a:p>
            <a:pPr marL="0" indent="0">
              <a:buNone/>
            </a:pPr>
            <a:r>
              <a:rPr lang="en-GB" sz="1500" dirty="0"/>
              <a:t>by accessing the JET Service at the Weekend, they have access to Social Workers, Nurses, GP’s, Physio’s and Occupational Therapists.  </a:t>
            </a:r>
          </a:p>
        </p:txBody>
      </p:sp>
    </p:spTree>
    <p:extLst>
      <p:ext uri="{BB962C8B-B14F-4D97-AF65-F5344CB8AC3E}">
        <p14:creationId xmlns:p14="http://schemas.microsoft.com/office/powerpoint/2010/main" val="307521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itle 2">
            <a:extLst>
              <a:ext uri="{FF2B5EF4-FFF2-40B4-BE49-F238E27FC236}">
                <a16:creationId xmlns:a16="http://schemas.microsoft.com/office/drawing/2014/main" id="{A5E2D4ED-3755-41BC-A819-76DD558F4FC2}"/>
              </a:ext>
            </a:extLst>
          </p:cNvPr>
          <p:cNvSpPr>
            <a:spLocks noGrp="1"/>
          </p:cNvSpPr>
          <p:nvPr>
            <p:ph type="title" idx="4294967295"/>
          </p:nvPr>
        </p:nvSpPr>
        <p:spPr>
          <a:xfrm>
            <a:off x="539750" y="539750"/>
            <a:ext cx="8064500" cy="900113"/>
          </a:xfrm>
        </p:spPr>
        <p:txBody>
          <a:bodyPr/>
          <a:lstStyle/>
          <a:p>
            <a:r>
              <a:rPr lang="en-US" altLang="en-US" dirty="0"/>
              <a:t>Current @home service falls response</a:t>
            </a:r>
          </a:p>
        </p:txBody>
      </p:sp>
      <p:sp>
        <p:nvSpPr>
          <p:cNvPr id="5" name="Content Placeholder 2">
            <a:extLst>
              <a:ext uri="{FF2B5EF4-FFF2-40B4-BE49-F238E27FC236}">
                <a16:creationId xmlns:a16="http://schemas.microsoft.com/office/drawing/2014/main" id="{6BE20817-D401-43B1-9557-CFF918A96F2E}"/>
              </a:ext>
            </a:extLst>
          </p:cNvPr>
          <p:cNvSpPr txBox="1">
            <a:spLocks/>
          </p:cNvSpPr>
          <p:nvPr/>
        </p:nvSpPr>
        <p:spPr bwMode="auto">
          <a:xfrm>
            <a:off x="620713" y="1196752"/>
            <a:ext cx="78946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b="0" dirty="0"/>
              <a:t>Referral is made into the service via phone call to 0203 049 5751</a:t>
            </a:r>
          </a:p>
          <a:p>
            <a:pPr eaLnBrk="1" hangingPunct="1"/>
            <a:r>
              <a:rPr lang="en-US" altLang="en-US" b="0" dirty="0"/>
              <a:t>the UPA clinician will triage the referral and allocate to the most appropriate response time and clinician/s</a:t>
            </a:r>
          </a:p>
          <a:p>
            <a:pPr eaLnBrk="1" hangingPunct="1"/>
            <a:r>
              <a:rPr lang="en-US" altLang="en-US" b="0" dirty="0"/>
              <a:t>An urgent clinical response is provided by an @home GP and therapist either as a joint visit or consecutive visits depending on the needs of the patient</a:t>
            </a:r>
          </a:p>
          <a:p>
            <a:pPr eaLnBrk="1" hangingPunct="1"/>
            <a:r>
              <a:rPr lang="en-US" altLang="en-US" b="0" dirty="0"/>
              <a:t>If safe to assist the patient off the floor, backwards chaining will be attempted first</a:t>
            </a:r>
          </a:p>
          <a:p>
            <a:pPr eaLnBrk="1" hangingPunct="1"/>
            <a:r>
              <a:rPr lang="en-US" altLang="en-US" b="0" dirty="0"/>
              <a:t>If the patient needs greater assistance to get up from the floor with support, the </a:t>
            </a:r>
            <a:r>
              <a:rPr lang="en-US" altLang="en-US" b="0" dirty="0" err="1"/>
              <a:t>Mangar</a:t>
            </a:r>
            <a:r>
              <a:rPr lang="en-US" altLang="en-US" b="0" dirty="0"/>
              <a:t> Eagle can be used to lift the patient to sitting</a:t>
            </a:r>
          </a:p>
          <a:p>
            <a:pPr eaLnBrk="1" hangingPunct="1"/>
            <a:r>
              <a:rPr lang="en-US" altLang="en-US" b="0" dirty="0"/>
              <a:t>The patients usual transfer aid or an appropriate aid can be used to transfer the patient to a place of safety / comfort for further assessment</a:t>
            </a:r>
          </a:p>
          <a:p>
            <a:pPr eaLnBrk="1" hangingPunct="1"/>
            <a:endParaRPr lang="en-US" altLang="en-US" dirty="0"/>
          </a:p>
          <a:p>
            <a:pPr marL="0" indent="0" eaLnBrk="1" hangingPunct="1">
              <a:buFont typeface="LucidaGrande" charset="0"/>
              <a:buNone/>
            </a:pPr>
            <a:endParaRPr lang="en-US" altLang="en-US" dirty="0"/>
          </a:p>
          <a:p>
            <a:pPr marL="0" indent="0" eaLnBrk="1" hangingPunct="1">
              <a:buFont typeface="LucidaGrande" charset="0"/>
              <a:buNone/>
            </a:pPr>
            <a:endParaRPr lang="en-US" altLang="en-US" dirty="0"/>
          </a:p>
        </p:txBody>
      </p:sp>
    </p:spTree>
    <p:extLst>
      <p:ext uri="{BB962C8B-B14F-4D97-AF65-F5344CB8AC3E}">
        <p14:creationId xmlns:p14="http://schemas.microsoft.com/office/powerpoint/2010/main" val="402563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itle 2">
            <a:extLst>
              <a:ext uri="{FF2B5EF4-FFF2-40B4-BE49-F238E27FC236}">
                <a16:creationId xmlns:a16="http://schemas.microsoft.com/office/drawing/2014/main" id="{A5E2D4ED-3755-41BC-A819-76DD558F4FC2}"/>
              </a:ext>
            </a:extLst>
          </p:cNvPr>
          <p:cNvSpPr>
            <a:spLocks noGrp="1"/>
          </p:cNvSpPr>
          <p:nvPr>
            <p:ph type="title" idx="4294967295"/>
          </p:nvPr>
        </p:nvSpPr>
        <p:spPr>
          <a:xfrm>
            <a:off x="539750" y="539750"/>
            <a:ext cx="8064500" cy="900113"/>
          </a:xfrm>
        </p:spPr>
        <p:txBody>
          <a:bodyPr/>
          <a:lstStyle/>
          <a:p>
            <a:r>
              <a:rPr lang="en-US" altLang="en-US" dirty="0"/>
              <a:t>Current @home service falls response</a:t>
            </a:r>
          </a:p>
        </p:txBody>
      </p:sp>
      <p:sp>
        <p:nvSpPr>
          <p:cNvPr id="5" name="Content Placeholder 2">
            <a:extLst>
              <a:ext uri="{FF2B5EF4-FFF2-40B4-BE49-F238E27FC236}">
                <a16:creationId xmlns:a16="http://schemas.microsoft.com/office/drawing/2014/main" id="{6BE20817-D401-43B1-9557-CFF918A96F2E}"/>
              </a:ext>
            </a:extLst>
          </p:cNvPr>
          <p:cNvSpPr txBox="1">
            <a:spLocks/>
          </p:cNvSpPr>
          <p:nvPr/>
        </p:nvSpPr>
        <p:spPr bwMode="auto">
          <a:xfrm>
            <a:off x="620713" y="1484785"/>
            <a:ext cx="7894637" cy="419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dirty="0"/>
              <a:t>The </a:t>
            </a:r>
            <a:r>
              <a:rPr lang="en-US" altLang="en-US" dirty="0" err="1"/>
              <a:t>Mangar</a:t>
            </a:r>
            <a:r>
              <a:rPr lang="en-US" altLang="en-US" dirty="0"/>
              <a:t> Eagle</a:t>
            </a:r>
          </a:p>
          <a:p>
            <a:r>
              <a:rPr lang="en-GB" b="0" dirty="0"/>
              <a:t>an inflatable lifting device which is designed to sit up		and lift a fallen person from the floor</a:t>
            </a:r>
          </a:p>
          <a:p>
            <a:r>
              <a:rPr lang="en-GB" b="0" dirty="0"/>
              <a:t>When inflated, the Eagle lifts the person into a raise	d		 seated position ready to stand with or without 		       assistance. </a:t>
            </a:r>
          </a:p>
          <a:p>
            <a:r>
              <a:rPr lang="en-GB" b="0" dirty="0"/>
              <a:t>The Eagle is powered by a </a:t>
            </a:r>
            <a:r>
              <a:rPr lang="en-GB" b="0" dirty="0" err="1"/>
              <a:t>Mangar</a:t>
            </a:r>
            <a:r>
              <a:rPr lang="en-GB" b="0" dirty="0"/>
              <a:t> Airflo 24 Compressor and controlled using a 4-Way Hand Control</a:t>
            </a:r>
          </a:p>
          <a:p>
            <a:r>
              <a:rPr lang="en-GB" b="0" dirty="0"/>
              <a:t>GSTT manual handling team recommends that a minimum of 2 qualified staff are to be in attendance when using the </a:t>
            </a:r>
            <a:r>
              <a:rPr lang="en-GB" b="0" dirty="0" err="1"/>
              <a:t>Mangar</a:t>
            </a:r>
            <a:r>
              <a:rPr lang="en-GB" b="0" dirty="0"/>
              <a:t> Eagle</a:t>
            </a:r>
          </a:p>
          <a:p>
            <a:endParaRPr lang="en-GB" b="0" dirty="0"/>
          </a:p>
          <a:p>
            <a:pPr marL="0" indent="0" eaLnBrk="1" hangingPunct="1">
              <a:buNone/>
            </a:pPr>
            <a:endParaRPr lang="en-US" altLang="en-US" dirty="0"/>
          </a:p>
          <a:p>
            <a:pPr marL="0" indent="0" eaLnBrk="1" hangingPunct="1">
              <a:buNone/>
            </a:pPr>
            <a:endParaRPr lang="en-US" altLang="en-US" dirty="0"/>
          </a:p>
          <a:p>
            <a:pPr marL="0" indent="0" eaLnBrk="1" hangingPunct="1">
              <a:buFont typeface="LucidaGrande" charset="0"/>
              <a:buNone/>
            </a:pPr>
            <a:endParaRPr lang="en-US" altLang="en-US" dirty="0"/>
          </a:p>
          <a:p>
            <a:pPr marL="0" indent="0" eaLnBrk="1" hangingPunct="1">
              <a:buFont typeface="LucidaGrande" charset="0"/>
              <a:buNone/>
            </a:pPr>
            <a:endParaRPr lang="en-US" altLang="en-US" dirty="0"/>
          </a:p>
        </p:txBody>
      </p:sp>
      <p:pic>
        <p:nvPicPr>
          <p:cNvPr id="4" name="Picture 3">
            <a:extLst>
              <a:ext uri="{FF2B5EF4-FFF2-40B4-BE49-F238E27FC236}">
                <a16:creationId xmlns:a16="http://schemas.microsoft.com/office/drawing/2014/main" id="{4FB8B8DB-AEB5-488A-B896-A564F75F65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439863"/>
            <a:ext cx="2531110" cy="1892300"/>
          </a:xfrm>
          <a:prstGeom prst="rect">
            <a:avLst/>
          </a:prstGeom>
          <a:noFill/>
          <a:ln>
            <a:noFill/>
          </a:ln>
        </p:spPr>
      </p:pic>
    </p:spTree>
    <p:extLst>
      <p:ext uri="{BB962C8B-B14F-4D97-AF65-F5344CB8AC3E}">
        <p14:creationId xmlns:p14="http://schemas.microsoft.com/office/powerpoint/2010/main" val="177059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itle 2">
            <a:extLst>
              <a:ext uri="{FF2B5EF4-FFF2-40B4-BE49-F238E27FC236}">
                <a16:creationId xmlns:a16="http://schemas.microsoft.com/office/drawing/2014/main" id="{A5E2D4ED-3755-41BC-A819-76DD558F4FC2}"/>
              </a:ext>
            </a:extLst>
          </p:cNvPr>
          <p:cNvSpPr>
            <a:spLocks noGrp="1"/>
          </p:cNvSpPr>
          <p:nvPr>
            <p:ph type="title" idx="4294967295"/>
          </p:nvPr>
        </p:nvSpPr>
        <p:spPr>
          <a:xfrm>
            <a:off x="539750" y="539750"/>
            <a:ext cx="8064500" cy="900113"/>
          </a:xfrm>
        </p:spPr>
        <p:txBody>
          <a:bodyPr/>
          <a:lstStyle/>
          <a:p>
            <a:r>
              <a:rPr lang="en-US" altLang="en-US" dirty="0"/>
              <a:t>Current @home service falls response</a:t>
            </a:r>
          </a:p>
        </p:txBody>
      </p:sp>
      <p:sp>
        <p:nvSpPr>
          <p:cNvPr id="5" name="Content Placeholder 2">
            <a:extLst>
              <a:ext uri="{FF2B5EF4-FFF2-40B4-BE49-F238E27FC236}">
                <a16:creationId xmlns:a16="http://schemas.microsoft.com/office/drawing/2014/main" id="{6BE20817-D401-43B1-9557-CFF918A96F2E}"/>
              </a:ext>
            </a:extLst>
          </p:cNvPr>
          <p:cNvSpPr txBox="1">
            <a:spLocks/>
          </p:cNvSpPr>
          <p:nvPr/>
        </p:nvSpPr>
        <p:spPr bwMode="auto">
          <a:xfrm>
            <a:off x="620713" y="1484785"/>
            <a:ext cx="7894637" cy="419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dirty="0"/>
              <a:t>The </a:t>
            </a:r>
            <a:r>
              <a:rPr lang="en-US" altLang="en-US" dirty="0" err="1"/>
              <a:t>Mangar</a:t>
            </a:r>
            <a:r>
              <a:rPr lang="en-US" altLang="en-US" dirty="0"/>
              <a:t> Eagle</a:t>
            </a:r>
          </a:p>
          <a:p>
            <a:pPr marL="0" indent="0">
              <a:buNone/>
            </a:pPr>
            <a:endParaRPr lang="en-GB" b="0" dirty="0"/>
          </a:p>
          <a:p>
            <a:pPr marL="0" indent="0" eaLnBrk="1" hangingPunct="1">
              <a:buNone/>
            </a:pPr>
            <a:endParaRPr lang="en-US" altLang="en-US" dirty="0"/>
          </a:p>
          <a:p>
            <a:pPr marL="0" indent="0" eaLnBrk="1" hangingPunct="1">
              <a:buNone/>
            </a:pPr>
            <a:endParaRPr lang="en-US" altLang="en-US" dirty="0"/>
          </a:p>
          <a:p>
            <a:pPr marL="0" indent="0" eaLnBrk="1" hangingPunct="1">
              <a:buFont typeface="LucidaGrande" charset="0"/>
              <a:buNone/>
            </a:pPr>
            <a:endParaRPr lang="en-US" altLang="en-US" dirty="0"/>
          </a:p>
          <a:p>
            <a:pPr marL="0" indent="0" eaLnBrk="1" hangingPunct="1">
              <a:buFont typeface="LucidaGrande" charset="0"/>
              <a:buNone/>
            </a:pPr>
            <a:endParaRPr lang="en-US" altLang="en-US" dirty="0"/>
          </a:p>
        </p:txBody>
      </p:sp>
      <p:pic>
        <p:nvPicPr>
          <p:cNvPr id="6" name="Picture 5">
            <a:extLst>
              <a:ext uri="{FF2B5EF4-FFF2-40B4-BE49-F238E27FC236}">
                <a16:creationId xmlns:a16="http://schemas.microsoft.com/office/drawing/2014/main" id="{A7E93DC9-9BB6-4226-8694-62643171A3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6518" y="1829132"/>
            <a:ext cx="2369185" cy="1581785"/>
          </a:xfrm>
          <a:prstGeom prst="rect">
            <a:avLst/>
          </a:prstGeom>
          <a:noFill/>
          <a:ln>
            <a:noFill/>
          </a:ln>
        </p:spPr>
      </p:pic>
      <p:pic>
        <p:nvPicPr>
          <p:cNvPr id="7" name="Picture 6">
            <a:extLst>
              <a:ext uri="{FF2B5EF4-FFF2-40B4-BE49-F238E27FC236}">
                <a16:creationId xmlns:a16="http://schemas.microsoft.com/office/drawing/2014/main" id="{3AB820CE-F2AB-4907-949C-AF80CB0641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93653" y="1823777"/>
            <a:ext cx="2442444" cy="1581785"/>
          </a:xfrm>
          <a:prstGeom prst="rect">
            <a:avLst/>
          </a:prstGeom>
          <a:noFill/>
          <a:ln>
            <a:noFill/>
          </a:ln>
        </p:spPr>
      </p:pic>
      <p:pic>
        <p:nvPicPr>
          <p:cNvPr id="8" name="Picture 7">
            <a:extLst>
              <a:ext uri="{FF2B5EF4-FFF2-40B4-BE49-F238E27FC236}">
                <a16:creationId xmlns:a16="http://schemas.microsoft.com/office/drawing/2014/main" id="{CCCFCC14-45EC-4D86-ABD3-A5980D873A5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36097" y="1823777"/>
            <a:ext cx="2232247" cy="1605223"/>
          </a:xfrm>
          <a:prstGeom prst="rect">
            <a:avLst/>
          </a:prstGeom>
          <a:noFill/>
          <a:ln>
            <a:noFill/>
          </a:ln>
        </p:spPr>
      </p:pic>
      <p:pic>
        <p:nvPicPr>
          <p:cNvPr id="9" name="Picture 8">
            <a:extLst>
              <a:ext uri="{FF2B5EF4-FFF2-40B4-BE49-F238E27FC236}">
                <a16:creationId xmlns:a16="http://schemas.microsoft.com/office/drawing/2014/main" id="{EBE1CD91-F403-4624-A89D-F1A34EFDBDB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0713" y="3447084"/>
            <a:ext cx="2304990" cy="1782445"/>
          </a:xfrm>
          <a:prstGeom prst="rect">
            <a:avLst/>
          </a:prstGeom>
          <a:noFill/>
          <a:ln>
            <a:noFill/>
          </a:ln>
        </p:spPr>
      </p:pic>
      <p:pic>
        <p:nvPicPr>
          <p:cNvPr id="10" name="Picture 9">
            <a:extLst>
              <a:ext uri="{FF2B5EF4-FFF2-40B4-BE49-F238E27FC236}">
                <a16:creationId xmlns:a16="http://schemas.microsoft.com/office/drawing/2014/main" id="{52EDC40F-B497-49DE-9C6F-9D14E5D9B90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936392" y="3476168"/>
            <a:ext cx="2465070" cy="1753361"/>
          </a:xfrm>
          <a:prstGeom prst="rect">
            <a:avLst/>
          </a:prstGeom>
          <a:noFill/>
          <a:ln>
            <a:noFill/>
          </a:ln>
        </p:spPr>
      </p:pic>
      <p:pic>
        <p:nvPicPr>
          <p:cNvPr id="11" name="Picture 10">
            <a:extLst>
              <a:ext uri="{FF2B5EF4-FFF2-40B4-BE49-F238E27FC236}">
                <a16:creationId xmlns:a16="http://schemas.microsoft.com/office/drawing/2014/main" id="{E9AB26C6-AF5D-47CE-8C85-F2B57D82558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418230" y="3461394"/>
            <a:ext cx="2304990" cy="1753361"/>
          </a:xfrm>
          <a:prstGeom prst="rect">
            <a:avLst/>
          </a:prstGeom>
          <a:noFill/>
          <a:ln>
            <a:noFill/>
          </a:ln>
        </p:spPr>
      </p:pic>
    </p:spTree>
    <p:extLst>
      <p:ext uri="{BB962C8B-B14F-4D97-AF65-F5344CB8AC3E}">
        <p14:creationId xmlns:p14="http://schemas.microsoft.com/office/powerpoint/2010/main" val="31895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itle 2">
            <a:extLst>
              <a:ext uri="{FF2B5EF4-FFF2-40B4-BE49-F238E27FC236}">
                <a16:creationId xmlns:a16="http://schemas.microsoft.com/office/drawing/2014/main" id="{A5E2D4ED-3755-41BC-A819-76DD558F4FC2}"/>
              </a:ext>
            </a:extLst>
          </p:cNvPr>
          <p:cNvSpPr>
            <a:spLocks noGrp="1"/>
          </p:cNvSpPr>
          <p:nvPr>
            <p:ph type="title" idx="4294967295"/>
          </p:nvPr>
        </p:nvSpPr>
        <p:spPr>
          <a:xfrm>
            <a:off x="539750" y="539750"/>
            <a:ext cx="8064500" cy="900113"/>
          </a:xfrm>
        </p:spPr>
        <p:txBody>
          <a:bodyPr/>
          <a:lstStyle/>
          <a:p>
            <a:r>
              <a:rPr lang="en-US" altLang="en-US" dirty="0"/>
              <a:t>Current @home service falls response</a:t>
            </a:r>
          </a:p>
        </p:txBody>
      </p:sp>
      <p:sp>
        <p:nvSpPr>
          <p:cNvPr id="5" name="Content Placeholder 2">
            <a:extLst>
              <a:ext uri="{FF2B5EF4-FFF2-40B4-BE49-F238E27FC236}">
                <a16:creationId xmlns:a16="http://schemas.microsoft.com/office/drawing/2014/main" id="{6BE20817-D401-43B1-9557-CFF918A96F2E}"/>
              </a:ext>
            </a:extLst>
          </p:cNvPr>
          <p:cNvSpPr txBox="1">
            <a:spLocks/>
          </p:cNvSpPr>
          <p:nvPr/>
        </p:nvSpPr>
        <p:spPr bwMode="auto">
          <a:xfrm>
            <a:off x="620713" y="1484785"/>
            <a:ext cx="7894637" cy="419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dirty="0"/>
              <a:t>The </a:t>
            </a:r>
            <a:r>
              <a:rPr lang="en-US" altLang="en-US" dirty="0" err="1"/>
              <a:t>Mangar</a:t>
            </a:r>
            <a:r>
              <a:rPr lang="en-US" altLang="en-US" dirty="0"/>
              <a:t> Eagle</a:t>
            </a:r>
          </a:p>
          <a:p>
            <a:pPr eaLnBrk="1" hangingPunct="1"/>
            <a:r>
              <a:rPr lang="en-US" altLang="en-US" b="0" dirty="0"/>
              <a:t>An ELITE risk assessment and 					     the I STUMBLE clinical 					      assessment must be completed 					      as part of the risk assessment, 					   prior to determining if the 				            </a:t>
            </a:r>
            <a:r>
              <a:rPr lang="en-US" altLang="en-US" b="0" dirty="0" err="1"/>
              <a:t>Mangar</a:t>
            </a:r>
            <a:r>
              <a:rPr lang="en-US" altLang="en-US" b="0" dirty="0"/>
              <a:t> Eagle is suitable</a:t>
            </a:r>
          </a:p>
          <a:p>
            <a:pPr marL="0" indent="0" eaLnBrk="1" hangingPunct="1">
              <a:buNone/>
            </a:pPr>
            <a:endParaRPr lang="en-US" altLang="en-US" b="0" dirty="0"/>
          </a:p>
          <a:p>
            <a:pPr marL="0" indent="0">
              <a:buNone/>
            </a:pPr>
            <a:endParaRPr lang="en-GB" b="0" dirty="0"/>
          </a:p>
          <a:p>
            <a:pPr marL="0" indent="0" eaLnBrk="1" hangingPunct="1">
              <a:buNone/>
            </a:pPr>
            <a:endParaRPr lang="en-US" altLang="en-US" dirty="0"/>
          </a:p>
          <a:p>
            <a:pPr marL="0" indent="0" eaLnBrk="1" hangingPunct="1">
              <a:buNone/>
            </a:pPr>
            <a:endParaRPr lang="en-US" altLang="en-US" dirty="0"/>
          </a:p>
          <a:p>
            <a:pPr marL="0" indent="0" eaLnBrk="1" hangingPunct="1">
              <a:buFont typeface="LucidaGrande" charset="0"/>
              <a:buNone/>
            </a:pPr>
            <a:endParaRPr lang="en-US" altLang="en-US" dirty="0"/>
          </a:p>
          <a:p>
            <a:pPr marL="0" indent="0" eaLnBrk="1" hangingPunct="1">
              <a:buFont typeface="LucidaGrande" charset="0"/>
              <a:buNone/>
            </a:pPr>
            <a:endParaRPr lang="en-US" altLang="en-US" dirty="0"/>
          </a:p>
        </p:txBody>
      </p:sp>
      <p:pic>
        <p:nvPicPr>
          <p:cNvPr id="12" name="Picture 11">
            <a:extLst>
              <a:ext uri="{FF2B5EF4-FFF2-40B4-BE49-F238E27FC236}">
                <a16:creationId xmlns:a16="http://schemas.microsoft.com/office/drawing/2014/main" id="{AF1FF263-58BA-4EC3-B111-A92DBBDCD4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79511"/>
            <a:ext cx="4193654" cy="4841778"/>
          </a:xfrm>
          <a:prstGeom prst="rect">
            <a:avLst/>
          </a:prstGeom>
          <a:noFill/>
          <a:ln>
            <a:noFill/>
          </a:ln>
        </p:spPr>
      </p:pic>
    </p:spTree>
    <p:extLst>
      <p:ext uri="{BB962C8B-B14F-4D97-AF65-F5344CB8AC3E}">
        <p14:creationId xmlns:p14="http://schemas.microsoft.com/office/powerpoint/2010/main" val="3831401109"/>
      </p:ext>
    </p:extLst>
  </p:cSld>
  <p:clrMapOvr>
    <a:masterClrMapping/>
  </p:clrMapOvr>
</p:sld>
</file>

<file path=ppt/theme/theme1.xml><?xml version="1.0" encoding="utf-8"?>
<a:theme xmlns:a="http://schemas.openxmlformats.org/drawingml/2006/main" name="Corporate PowerPoi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KHP PPT Template">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9_KHP PP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xley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Them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T-Circle slides" id="{1DDFF3D6-BE5A-B946-9A41-06AFE3AF7657}" vid="{DF429ECD-4D34-D04C-89B2-BFB68ADAF82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525D088407F941AEC21993C6F727C4" ma:contentTypeVersion="7" ma:contentTypeDescription="Create a new document." ma:contentTypeScope="" ma:versionID="e3bfa5e24ac24cf478ed71418ce40231">
  <xsd:schema xmlns:xsd="http://www.w3.org/2001/XMLSchema" xmlns:xs="http://www.w3.org/2001/XMLSchema" xmlns:p="http://schemas.microsoft.com/office/2006/metadata/properties" xmlns:ns1="http://schemas.microsoft.com/sharepoint/v3" xmlns:ns2="a90b0385-c960-4b1b-97c4-cca9bc7e260c" xmlns:ns3="df42ea43-ce9b-41b1-baee-d6e9292ff384" targetNamespace="http://schemas.microsoft.com/office/2006/metadata/properties" ma:root="true" ma:fieldsID="d0ab26b2d606c61cf72fd7bf82b72dec" ns1:_="" ns2:_="" ns3:_="">
    <xsd:import namespace="http://schemas.microsoft.com/sharepoint/v3"/>
    <xsd:import namespace="a90b0385-c960-4b1b-97c4-cca9bc7e260c"/>
    <xsd:import namespace="df42ea43-ce9b-41b1-baee-d6e9292ff3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0b0385-c960-4b1b-97c4-cca9bc7e26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42ea43-ce9b-41b1-baee-d6e9292ff3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3A38C-4F4B-4237-B1CA-8869B82FC61F}">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19F6A52-BB88-4C56-AF78-FED682B214C1}">
  <ds:schemaRefs>
    <ds:schemaRef ds:uri="http://schemas.microsoft.com/sharepoint/v3/contenttype/forms"/>
  </ds:schemaRefs>
</ds:datastoreItem>
</file>

<file path=customXml/itemProps3.xml><?xml version="1.0" encoding="utf-8"?>
<ds:datastoreItem xmlns:ds="http://schemas.openxmlformats.org/officeDocument/2006/customXml" ds:itemID="{DDE4390F-704C-4C48-B43A-81F85C51F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90b0385-c960-4b1b-97c4-cca9bc7e260c"/>
    <ds:schemaRef ds:uri="df42ea43-ce9b-41b1-baee-d6e9292ff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corporate-powerpoint</Template>
  <TotalTime>338</TotalTime>
  <Words>4622</Words>
  <Application>Microsoft Office PowerPoint</Application>
  <PresentationFormat>On-screen Show (4:3)</PresentationFormat>
  <Paragraphs>548</Paragraphs>
  <Slides>54</Slides>
  <Notes>15</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54</vt:i4>
      </vt:variant>
    </vt:vector>
  </HeadingPairs>
  <TitlesOfParts>
    <vt:vector size="72" baseType="lpstr">
      <vt:lpstr>Aharoni</vt:lpstr>
      <vt:lpstr>Arial</vt:lpstr>
      <vt:lpstr>Calibri</vt:lpstr>
      <vt:lpstr>Calibri Light</vt:lpstr>
      <vt:lpstr>Century Gothic</vt:lpstr>
      <vt:lpstr>Gill Sans MT</vt:lpstr>
      <vt:lpstr>Gill Sans MT Light</vt:lpstr>
      <vt:lpstr>LucidaGrande</vt:lpstr>
      <vt:lpstr>Rockwell</vt:lpstr>
      <vt:lpstr>Corporate PowerPoint</vt:lpstr>
      <vt:lpstr>9_KHP PPT Template</vt:lpstr>
      <vt:lpstr>Bexley purple</vt:lpstr>
      <vt:lpstr>1_Office Theme</vt:lpstr>
      <vt:lpstr>Office Theme</vt:lpstr>
      <vt:lpstr>2_Office Theme</vt:lpstr>
      <vt:lpstr>3_Office Theme</vt:lpstr>
      <vt:lpstr>4_Office Theme</vt:lpstr>
      <vt:lpstr>Acrobat Document</vt:lpstr>
      <vt:lpstr>GSTT @Home Service - Falls Response August 2023</vt:lpstr>
      <vt:lpstr>Falls Response - @Home Service</vt:lpstr>
      <vt:lpstr>Brief overview of the @home service</vt:lpstr>
      <vt:lpstr>Brief overview of the @home service</vt:lpstr>
      <vt:lpstr>NHSE guidance for UCR services responding to patients who have fallen in their usual place of residence </vt:lpstr>
      <vt:lpstr>Current @home service falls response</vt:lpstr>
      <vt:lpstr>Current @home service falls response</vt:lpstr>
      <vt:lpstr>Current @home service falls response</vt:lpstr>
      <vt:lpstr>Current @home service falls response</vt:lpstr>
      <vt:lpstr>Current @home service falls response</vt:lpstr>
      <vt:lpstr>Current @home service falls response</vt:lpstr>
      <vt:lpstr>Future plans</vt:lpstr>
      <vt:lpstr>Bexley Urgent Community Response Team  </vt:lpstr>
      <vt:lpstr>    Criteria    </vt:lpstr>
      <vt:lpstr>Telephone Screening Tool</vt:lpstr>
      <vt:lpstr>Triage - Mr A</vt:lpstr>
      <vt:lpstr>Acute Health Assessment</vt:lpstr>
      <vt:lpstr>PowerPoint Presentation</vt:lpstr>
      <vt:lpstr>Initial Visit Acute Heath Assessment </vt:lpstr>
      <vt:lpstr>Social Care Assessment</vt:lpstr>
      <vt:lpstr>Initial Visit/Acute Heath Assessment </vt:lpstr>
      <vt:lpstr>PowerPoint Presentation</vt:lpstr>
      <vt:lpstr>Initial Therapy Assessment</vt:lpstr>
      <vt:lpstr>Initial Therapy Assessment</vt:lpstr>
      <vt:lpstr>Initial Therapy Assessment ~Mr A ~</vt:lpstr>
      <vt:lpstr>PowerPoint Presentation</vt:lpstr>
      <vt:lpstr>First follow up visit – Day 2</vt:lpstr>
      <vt:lpstr>PowerPoint Presentation</vt:lpstr>
      <vt:lpstr>Follow up visit – Day 3</vt:lpstr>
      <vt:lpstr>Follow up visits</vt:lpstr>
      <vt:lpstr>PowerPoint Presentation</vt:lpstr>
      <vt:lpstr>PowerPoint Presentation</vt:lpstr>
      <vt:lpstr>PowerPoint Presentation</vt:lpstr>
      <vt:lpstr>Urgent Community Response Team </vt:lpstr>
      <vt:lpstr>PowerPoint Presentation</vt:lpstr>
      <vt:lpstr>Lewisham Care home referral numbers </vt:lpstr>
      <vt:lpstr>PowerPoint Presentation</vt:lpstr>
      <vt:lpstr>PowerPoint Presentation</vt:lpstr>
      <vt:lpstr>Case study – CCF </vt:lpstr>
      <vt:lpstr>UCR assessment - Peter states that he feels well and does not want to go to hospital  </vt:lpstr>
      <vt:lpstr>How to Refer  Call us if in doubt  </vt:lpstr>
      <vt:lpstr>Bromley Healthcare Urgent Community Response</vt:lpstr>
      <vt:lpstr>Rapid Response &amp; Falls Pick-up</vt:lpstr>
      <vt:lpstr>Examples of the types of patients that you are likely to refer to UCR: </vt:lpstr>
      <vt:lpstr>PowerPoint Presentation</vt:lpstr>
      <vt:lpstr>Falls Pick-up Service Criteria</vt:lpstr>
      <vt:lpstr>PowerPoint Presentation</vt:lpstr>
      <vt:lpstr>  Other Services within UCR: </vt:lpstr>
      <vt:lpstr>Case Study – Confusion and Respiratory</vt:lpstr>
      <vt:lpstr>Any questions?</vt:lpstr>
      <vt:lpstr>JET’s Social Care OOH Delivery</vt:lpstr>
      <vt:lpstr>JET &amp; The Transdisciplinary Model </vt:lpstr>
      <vt:lpstr>Continued </vt:lpstr>
      <vt:lpstr>Discharge to Assess and Out of Borough Pathways for Weekend Activity  </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on two lines maximum</dc:title>
  <dc:creator>Venner Aimee</dc:creator>
  <cp:lastModifiedBy>RAMNARINE, Natasha (OXLEAS NHS FOUNDATION TRUST)</cp:lastModifiedBy>
  <cp:revision>29</cp:revision>
  <dcterms:created xsi:type="dcterms:W3CDTF">2023-06-22T11:35:22Z</dcterms:created>
  <dcterms:modified xsi:type="dcterms:W3CDTF">2023-08-09T14:53:19Z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0x01010024525D088407F941AEC21993C6F727C4</vt:lpwstr>
  </property>
</Properties>
</file>