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305" r:id="rId5"/>
    <p:sldId id="4288" r:id="rId6"/>
    <p:sldId id="2146847447" r:id="rId7"/>
    <p:sldId id="2145707877" r:id="rId8"/>
    <p:sldId id="271" r:id="rId9"/>
    <p:sldId id="2146847428" r:id="rId10"/>
    <p:sldId id="286" r:id="rId11"/>
    <p:sldId id="2146847427" r:id="rId12"/>
    <p:sldId id="260" r:id="rId13"/>
    <p:sldId id="2146847433" r:id="rId14"/>
    <p:sldId id="304" r:id="rId15"/>
    <p:sldId id="287" r:id="rId16"/>
    <p:sldId id="2146847429" r:id="rId17"/>
    <p:sldId id="2146847417" r:id="rId18"/>
    <p:sldId id="2145707880" r:id="rId19"/>
    <p:sldId id="2145707872" r:id="rId20"/>
    <p:sldId id="2145707855" r:id="rId21"/>
    <p:sldId id="2146847426" r:id="rId22"/>
    <p:sldId id="4295" r:id="rId23"/>
    <p:sldId id="2146847448" r:id="rId24"/>
    <p:sldId id="2146847446" r:id="rId25"/>
    <p:sldId id="2146847436" r:id="rId26"/>
    <p:sldId id="2146847441" r:id="rId27"/>
    <p:sldId id="2146847437" r:id="rId28"/>
    <p:sldId id="2146847442" r:id="rId29"/>
    <p:sldId id="2146847443" r:id="rId30"/>
    <p:sldId id="2146847444" r:id="rId31"/>
    <p:sldId id="214684744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B42A3B-BB26-4EC2-9096-73E53BE96A7D}">
          <p14:sldIdLst>
            <p14:sldId id="4305"/>
            <p14:sldId id="4288"/>
            <p14:sldId id="2146847447"/>
            <p14:sldId id="2145707877"/>
            <p14:sldId id="271"/>
            <p14:sldId id="2146847428"/>
            <p14:sldId id="286"/>
            <p14:sldId id="2146847427"/>
            <p14:sldId id="260"/>
            <p14:sldId id="2146847433"/>
            <p14:sldId id="304"/>
            <p14:sldId id="287"/>
            <p14:sldId id="2146847429"/>
            <p14:sldId id="2146847417"/>
            <p14:sldId id="2145707880"/>
            <p14:sldId id="2145707872"/>
            <p14:sldId id="2145707855"/>
            <p14:sldId id="2146847426"/>
            <p14:sldId id="4295"/>
            <p14:sldId id="2146847448"/>
            <p14:sldId id="2146847446"/>
            <p14:sldId id="2146847436"/>
            <p14:sldId id="2146847441"/>
            <p14:sldId id="2146847437"/>
            <p14:sldId id="2146847442"/>
            <p14:sldId id="2146847443"/>
            <p14:sldId id="2146847444"/>
            <p14:sldId id="21468474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AFCA29-1860-B27E-5F9C-176DF7E68248}" name="Nupur Yogarajah" initials="NY" userId="S::nupur.yogarajah@selondonccg.nhs.uk::83bd0f1d-45c9-46b0-aaed-3a62d5f890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0" autoAdjust="0"/>
    <p:restoredTop sz="80000" autoAdjust="0"/>
  </p:normalViewPr>
  <p:slideViewPr>
    <p:cSldViewPr snapToGrid="0">
      <p:cViewPr varScale="1">
        <p:scale>
          <a:sx n="77" d="100"/>
          <a:sy n="77" d="100"/>
        </p:scale>
        <p:origin x="91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3FF82-D873-4427-B497-B694233BC6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664259-59D4-43A2-9938-ACE77F889F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FE1341-736E-4B40-B18B-075A37D23901}" type="datetimeFigureOut">
              <a:rPr lang="en-GB" smtClean="0"/>
              <a:t>26/01/2024</a:t>
            </a:fld>
            <a:endParaRPr lang="en-GB"/>
          </a:p>
        </p:txBody>
      </p:sp>
      <p:sp>
        <p:nvSpPr>
          <p:cNvPr id="4" name="Footer Placeholder 3">
            <a:extLst>
              <a:ext uri="{FF2B5EF4-FFF2-40B4-BE49-F238E27FC236}">
                <a16:creationId xmlns:a16="http://schemas.microsoft.com/office/drawing/2014/main" id="{511707B4-4E97-4A49-8539-EF2B40D6AB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0A35D3-1BAC-4914-ABF9-C7C3A019A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3223C-00F7-443E-A2B6-E374662FD7AF}" type="slidenum">
              <a:rPr lang="en-GB" smtClean="0"/>
              <a:t>‹#›</a:t>
            </a:fld>
            <a:endParaRPr lang="en-GB"/>
          </a:p>
        </p:txBody>
      </p:sp>
    </p:spTree>
    <p:extLst>
      <p:ext uri="{BB962C8B-B14F-4D97-AF65-F5344CB8AC3E}">
        <p14:creationId xmlns:p14="http://schemas.microsoft.com/office/powerpoint/2010/main" val="31820565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84AF6-4922-4ADE-9FD9-9A19B0910C5F}"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F0778-44C4-4B27-8DE2-9D005BD0BB45}" type="slidenum">
              <a:rPr lang="en-GB" smtClean="0"/>
              <a:t>‹#›</a:t>
            </a:fld>
            <a:endParaRPr lang="en-GB"/>
          </a:p>
        </p:txBody>
      </p:sp>
    </p:spTree>
    <p:extLst>
      <p:ext uri="{BB962C8B-B14F-4D97-AF65-F5344CB8AC3E}">
        <p14:creationId xmlns:p14="http://schemas.microsoft.com/office/powerpoint/2010/main" val="3461630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drug-safety-update/omega-3-acid-ethyl-ester-medicines-omacor-slash-teromeg-1000mg-capsules-dose-dependent-increased-risk-of-atrial-fibrillation-in-patients-with-established-cardiovascular-diseases-or-cardiovascular-risk-factors?utm_source=e-shot&amp;utm_medium=email&amp;utm_campaign=DSU_January2024Main1&amp;es_c=4E16028BE0BCC02D45CAC49431A060FB&amp;es_cl=67A280359D1E8A2CF04A2CF5E9F62ADB&amp;es_id=y77%c2%a3o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ce.org.uk/guidance/ng238/chapter/recommendations#full-lipid-profi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4020202020204" pitchFamily="34" charset="0"/>
              </a:rPr>
              <a:t>The opportunity: Size of the Prize sets reasonable levels of ambition that go beyond the historical status quo of suboptimal treatment – showing how many additional heart attacks and strokes will be prevented in three years and the savings generated if more people have their treatment optimised.</a:t>
            </a:r>
            <a:endParaRPr lang="en-GB" dirty="0"/>
          </a:p>
        </p:txBody>
      </p:sp>
    </p:spTree>
    <p:extLst>
      <p:ext uri="{BB962C8B-B14F-4D97-AF65-F5344CB8AC3E}">
        <p14:creationId xmlns:p14="http://schemas.microsoft.com/office/powerpoint/2010/main" val="251664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92F92"/>
                </a:solidFill>
                <a:latin typeface="Calibri" panose="020F0502020204030204" pitchFamily="34" charset="0"/>
                <a:ea typeface="+mj-ea"/>
                <a:cs typeface="Arial"/>
              </a:rPr>
              <a:t>1. Fibrates reserved for patients with severe high TG, co-morbidities (e.g.) or pts who cannot tolerate other therapies</a:t>
            </a:r>
          </a:p>
          <a:p>
            <a:r>
              <a:rPr lang="en-GB" sz="1200">
                <a:solidFill>
                  <a:srgbClr val="492F92"/>
                </a:solidFill>
                <a:latin typeface="Calibri" panose="020F0502020204030204" pitchFamily="34" charset="0"/>
                <a:ea typeface="+mj-ea"/>
                <a:cs typeface="Arial"/>
              </a:rPr>
              <a:t>2. Warning </a:t>
            </a:r>
            <a:r>
              <a:rPr lang="en-GB" sz="1200" dirty="0">
                <a:solidFill>
                  <a:srgbClr val="492F92"/>
                </a:solidFill>
                <a:latin typeface="Calibri" panose="020F0502020204030204" pitchFamily="34" charset="0"/>
                <a:ea typeface="+mj-ea"/>
                <a:cs typeface="Arial"/>
              </a:rPr>
              <a:t>new MHRA: </a:t>
            </a:r>
            <a:r>
              <a:rPr lang="en-GB" b="0" i="0" dirty="0">
                <a:solidFill>
                  <a:srgbClr val="0B0C0C"/>
                </a:solidFill>
                <a:effectLst/>
                <a:latin typeface="GDS Transport"/>
              </a:rPr>
              <a:t>Systematic reviews and meta-analyses of randomised controlled trials have highlighted a dose-dependent increased risk of atrial fibrillation in patients with established cardiovascular diseases or cardiovascular risk factors treated with omega-3-acid ethyl ester medicines compared to placebo. See: </a:t>
            </a:r>
            <a:r>
              <a:rPr lang="en-GB" dirty="0">
                <a:hlinkClick r:id="rId3"/>
              </a:rPr>
              <a:t>Omega-3-acid ethyl ester medicines (</a:t>
            </a:r>
            <a:r>
              <a:rPr lang="en-GB" dirty="0" err="1">
                <a:hlinkClick r:id="rId3"/>
              </a:rPr>
              <a:t>Omacor</a:t>
            </a:r>
            <a:r>
              <a:rPr lang="en-GB" dirty="0">
                <a:hlinkClick r:id="rId3"/>
              </a:rPr>
              <a:t>/</a:t>
            </a:r>
            <a:r>
              <a:rPr lang="en-GB" dirty="0" err="1">
                <a:hlinkClick r:id="rId3"/>
              </a:rPr>
              <a:t>Teromeg</a:t>
            </a:r>
            <a:r>
              <a:rPr lang="en-GB" dirty="0">
                <a:hlinkClick r:id="rId3"/>
              </a:rPr>
              <a:t> 1000mg capsules): dose-dependent increased risk of atrial fibrillation in patients with established cardiovascular diseases or cardiovascular risk factors - GOV.UK (www.gov.uk)</a:t>
            </a:r>
            <a:endParaRPr lang="en-GB" sz="1200" dirty="0">
              <a:solidFill>
                <a:srgbClr val="492F92"/>
              </a:solidFill>
              <a:latin typeface="Calibri" panose="020F0502020204030204" pitchFamily="34" charset="0"/>
              <a:ea typeface="+mj-ea"/>
              <a:cs typeface="Arial"/>
            </a:endParaRPr>
          </a:p>
          <a:p>
            <a:r>
              <a:rPr lang="en-GB" sz="1200" dirty="0">
                <a:solidFill>
                  <a:srgbClr val="492F92"/>
                </a:solidFill>
                <a:latin typeface="Calibri" panose="020F0502020204030204" pitchFamily="34" charset="0"/>
                <a:ea typeface="+mj-ea"/>
                <a:cs typeface="Arial"/>
              </a:rPr>
              <a:t>-</a:t>
            </a:r>
            <a:endParaRPr lang="en-GB" dirty="0"/>
          </a:p>
        </p:txBody>
      </p:sp>
    </p:spTree>
    <p:extLst>
      <p:ext uri="{BB962C8B-B14F-4D97-AF65-F5344CB8AC3E}">
        <p14:creationId xmlns:p14="http://schemas.microsoft.com/office/powerpoint/2010/main" val="261908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1624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9 SWL Lipid guidance</a:t>
            </a:r>
          </a:p>
        </p:txBody>
      </p:sp>
    </p:spTree>
    <p:extLst>
      <p:ext uri="{BB962C8B-B14F-4D97-AF65-F5344CB8AC3E}">
        <p14:creationId xmlns:p14="http://schemas.microsoft.com/office/powerpoint/2010/main" val="14953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ORION-10 (48%) and ORION-11 trial (52% LDL-lowering effect)- </a:t>
            </a:r>
            <a:r>
              <a:rPr lang="en-GB" dirty="0" err="1"/>
              <a:t>NEJMed</a:t>
            </a:r>
            <a:r>
              <a:rPr lang="en-GB" dirty="0"/>
              <a:t> 2020;382:1507 </a:t>
            </a:r>
          </a:p>
          <a:p>
            <a:r>
              <a:rPr lang="en-GB" dirty="0"/>
              <a:t>CVD secondary preventions with </a:t>
            </a:r>
            <a:r>
              <a:rPr lang="en-GB" dirty="0" err="1"/>
              <a:t>hx</a:t>
            </a:r>
            <a:r>
              <a:rPr lang="en-GB" dirty="0"/>
              <a:t> of: ACS (MI or unstable angina), coronary or arterial revascularisations procedures, CHD, TIA/ischaemic stroke and PAD </a:t>
            </a:r>
          </a:p>
        </p:txBody>
      </p:sp>
    </p:spTree>
    <p:extLst>
      <p:ext uri="{BB962C8B-B14F-4D97-AF65-F5344CB8AC3E}">
        <p14:creationId xmlns:p14="http://schemas.microsoft.com/office/powerpoint/2010/main" val="104375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-Increased risk of immune system reactions with other </a:t>
            </a:r>
            <a:r>
              <a:rPr lang="en-GB" dirty="0" err="1">
                <a:latin typeface="+mn-lt"/>
              </a:rPr>
              <a:t>mABs</a:t>
            </a:r>
            <a:r>
              <a:rPr lang="en-GB" dirty="0">
                <a:latin typeface="+mn-lt"/>
              </a:rPr>
              <a:t> (biologics, or latent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-Requires at least 30% of LDL-reduction for therapy continuation</a:t>
            </a:r>
          </a:p>
          <a:p>
            <a:endParaRPr lang="en-GB" dirty="0"/>
          </a:p>
        </p:txBody>
      </p:sp>
    </p:spTree>
    <p:extLst>
      <p:ext uri="{BB962C8B-B14F-4D97-AF65-F5344CB8AC3E}">
        <p14:creationId xmlns:p14="http://schemas.microsoft.com/office/powerpoint/2010/main" val="258392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11 SWL Lipid guidance update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Mechanism of action not fully understood, most likely multi-factorial including improved lipoprotein profile with reduction of triglyceride- rich lipoproteins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Reduce IT=</a:t>
            </a:r>
            <a:r>
              <a:rPr lang="de-DE" sz="1200" dirty="0">
                <a:effectLst/>
                <a:latin typeface="+mn-lt"/>
                <a:ea typeface="Times New Roman" panose="02020603050405020304" pitchFamily="18" charset="0"/>
                <a:cs typeface="Times New Roman" panose="02020603050405020304" pitchFamily="18" charset="0"/>
              </a:rPr>
              <a:t>ARR=4.8%, RRR=22%, NNT=21</a:t>
            </a:r>
          </a:p>
        </p:txBody>
      </p:sp>
    </p:spTree>
    <p:extLst>
      <p:ext uri="{BB962C8B-B14F-4D97-AF65-F5344CB8AC3E}">
        <p14:creationId xmlns:p14="http://schemas.microsoft.com/office/powerpoint/2010/main" val="103838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dirty="0">
                <a:solidFill>
                  <a:srgbClr val="492F92"/>
                </a:solidFill>
                <a:latin typeface="Calibri" panose="020F0502020204030204" pitchFamily="34" charset="0"/>
                <a:ea typeface="+mj-ea"/>
                <a:cs typeface="Arial"/>
              </a:rPr>
              <a:t>1. Provide individualised benefit vs risk discussion of LLTs based on co-morbidities and current meds (look for interactions). 2. Adherence? ‘’Statin holiday’’ then review symptoms and re-challenge when appropriate with non-HIST doses or statin regimens </a:t>
            </a:r>
            <a:r>
              <a:rPr lang="en-GB" sz="800" dirty="0">
                <a:solidFill>
                  <a:srgbClr val="492F92"/>
                </a:solidFill>
                <a:latin typeface="Calibri" panose="020F0502020204030204" pitchFamily="34" charset="0"/>
                <a:ea typeface="+mj-ea"/>
                <a:cs typeface="Arial"/>
                <a:sym typeface="Wingdings" panose="05000000000000000000" pitchFamily="2" charset="2"/>
              </a:rPr>
              <a:t></a:t>
            </a:r>
            <a:r>
              <a:rPr lang="en-GB" sz="1050" b="0" i="0" dirty="0">
                <a:solidFill>
                  <a:srgbClr val="0E0E0E"/>
                </a:solidFill>
                <a:effectLst/>
                <a:latin typeface="Inter"/>
              </a:rPr>
              <a:t>Advise the person that any statin at any dose reduces CVD risk (</a:t>
            </a:r>
            <a:r>
              <a:rPr lang="en-GB" sz="800" dirty="0">
                <a:solidFill>
                  <a:srgbClr val="492F92"/>
                </a:solidFill>
                <a:latin typeface="Calibri" panose="020F0502020204030204" pitchFamily="34" charset="0"/>
                <a:ea typeface="+mj-ea"/>
                <a:cs typeface="Arial"/>
              </a:rPr>
              <a:t>any statin is better than no statin)</a:t>
            </a:r>
          </a:p>
          <a:p>
            <a:pPr marL="0" indent="0">
              <a:buNone/>
            </a:pPr>
            <a:r>
              <a:rPr lang="en-GB" sz="800" u="none" dirty="0">
                <a:solidFill>
                  <a:srgbClr val="492F92"/>
                </a:solidFill>
                <a:latin typeface="Calibri" panose="020F0502020204030204" pitchFamily="34" charset="0"/>
                <a:ea typeface="+mj-ea"/>
                <a:cs typeface="Arial"/>
              </a:rPr>
              <a:t>Reinforce patient education through patient leaflets (Heart UK, BHF, NHS resources)</a:t>
            </a:r>
          </a:p>
        </p:txBody>
      </p:sp>
    </p:spTree>
    <p:extLst>
      <p:ext uri="{BB962C8B-B14F-4D97-AF65-F5344CB8AC3E}">
        <p14:creationId xmlns:p14="http://schemas.microsoft.com/office/powerpoint/2010/main" val="104412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dirty="0">
                <a:solidFill>
                  <a:srgbClr val="492F92"/>
                </a:solidFill>
                <a:latin typeface="Calibri" panose="020F0502020204030204" pitchFamily="34" charset="0"/>
                <a:ea typeface="+mj-ea"/>
                <a:cs typeface="Arial"/>
              </a:rPr>
              <a:t>Points to consider: Provide individualised benefit vs risk discussion of LLTs based on co-morbidities and current meds (look for interactions). Adherence? Re-challenge when appropriate with non-HIST doses or statin regimens (any statin is better than no statin)</a:t>
            </a:r>
          </a:p>
          <a:p>
            <a:pPr marL="0" indent="0">
              <a:buNone/>
            </a:pPr>
            <a:r>
              <a:rPr lang="en-GB" sz="800" u="none" dirty="0">
                <a:solidFill>
                  <a:srgbClr val="492F92"/>
                </a:solidFill>
                <a:latin typeface="Calibri" panose="020F0502020204030204" pitchFamily="34" charset="0"/>
                <a:ea typeface="+mj-ea"/>
                <a:cs typeface="Arial"/>
              </a:rPr>
              <a:t>Reinforce patient education through patient leaflets (Heart UK, BHF, NHS resources)</a:t>
            </a:r>
          </a:p>
          <a:p>
            <a:endParaRPr lang="en-GB" sz="800" dirty="0"/>
          </a:p>
        </p:txBody>
      </p:sp>
    </p:spTree>
    <p:extLst>
      <p:ext uri="{BB962C8B-B14F-4D97-AF65-F5344CB8AC3E}">
        <p14:creationId xmlns:p14="http://schemas.microsoft.com/office/powerpoint/2010/main" val="216427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F0778-44C4-4B27-8DE2-9D005BD0BB45}" type="slidenum">
              <a:rPr lang="en-GB" smtClean="0"/>
              <a:t>26</a:t>
            </a:fld>
            <a:endParaRPr lang="en-GB"/>
          </a:p>
        </p:txBody>
      </p:sp>
    </p:spTree>
    <p:extLst>
      <p:ext uri="{BB962C8B-B14F-4D97-AF65-F5344CB8AC3E}">
        <p14:creationId xmlns:p14="http://schemas.microsoft.com/office/powerpoint/2010/main" val="332177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556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reference only- highlights in next slide</a:t>
            </a:r>
          </a:p>
          <a:p>
            <a:endParaRPr lang="en-GB" dirty="0"/>
          </a:p>
        </p:txBody>
      </p:sp>
      <p:sp>
        <p:nvSpPr>
          <p:cNvPr id="4" name="Slide Number Placeholder 3"/>
          <p:cNvSpPr>
            <a:spLocks noGrp="1"/>
          </p:cNvSpPr>
          <p:nvPr>
            <p:ph type="sldNum" sz="quarter" idx="5"/>
          </p:nvPr>
        </p:nvSpPr>
        <p:spPr/>
        <p:txBody>
          <a:bodyPr/>
          <a:lstStyle/>
          <a:p>
            <a:fld id="{209A80ED-CCFA-4A19-A646-03FDD92AC9BC}" type="slidenum">
              <a:rPr lang="en-GB" smtClean="0"/>
              <a:t>5</a:t>
            </a:fld>
            <a:endParaRPr lang="en-GB"/>
          </a:p>
        </p:txBody>
      </p:sp>
    </p:spTree>
    <p:extLst>
      <p:ext uri="{BB962C8B-B14F-4D97-AF65-F5344CB8AC3E}">
        <p14:creationId xmlns:p14="http://schemas.microsoft.com/office/powerpoint/2010/main" val="56557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7030A0"/>
                </a:solidFill>
                <a:effectLst/>
                <a:ea typeface="Calibri" panose="020F0502020204030204" pitchFamily="34" charset="0"/>
                <a:cs typeface="Calibri" panose="020F0502020204030204" pitchFamily="34" charset="0"/>
              </a:rPr>
              <a:t>Follow annual review recommendations (NICE guideline NG238 Dec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rgbClr val="0E0E0E"/>
                </a:solidFill>
                <a:effectLst/>
                <a:latin typeface="inherit"/>
              </a:rPr>
              <a:t>1.11.8 </a:t>
            </a:r>
            <a:r>
              <a:rPr lang="en-GB" sz="1050" dirty="0">
                <a:effectLst/>
              </a:rPr>
              <a:t>Provide annual medication reviews for people on lipid-lowering treatment. </a:t>
            </a:r>
            <a:r>
              <a:rPr lang="en-GB" sz="1050" b="1" dirty="0">
                <a:effectLst/>
              </a:rPr>
              <a:t>[May 2023, amended December 2023]</a:t>
            </a:r>
            <a:endParaRPr lang="en-GB" sz="1050" dirty="0">
              <a:effectLst/>
            </a:endParaRPr>
          </a:p>
          <a:p>
            <a:r>
              <a:rPr lang="en-GB" sz="1050" b="0" dirty="0">
                <a:solidFill>
                  <a:srgbClr val="0E0E0E"/>
                </a:solidFill>
                <a:effectLst/>
                <a:latin typeface="inherit"/>
              </a:rPr>
              <a:t>1.11.9 </a:t>
            </a:r>
            <a:r>
              <a:rPr lang="en-GB" sz="1050" dirty="0">
                <a:effectLst/>
              </a:rPr>
              <a:t>Offer an annual </a:t>
            </a:r>
            <a:r>
              <a:rPr lang="en-GB" sz="1050" u="sng" dirty="0">
                <a:solidFill>
                  <a:srgbClr val="005EA5"/>
                </a:solidFill>
                <a:effectLst/>
                <a:hlinkClick r:id="rId3"/>
              </a:rPr>
              <a:t>full lipid profile</a:t>
            </a:r>
            <a:r>
              <a:rPr lang="en-GB" sz="1050" dirty="0">
                <a:effectLst/>
              </a:rPr>
              <a:t> to inform discussions about secondary prevention of CVD. </a:t>
            </a:r>
            <a:r>
              <a:rPr lang="en-GB" sz="1050" b="1" dirty="0">
                <a:effectLst/>
              </a:rPr>
              <a:t>[May 2023, amended December 2023]</a:t>
            </a:r>
            <a:endParaRPr lang="en-GB" sz="1050" dirty="0">
              <a:effectLst/>
            </a:endParaRPr>
          </a:p>
          <a:p>
            <a:r>
              <a:rPr lang="en-GB" sz="1050" b="0" dirty="0">
                <a:solidFill>
                  <a:srgbClr val="0E0E0E"/>
                </a:solidFill>
                <a:effectLst/>
                <a:latin typeface="inherit"/>
              </a:rPr>
              <a:t>1.11.10 </a:t>
            </a:r>
            <a:r>
              <a:rPr lang="en-GB" sz="1050" dirty="0">
                <a:effectLst/>
              </a:rPr>
              <a:t>Consider an annual full lipid profile to inform discussions about primary prevention of CVD. </a:t>
            </a:r>
            <a:r>
              <a:rPr lang="en-GB" sz="1050" b="1" dirty="0">
                <a:effectLst/>
              </a:rPr>
              <a:t>[May 2023, amended December 2023]</a:t>
            </a:r>
            <a:endParaRPr lang="en-GB" sz="1050" dirty="0">
              <a:effectLst/>
            </a:endParaRPr>
          </a:p>
          <a:p>
            <a:r>
              <a:rPr lang="en-GB" sz="1050" b="0" dirty="0">
                <a:solidFill>
                  <a:srgbClr val="0E0E0E"/>
                </a:solidFill>
                <a:effectLst/>
                <a:latin typeface="inherit"/>
              </a:rPr>
              <a:t>1.11.11 </a:t>
            </a:r>
            <a:r>
              <a:rPr lang="en-GB" sz="1050" dirty="0">
                <a:effectLst/>
              </a:rPr>
              <a:t>During the annual medication review:</a:t>
            </a:r>
          </a:p>
          <a:p>
            <a:pPr>
              <a:buFont typeface="Arial" panose="020B0604020202020204" pitchFamily="34" charset="0"/>
              <a:buChar char="•"/>
            </a:pPr>
            <a:r>
              <a:rPr lang="en-GB" sz="1050" dirty="0">
                <a:effectLst/>
              </a:rPr>
              <a:t>discuss and encourage medicines adherence, if the shared decision is to continue with lipid-lowering treatment</a:t>
            </a:r>
          </a:p>
          <a:p>
            <a:pPr>
              <a:buFont typeface="Arial" panose="020B0604020202020204" pitchFamily="34" charset="0"/>
              <a:buChar char="•"/>
            </a:pPr>
            <a:r>
              <a:rPr lang="en-GB" sz="1050" dirty="0">
                <a:effectLst/>
              </a:rPr>
              <a:t>discuss and encourage dietary and lifestyle changes if appropriate</a:t>
            </a:r>
          </a:p>
          <a:p>
            <a:pPr>
              <a:buFont typeface="Arial" panose="020B0604020202020204" pitchFamily="34" charset="0"/>
              <a:buChar char="•"/>
            </a:pPr>
            <a:r>
              <a:rPr lang="en-GB" sz="1050" dirty="0">
                <a:effectLst/>
              </a:rPr>
              <a:t>address CVD risk factors. </a:t>
            </a:r>
            <a:r>
              <a:rPr lang="en-GB" sz="1050" b="1" dirty="0">
                <a:effectLst/>
              </a:rPr>
              <a:t>[May 2023, amended December 2023]</a:t>
            </a:r>
            <a:endParaRPr lang="en-GB" sz="105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rgbClr val="7030A0"/>
              </a:solidFill>
              <a:effectLst/>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3310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reference only- highlights in next slide</a:t>
            </a:r>
          </a:p>
        </p:txBody>
      </p:sp>
      <p:sp>
        <p:nvSpPr>
          <p:cNvPr id="4" name="Slide Number Placeholder 3"/>
          <p:cNvSpPr>
            <a:spLocks noGrp="1"/>
          </p:cNvSpPr>
          <p:nvPr>
            <p:ph type="sldNum" sz="quarter" idx="5"/>
          </p:nvPr>
        </p:nvSpPr>
        <p:spPr/>
        <p:txBody>
          <a:bodyPr/>
          <a:lstStyle/>
          <a:p>
            <a:fld id="{209A80ED-CCFA-4A19-A646-03FDD92AC9BC}" type="slidenum">
              <a:rPr lang="en-GB" smtClean="0"/>
              <a:t>7</a:t>
            </a:fld>
            <a:endParaRPr lang="en-GB"/>
          </a:p>
        </p:txBody>
      </p:sp>
    </p:spTree>
    <p:extLst>
      <p:ext uri="{BB962C8B-B14F-4D97-AF65-F5344CB8AC3E}">
        <p14:creationId xmlns:p14="http://schemas.microsoft.com/office/powerpoint/2010/main" val="165103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reference only- highlights in next slide</a:t>
            </a:r>
          </a:p>
          <a:p>
            <a:endParaRPr lang="en-GB" dirty="0"/>
          </a:p>
        </p:txBody>
      </p:sp>
      <p:sp>
        <p:nvSpPr>
          <p:cNvPr id="4" name="Slide Number Placeholder 3"/>
          <p:cNvSpPr>
            <a:spLocks noGrp="1"/>
          </p:cNvSpPr>
          <p:nvPr>
            <p:ph type="sldNum" sz="quarter" idx="5"/>
          </p:nvPr>
        </p:nvSpPr>
        <p:spPr/>
        <p:txBody>
          <a:bodyPr/>
          <a:lstStyle/>
          <a:p>
            <a:fld id="{209A80ED-CCFA-4A19-A646-03FDD92AC9BC}" type="slidenum">
              <a:rPr lang="en-GB" smtClean="0"/>
              <a:t>9</a:t>
            </a:fld>
            <a:endParaRPr lang="en-GB"/>
          </a:p>
        </p:txBody>
      </p:sp>
    </p:spTree>
    <p:extLst>
      <p:ext uri="{BB962C8B-B14F-4D97-AF65-F5344CB8AC3E}">
        <p14:creationId xmlns:p14="http://schemas.microsoft.com/office/powerpoint/2010/main" val="29291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92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Schematic picture summarising the different LLTs available, their target site and mechanism of action</a:t>
            </a:r>
          </a:p>
          <a:p>
            <a:r>
              <a:rPr lang="en-GB" sz="2400" dirty="0" err="1">
                <a:solidFill>
                  <a:srgbClr val="7030A0"/>
                </a:solidFill>
                <a:effectLst/>
                <a:ea typeface="Calibri" panose="020F0502020204030204" pitchFamily="34" charset="0"/>
                <a:cs typeface="Calibri" panose="020F0502020204030204" pitchFamily="34" charset="0"/>
              </a:rPr>
              <a:t>Bempedoic</a:t>
            </a:r>
            <a:r>
              <a:rPr lang="en-GB" sz="2400" dirty="0">
                <a:solidFill>
                  <a:srgbClr val="7030A0"/>
                </a:solidFill>
                <a:effectLst/>
                <a:ea typeface="Calibri" panose="020F0502020204030204" pitchFamily="34" charset="0"/>
                <a:cs typeface="Calibri" panose="020F0502020204030204" pitchFamily="34" charset="0"/>
              </a:rPr>
              <a:t> acid: Inhibition of the ACL enzyme leads to decreased cholesterol synthesis in the liver; </a:t>
            </a:r>
            <a:r>
              <a:rPr lang="en-GB" dirty="0">
                <a:solidFill>
                  <a:srgbClr val="7030A0"/>
                </a:solidFill>
                <a:effectLst/>
                <a:ea typeface="Calibri" panose="020F0502020204030204" pitchFamily="34" charset="0"/>
                <a:cs typeface="Calibri" panose="020F0502020204030204" pitchFamily="34" charset="0"/>
              </a:rPr>
              <a:t>it is a prodrug and converted to active coenzyme A form by enzymes found only in the liver and not in muscles. lack of active metabolites of </a:t>
            </a:r>
            <a:r>
              <a:rPr lang="en-GB" dirty="0" err="1">
                <a:solidFill>
                  <a:srgbClr val="7030A0"/>
                </a:solidFill>
                <a:effectLst/>
                <a:ea typeface="Calibri" panose="020F0502020204030204" pitchFamily="34" charset="0"/>
                <a:cs typeface="Calibri" panose="020F0502020204030204" pitchFamily="34" charset="0"/>
              </a:rPr>
              <a:t>bempedoic</a:t>
            </a:r>
            <a:r>
              <a:rPr lang="en-GB" dirty="0">
                <a:solidFill>
                  <a:srgbClr val="7030A0"/>
                </a:solidFill>
                <a:effectLst/>
                <a:ea typeface="Calibri" panose="020F0502020204030204" pitchFamily="34" charset="0"/>
                <a:cs typeface="Calibri" panose="020F0502020204030204" pitchFamily="34" charset="0"/>
              </a:rPr>
              <a:t> acid in skeletal muscles: ↓ statin-associated muscle symptoms (SAMS)</a:t>
            </a:r>
          </a:p>
          <a:p>
            <a:endParaRPr lang="en-GB" dirty="0"/>
          </a:p>
        </p:txBody>
      </p:sp>
    </p:spTree>
    <p:extLst>
      <p:ext uri="{BB962C8B-B14F-4D97-AF65-F5344CB8AC3E}">
        <p14:creationId xmlns:p14="http://schemas.microsoft.com/office/powerpoint/2010/main" val="413222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reference only- highlights in next slide</a:t>
            </a:r>
          </a:p>
          <a:p>
            <a:endParaRPr lang="en-GB" dirty="0"/>
          </a:p>
        </p:txBody>
      </p:sp>
    </p:spTree>
    <p:extLst>
      <p:ext uri="{BB962C8B-B14F-4D97-AF65-F5344CB8AC3E}">
        <p14:creationId xmlns:p14="http://schemas.microsoft.com/office/powerpoint/2010/main" val="3416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6109-7513-4EA3-8111-1481AFA3FA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314AE9-4907-4B8E-A519-9E1A9E8E6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0EBC32-6722-4C2C-859B-2964F2AFDFE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0C44F5-5EC1-444E-95AB-1E125BA574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A3073-47E6-4837-BA6E-DBB9AE6E6A98}"/>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125300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BF08-6F61-45CB-8B8F-FEB7E162CC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A01792-437F-4221-A811-1EEB1FBA80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7411E-5341-4AAD-98AA-A5A8166EBD4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122586E-59EA-450E-B9A8-FC520F218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CDCB0-949B-4FE6-B93F-E8DEBF63F9E1}"/>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399059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A6DC8B-60DB-4058-8B6C-0A9FD7CE72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1B30E1-EABF-47F7-A527-0D316712B1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E6EB87-B6C9-4C3C-A5BC-1F01A9E76F9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E3B7293-3B84-432A-9366-157E6242E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2DCB31-02A6-486D-BCC9-BF57C2C4D0EE}"/>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87579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824000" y="6327061"/>
            <a:ext cx="2885523" cy="530940"/>
          </a:xfrm>
          <a:prstGeom prst="rect">
            <a:avLst/>
          </a:prstGeom>
        </p:spPr>
        <p:txBody>
          <a:bodyPr vert="horz" lIns="91440" tIns="45720" rIns="91440" bIns="45720" rtlCol="0" anchor="ctr"/>
          <a:lstStyle>
            <a:lvl1pPr algn="r">
              <a:defRPr sz="1067">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236084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Connect with u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3DEA74-DA32-4FFA-AE1D-CA1A924DC841}"/>
              </a:ext>
            </a:extLst>
          </p:cNvPr>
          <p:cNvPicPr>
            <a:picLocks noChangeAspect="1"/>
          </p:cNvPicPr>
          <p:nvPr userDrawn="1"/>
        </p:nvPicPr>
        <p:blipFill>
          <a:blip r:embed="rId2"/>
          <a:stretch>
            <a:fillRect/>
          </a:stretch>
        </p:blipFill>
        <p:spPr>
          <a:xfrm>
            <a:off x="6030442" y="1068777"/>
            <a:ext cx="6161559" cy="6090432"/>
          </a:xfrm>
          <a:prstGeom prst="rect">
            <a:avLst/>
          </a:prstGeom>
        </p:spPr>
      </p:pic>
    </p:spTree>
    <p:extLst>
      <p:ext uri="{BB962C8B-B14F-4D97-AF65-F5344CB8AC3E}">
        <p14:creationId xmlns:p14="http://schemas.microsoft.com/office/powerpoint/2010/main" val="89652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B373-8E3A-49F0-894E-3DB6EB0C91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D35F05-EED0-44C4-A342-DF896950D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C3FBA-2A8C-4F90-9DCF-7BC80ACE25E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8E0E219-76F7-4DED-A901-7AAC18D477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7365F-1357-43F3-9630-C7B6A6EE257C}"/>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372230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FCDA-4A34-43AA-B481-D93DA156C1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D430A6-9938-4267-BFDF-2FA1247A4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BB1C0F-89D8-40AC-850C-BBCFF0FA5A7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669A023-C9B6-4ECC-8D2B-AAA790B5EB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2878E-614A-4911-A004-B45155EB0C74}"/>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268101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E850-9C35-4DD5-8EFB-936FC25C33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3EE642-A118-4CA6-BAD4-19F50AD3A3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387D81-730E-4BDE-A128-D36F4CA6CC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CEB03E-2047-418D-9831-23CFF4A73BE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EE26821-27BB-48F4-B5ED-6F7E562675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32D18A-31C9-408B-B3EE-9E94E8421260}"/>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282464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DAE8-AF2F-4D29-93D8-EE3F3866C7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73BD3-4935-4B6B-BACF-BCC665EDD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42D285-69FA-48F4-908A-D8B5921FA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25CB7F-B0A5-4EC5-8C91-4FE3050BD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4B2B5-5AB9-4391-A7FB-DB9F2F2B9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A1E854-AF5B-4EC9-B4AC-C7F4BB5F6AE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A542F04-E1AA-4234-9DE6-7216ECBE15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66A875-2C40-4672-A8C1-6135CEBAB0CC}"/>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359397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EBDC-D2AE-4C71-AEE7-99886D23C4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8E3567-9CAD-490A-BC4F-EE881F9D004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73EEA24-CAD0-42D0-8E99-12BE009F08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F3EAC1-462B-489D-B428-AED9A2271ADC}"/>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170252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E15F5E-0348-45F1-AE09-5205FBDB4F5C}"/>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14103F18-2911-4D66-A56E-F7E0B17387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4B2D9-E040-4ECC-86B3-C7052AEC279E}"/>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303997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823B-5D1A-4687-8A8C-25F8B3A35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F75EC2-7CD0-4D90-A693-F2AA3E600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94B839-E27D-4898-A259-8E4CCBD20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6CA70-9B9C-4F60-A60A-C043CCC732C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1FD68B8-64DB-4255-B5C9-BCDBC679E1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00A1D8-A47A-428A-BF42-D68FD95AF96A}"/>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193384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79B4-C3E2-4925-B784-41D9FAF80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111620-8C5F-497F-963C-566152727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DD7CFD-9710-4AF2-BEAE-44E17FE89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3A801-FCBE-4B6E-8CD0-A430DF00CF5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CF01645-5986-4F3A-98C7-53AABC3775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61A564-BDE8-4363-B25E-74EED8705D58}"/>
              </a:ext>
            </a:extLst>
          </p:cNvPr>
          <p:cNvSpPr>
            <a:spLocks noGrp="1"/>
          </p:cNvSpPr>
          <p:nvPr>
            <p:ph type="sldNum" sz="quarter" idx="12"/>
          </p:nvPr>
        </p:nvSpPr>
        <p:spPr/>
        <p:txBody>
          <a:bodyPr/>
          <a:lstStyle/>
          <a:p>
            <a:fld id="{19A223D5-9C34-414D-8743-C04DE35C7EB5}" type="slidenum">
              <a:rPr lang="en-GB" smtClean="0"/>
              <a:t>‹#›</a:t>
            </a:fld>
            <a:endParaRPr lang="en-GB"/>
          </a:p>
        </p:txBody>
      </p:sp>
    </p:spTree>
    <p:extLst>
      <p:ext uri="{BB962C8B-B14F-4D97-AF65-F5344CB8AC3E}">
        <p14:creationId xmlns:p14="http://schemas.microsoft.com/office/powerpoint/2010/main" val="190885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3D263-D37E-46C2-907B-02B5ECEF0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397A28-B9B3-4449-9109-C16A0D8C1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6B5BF5-6C2C-4593-B904-BE4E98A7E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EE97FF6-75BB-4F9B-8F7A-A710D5F94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184503-D4C3-40D1-B7AB-E4349A233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223D5-9C34-414D-8743-C04DE35C7EB5}" type="slidenum">
              <a:rPr lang="en-GB" smtClean="0"/>
              <a:t>‹#›</a:t>
            </a:fld>
            <a:endParaRPr lang="en-GB"/>
          </a:p>
        </p:txBody>
      </p:sp>
    </p:spTree>
    <p:extLst>
      <p:ext uri="{BB962C8B-B14F-4D97-AF65-F5344CB8AC3E}">
        <p14:creationId xmlns:p14="http://schemas.microsoft.com/office/powerpoint/2010/main" val="241854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swlimo.southwestlondon.icb.nhs.uk/clinical-guidance/6-endocrine-system/diabetes/type-2-diabetes/" TargetMode="External"/><Relationship Id="rId3" Type="http://schemas.openxmlformats.org/officeDocument/2006/relationships/hyperlink" Target="https://www.medicines.org.uk/emc" TargetMode="External"/><Relationship Id="rId7" Type="http://schemas.openxmlformats.org/officeDocument/2006/relationships/slide" Target="slide1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swljointmedicinesformulary.nhs.uk/chaptersSubDetails.asp?FormularySectionID=2&amp;SubSectionRef=02.12&amp;SubSectionID=A100" TargetMode="External"/><Relationship Id="rId5" Type="http://schemas.openxmlformats.org/officeDocument/2006/relationships/slide" Target="slide5.xml"/><Relationship Id="rId4" Type="http://schemas.openxmlformats.org/officeDocument/2006/relationships/hyperlink" Target="https://bnf.nice.org.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www.nice.org.uk/guidance/ta394" TargetMode="External"/><Relationship Id="rId5" Type="http://schemas.openxmlformats.org/officeDocument/2006/relationships/hyperlink" Target="https://www.nice.org.uk/guidance/ta393" TargetMode="External"/><Relationship Id="rId4" Type="http://schemas.openxmlformats.org/officeDocument/2006/relationships/hyperlink" Target="https://www.nice.org.uk/guidance/ta73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 Id="rId5" Type="http://schemas.openxmlformats.org/officeDocument/2006/relationships/hyperlink" Target="https://www.england.nhs.uk/aac/publication/summary-of-national-guidance-for-lipid-management/" TargetMode="External"/><Relationship Id="rId4" Type="http://schemas.openxmlformats.org/officeDocument/2006/relationships/hyperlink" Target="https://www.nice.org.uk/guidance/cg181"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nhsbenchmarking.nhs.uk/cvdpreventlanding" TargetMode="External"/><Relationship Id="rId13" Type="http://schemas.openxmlformats.org/officeDocument/2006/relationships/hyperlink" Target="https://www.england.nhs.uk/aac/publication/summary-of-national-guidance-for-lipid-management/" TargetMode="External"/><Relationship Id="rId3" Type="http://schemas.openxmlformats.org/officeDocument/2006/relationships/image" Target="../media/image2.emf"/><Relationship Id="rId7" Type="http://schemas.openxmlformats.org/officeDocument/2006/relationships/hyperlink" Target="https://fingertips.phe.org.uk/profile/cardiovascular-disease-prevention" TargetMode="External"/><Relationship Id="rId12" Type="http://schemas.openxmlformats.org/officeDocument/2006/relationships/hyperlink" Target="https://www.nice.org.uk/guidance/cg181"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gbr01.safelinks.protection.outlook.com/?url=https%3A%2F%2Fprimarycarebulletin.cmail19.com%2Ft%2Fd-l-zhkiie-ijlrbvyu-u%2F&amp;data=05%7C01%7Craanaali%40nhs.net%7Caf9a1d9edb89419ff4c008db31a964e0%7C37c354b285b047f5b22207b48d774ee3%7C0%7C0%7C638158375825516444%7CUnknown%7CTWFpbGZsb3d8eyJWIjoiMC4wLjAwMDAiLCJQIjoiV2luMzIiLCJBTiI6Ik1haWwiLCJXVCI6Mn0%3D%7C3000%7C%7C%7C&amp;sdata=v3YFOIknhxocPCf53BakROFFi1H%2BnZnjQsjR%2Bs8PwV4%3D&amp;reserved=0" TargetMode="External"/><Relationship Id="rId11" Type="http://schemas.openxmlformats.org/officeDocument/2006/relationships/hyperlink" Target="https://www.prescqipp.info/learning/prescqipp-e-learning/course-overview/#acc70" TargetMode="External"/><Relationship Id="rId5" Type="http://schemas.openxmlformats.org/officeDocument/2006/relationships/hyperlink" Target="https://www.england.nhs.uk/ourwork/clinical-policy/cvd/" TargetMode="External"/><Relationship Id="rId10" Type="http://schemas.openxmlformats.org/officeDocument/2006/relationships/hyperlink" Target="https://www.heartuk.org.uk/cholesterol/booklets" TargetMode="External"/><Relationship Id="rId4" Type="http://schemas.openxmlformats.org/officeDocument/2006/relationships/image" Target="../media/image3.emf"/><Relationship Id="rId9" Type="http://schemas.openxmlformats.org/officeDocument/2006/relationships/hyperlink" Target="https://www.ahsnnetwork.com/programmes/cardiovascular-disease/lipid-management-and-familial-hypercholesterolemia/lipid-management-pathways/" TargetMode="External"/><Relationship Id="rId14" Type="http://schemas.openxmlformats.org/officeDocument/2006/relationships/hyperlink" Target="https://www.nice.org.uk/guidance/ng238/chapter/Recommenda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nice.org.uk/guidance/ta394" TargetMode="External"/><Relationship Id="rId5" Type="http://schemas.openxmlformats.org/officeDocument/2006/relationships/hyperlink" Target="https://www.nice.org.uk/guidance/ta393" TargetMode="External"/><Relationship Id="rId4" Type="http://schemas.openxmlformats.org/officeDocument/2006/relationships/hyperlink" Target="https://www.nice.org.uk/guidance/ta73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www.england.nhs.uk/long-read/national-medicines-optimisation-opportunities-2023-24/#13-optimising-lipid-management-for-cardiovascular-disease-preven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hyperlink" Target="https://www.qrisk.org/" TargetMode="External"/><Relationship Id="rId13" Type="http://schemas.openxmlformats.org/officeDocument/2006/relationships/hyperlink" Target="https://bnf.nice.org.uk/interaction/" TargetMode="External"/><Relationship Id="rId18" Type="http://schemas.openxmlformats.org/officeDocument/2006/relationships/hyperlink" Target="https://www.medicines.org.uk/emc" TargetMode="External"/><Relationship Id="rId3" Type="http://schemas.openxmlformats.org/officeDocument/2006/relationships/slide" Target="slide20.xml"/><Relationship Id="rId7" Type="http://schemas.openxmlformats.org/officeDocument/2006/relationships/hyperlink" Target="https://swlimo.southwestlondon.icb.nhs.uk/clinical-guidance/renal/" TargetMode="External"/><Relationship Id="rId12" Type="http://schemas.openxmlformats.org/officeDocument/2006/relationships/hyperlink" Target="https://www.primaryhealthtas.com.au/wp-content/uploads/2018/09/A-Guide-to-Deprescribing-Statins-2019.pdf" TargetMode="External"/><Relationship Id="rId17" Type="http://schemas.openxmlformats.org/officeDocument/2006/relationships/slide" Target="slide9.xml"/><Relationship Id="rId2" Type="http://schemas.openxmlformats.org/officeDocument/2006/relationships/notesSlide" Target="../notesSlides/notesSlide3.xml"/><Relationship Id="rId16" Type="http://schemas.openxmlformats.org/officeDocument/2006/relationships/hyperlink" Target="https://www.nice.org.uk/guidance/ta694/chapter/1-Recommendations" TargetMode="Externa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hyperlink" Target="https://www.prescqipp.info/umbraco/surface/authorisedmediasurface/index?url=%2fmedia%2f4974%2fattachment-8-statin-algorithm-20.pdf" TargetMode="External"/><Relationship Id="rId5" Type="http://schemas.openxmlformats.org/officeDocument/2006/relationships/hyperlink" Target="https://qrisk.org/three/" TargetMode="External"/><Relationship Id="rId15" Type="http://schemas.openxmlformats.org/officeDocument/2006/relationships/hyperlink" Target="https://www.medicines.org.uk/emc/search?q=ezetimibe" TargetMode="External"/><Relationship Id="rId10" Type="http://schemas.openxmlformats.org/officeDocument/2006/relationships/hyperlink" Target="https://www.sps.nhs.uk/articles/managing-cardiovascular-disease-in-frail-older-people/" TargetMode="External"/><Relationship Id="rId19" Type="http://schemas.openxmlformats.org/officeDocument/2006/relationships/hyperlink" Target="https://bnf.nice.org.uk/" TargetMode="External"/><Relationship Id="rId4" Type="http://schemas.openxmlformats.org/officeDocument/2006/relationships/hyperlink" Target="https://swlimo.southwestlondon.icb.nhs.uk/clinical-guidance/6-endocrine-system/diabetes/type-2-diabetes/" TargetMode="External"/><Relationship Id="rId9" Type="http://schemas.openxmlformats.org/officeDocument/2006/relationships/hyperlink" Target="https://ddec1-0-en-ctp.trendmicro.com/wis/clicktime/v1/query?url=https%3a%2f%2fwww.nice.org.uk%2fguidance%2fcg181%2fchapter%2f1%2dRecommendations&amp;umid=561de81e-9b2c-477b-ac97-005b7eb4382e&amp;auth=5a48ddabf21f7246250a6ac00727f7875e94cad3-52be92cb4fa148d4761d58e4ab390861c96cc2cb" TargetMode="External"/><Relationship Id="rId14" Type="http://schemas.openxmlformats.org/officeDocument/2006/relationships/hyperlink" Target="https://www.swljointmedicinesformulary.nhs.uk/chaptersSubDetails.asp?FormularySectionID=2&amp;SubSectionRef=02.12&amp;SubSectionID=A1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www.jbs3risk.com/pages/4.htm" TargetMode="External"/><Relationship Id="rId13" Type="http://schemas.openxmlformats.org/officeDocument/2006/relationships/slide" Target="slide9.xml"/><Relationship Id="rId18" Type="http://schemas.openxmlformats.org/officeDocument/2006/relationships/hyperlink" Target="https://www.nice.org.uk/guidance/ta694" TargetMode="External"/><Relationship Id="rId3" Type="http://schemas.openxmlformats.org/officeDocument/2006/relationships/hyperlink" Target="https://www.swljointmedicinesformulary.nhs.uk/chaptersSubDetails.asp?FormularySectionID=2&amp;SubSectionRef=02.12&amp;SubSectionID=A100" TargetMode="External"/><Relationship Id="rId21" Type="http://schemas.openxmlformats.org/officeDocument/2006/relationships/slide" Target="slide18.xml"/><Relationship Id="rId7" Type="http://schemas.openxmlformats.org/officeDocument/2006/relationships/hyperlink" Target="https://www.nice.org.uk/guidance/cg181" TargetMode="External"/><Relationship Id="rId12" Type="http://schemas.openxmlformats.org/officeDocument/2006/relationships/hyperlink" Target="https://www.primaryhealthtas.com.au/wp-content/uploads/2018/09/A-Guide-to-Deprescribing-Statins-2019.pdf" TargetMode="External"/><Relationship Id="rId17" Type="http://schemas.openxmlformats.org/officeDocument/2006/relationships/slide" Target="slide14.xml"/><Relationship Id="rId2" Type="http://schemas.openxmlformats.org/officeDocument/2006/relationships/notesSlide" Target="../notesSlides/notesSlide5.xml"/><Relationship Id="rId16" Type="http://schemas.openxmlformats.org/officeDocument/2006/relationships/hyperlink" Target="https://www.swljointmedicinesformulary.nhs.uk/default.asp" TargetMode="External"/><Relationship Id="rId20" Type="http://schemas.openxmlformats.org/officeDocument/2006/relationships/hyperlink" Target="https://bnf.nice.org.uk/" TargetMode="External"/><Relationship Id="rId1" Type="http://schemas.openxmlformats.org/officeDocument/2006/relationships/slideLayout" Target="../slideLayouts/slideLayout6.xml"/><Relationship Id="rId6" Type="http://schemas.openxmlformats.org/officeDocument/2006/relationships/hyperlink" Target="https://swlimo.southwestlondon.icb.nhs.uk/clinical-guidance/renal/" TargetMode="External"/><Relationship Id="rId11" Type="http://schemas.openxmlformats.org/officeDocument/2006/relationships/hyperlink" Target="https://www.prescqipp.info/umbraco/surface/authorisedmediasurface/index?url=%2fmedia%2f4974%2fattachment-8-statin-algorithm-20.pdf" TargetMode="External"/><Relationship Id="rId5" Type="http://schemas.openxmlformats.org/officeDocument/2006/relationships/hyperlink" Target="https://swlimo.southwestlondon.icb.nhs.uk/clinical-guidance/6-endocrine-system/diabetes/type-2-diabetes/" TargetMode="External"/><Relationship Id="rId15" Type="http://schemas.openxmlformats.org/officeDocument/2006/relationships/slide" Target="slide11.xml"/><Relationship Id="rId10" Type="http://schemas.openxmlformats.org/officeDocument/2006/relationships/hyperlink" Target="https://www.sps.nhs.uk/articles/managing-cardiovascular-disease-in-frail-older-people/" TargetMode="External"/><Relationship Id="rId19" Type="http://schemas.openxmlformats.org/officeDocument/2006/relationships/hyperlink" Target="https://www.medicines.org.uk/emc" TargetMode="External"/><Relationship Id="rId4" Type="http://schemas.openxmlformats.org/officeDocument/2006/relationships/slide" Target="slide20.xml"/><Relationship Id="rId9" Type="http://schemas.openxmlformats.org/officeDocument/2006/relationships/slide" Target="slide12.xml"/><Relationship Id="rId14" Type="http://schemas.openxmlformats.org/officeDocument/2006/relationships/hyperlink" Target="https://www.medicines.org.uk/emc/product/6792/smpc#gre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www.medicines.org.uk/emc" TargetMode="External"/><Relationship Id="rId3" Type="http://schemas.openxmlformats.org/officeDocument/2006/relationships/hyperlink" Target="https://www.england.nhs.uk/aac/publication/statin-intolerance-pathway/" TargetMode="External"/><Relationship Id="rId7" Type="http://schemas.openxmlformats.org/officeDocument/2006/relationships/hyperlink" Target="https://www.heartuk.org.uk/getting-treatment/bempedoic-aci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swljointmedicinesformulary.nhs.uk/default.asp" TargetMode="External"/><Relationship Id="rId11" Type="http://schemas.openxmlformats.org/officeDocument/2006/relationships/hyperlink" Target="https://www.medicines.org.uk/emc/product/11744/pil" TargetMode="External"/><Relationship Id="rId5" Type="http://schemas.openxmlformats.org/officeDocument/2006/relationships/hyperlink" Target="https://www.nice.org.uk/guidance/ta694" TargetMode="External"/><Relationship Id="rId10" Type="http://schemas.openxmlformats.org/officeDocument/2006/relationships/hyperlink" Target="https://yellowcard.mhra.gov.uk/" TargetMode="External"/><Relationship Id="rId4" Type="http://schemas.openxmlformats.org/officeDocument/2006/relationships/hyperlink" Target="https://www.medicines.org.uk/emc/product/6792/smpc" TargetMode="External"/><Relationship Id="rId9" Type="http://schemas.openxmlformats.org/officeDocument/2006/relationships/hyperlink" Target="https://bnf.nic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2035846" y="1335422"/>
            <a:ext cx="7164198" cy="1182711"/>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SWL lipid management guideline update- Highlights	</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5" name="Picture 4">
            <a:extLst>
              <a:ext uri="{FF2B5EF4-FFF2-40B4-BE49-F238E27FC236}">
                <a16:creationId xmlns:a16="http://schemas.microsoft.com/office/drawing/2014/main" id="{D922CBE0-D2BE-27F9-8931-9FAD49B0B8C2}"/>
              </a:ext>
            </a:extLst>
          </p:cNvPr>
          <p:cNvPicPr>
            <a:picLocks noChangeAspect="1"/>
          </p:cNvPicPr>
          <p:nvPr/>
        </p:nvPicPr>
        <p:blipFill>
          <a:blip r:embed="rId2"/>
          <a:stretch>
            <a:fillRect/>
          </a:stretch>
        </p:blipFill>
        <p:spPr>
          <a:xfrm>
            <a:off x="9595710" y="530941"/>
            <a:ext cx="2008938" cy="1043860"/>
          </a:xfrm>
          <a:prstGeom prst="rect">
            <a:avLst/>
          </a:prstGeom>
        </p:spPr>
      </p:pic>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741263" y="2875002"/>
            <a:ext cx="9753365" cy="3323987"/>
          </a:xfrm>
          <a:prstGeom prst="rect">
            <a:avLst/>
          </a:prstGeom>
        </p:spPr>
        <p:txBody>
          <a:bodyPr wrap="square" lIns="0" tIns="0" rIns="0" bIns="0">
            <a:spAutoFit/>
          </a:bodyPr>
          <a:lstStyle/>
          <a:p>
            <a:pPr algn="ctr"/>
            <a:r>
              <a:rPr lang="en-GB" sz="2400" b="1" dirty="0">
                <a:solidFill>
                  <a:srgbClr val="492F92"/>
                </a:solidFill>
                <a:latin typeface="Calibri" panose="020F0502020204030204" pitchFamily="34" charset="0"/>
                <a:ea typeface="+mj-ea"/>
                <a:cs typeface="Arial"/>
              </a:rPr>
              <a:t>Pedro Bandeira</a:t>
            </a:r>
          </a:p>
          <a:p>
            <a:pPr marL="342900" indent="-342900" algn="ctr">
              <a:buFont typeface="Arial" panose="020B0604020202020204" pitchFamily="34" charset="0"/>
              <a:buChar char="•"/>
            </a:pPr>
            <a:r>
              <a:rPr lang="en-GB" sz="2400" b="1" dirty="0">
                <a:solidFill>
                  <a:srgbClr val="492F92"/>
                </a:solidFill>
                <a:latin typeface="Calibri" panose="020F0502020204030204" pitchFamily="34" charset="0"/>
                <a:ea typeface="+mj-ea"/>
                <a:cs typeface="Arial"/>
              </a:rPr>
              <a:t>Specialist Pharmacist- Cardiovascular services and Lipid Disorders</a:t>
            </a:r>
          </a:p>
          <a:p>
            <a:pPr marL="342900" indent="-342900" algn="ctr">
              <a:buFont typeface="Arial" panose="020B0604020202020204" pitchFamily="34" charset="0"/>
              <a:buChar char="•"/>
            </a:pPr>
            <a:endParaRPr lang="en-GB" sz="2400" b="1" dirty="0">
              <a:solidFill>
                <a:srgbClr val="492F92"/>
              </a:solidFill>
              <a:latin typeface="Calibri" panose="020F0502020204030204" pitchFamily="34" charset="0"/>
              <a:ea typeface="+mj-ea"/>
              <a:cs typeface="Arial"/>
            </a:endParaRPr>
          </a:p>
          <a:p>
            <a:pPr algn="ctr"/>
            <a:r>
              <a:rPr lang="en-GB" sz="2400" b="1" dirty="0">
                <a:solidFill>
                  <a:srgbClr val="492F92"/>
                </a:solidFill>
                <a:latin typeface="Calibri" panose="020F0502020204030204" pitchFamily="34" charset="0"/>
                <a:ea typeface="+mj-ea"/>
                <a:cs typeface="Arial"/>
              </a:rPr>
              <a:t>South West London Lipid optimisation collaborative project</a:t>
            </a:r>
          </a:p>
          <a:p>
            <a:pPr algn="ctr"/>
            <a:r>
              <a:rPr lang="en-GB" sz="2400" b="1" dirty="0">
                <a:solidFill>
                  <a:srgbClr val="492F92"/>
                </a:solidFill>
                <a:latin typeface="Calibri" panose="020F0502020204030204" pitchFamily="34" charset="0"/>
                <a:ea typeface="+mj-ea"/>
                <a:cs typeface="Arial"/>
              </a:rPr>
              <a:t>SWL Cardiology Network</a:t>
            </a:r>
          </a:p>
          <a:p>
            <a:pPr algn="ctr"/>
            <a:r>
              <a:rPr lang="en-GB" sz="2400" b="1" dirty="0">
                <a:solidFill>
                  <a:srgbClr val="492F92"/>
                </a:solidFill>
                <a:latin typeface="Calibri" panose="020F0502020204030204" pitchFamily="34" charset="0"/>
                <a:ea typeface="+mj-ea"/>
                <a:cs typeface="Arial"/>
              </a:rPr>
              <a:t>St. George’s University Hospitals NHS Foundation Trust</a:t>
            </a:r>
          </a:p>
          <a:p>
            <a:pPr algn="ctr"/>
            <a:endParaRPr lang="en-GB" sz="2400" b="1" dirty="0">
              <a:solidFill>
                <a:srgbClr val="492F92"/>
              </a:solidFill>
              <a:latin typeface="Calibri" panose="020F0502020204030204" pitchFamily="34" charset="0"/>
              <a:ea typeface="+mj-ea"/>
              <a:cs typeface="Arial"/>
            </a:endParaRPr>
          </a:p>
          <a:p>
            <a:endParaRPr lang="en-GB" sz="2400" b="1" dirty="0">
              <a:solidFill>
                <a:srgbClr val="492F92"/>
              </a:solidFill>
              <a:latin typeface="Calibri" panose="020F0502020204030204" pitchFamily="34" charset="0"/>
              <a:ea typeface="+mj-ea"/>
              <a:cs typeface="Arial"/>
            </a:endParaRPr>
          </a:p>
          <a:p>
            <a:endParaRPr lang="en-GB" sz="2400" b="1" dirty="0">
              <a:solidFill>
                <a:srgbClr val="492F92"/>
              </a:solidFill>
              <a:latin typeface="Calibri" panose="020F0502020204030204" pitchFamily="34" charset="0"/>
              <a:ea typeface="+mj-ea"/>
              <a:cs typeface="Arial"/>
            </a:endParaRPr>
          </a:p>
        </p:txBody>
      </p:sp>
      <p:sp>
        <p:nvSpPr>
          <p:cNvPr id="6" name="Slide Number Placeholder 5">
            <a:extLst>
              <a:ext uri="{FF2B5EF4-FFF2-40B4-BE49-F238E27FC236}">
                <a16:creationId xmlns:a16="http://schemas.microsoft.com/office/drawing/2014/main" id="{A11E10AF-7B63-4513-BA43-F632CF69CC87}"/>
              </a:ext>
            </a:extLst>
          </p:cNvPr>
          <p:cNvSpPr>
            <a:spLocks noGrp="1"/>
          </p:cNvSpPr>
          <p:nvPr>
            <p:ph type="sldNum" sz="quarter" idx="4"/>
          </p:nvPr>
        </p:nvSpPr>
        <p:spPr/>
        <p:txBody>
          <a:bodyPr/>
          <a:lstStyle/>
          <a:p>
            <a:fld id="{902D5018-2030-2046-84FC-87E41EA86E42}" type="slidenum">
              <a:rPr lang="en-US" smtClean="0"/>
              <a:pPr/>
              <a:t>1</a:t>
            </a:fld>
            <a:endParaRPr lang="en-US" dirty="0"/>
          </a:p>
        </p:txBody>
      </p:sp>
    </p:spTree>
    <p:extLst>
      <p:ext uri="{BB962C8B-B14F-4D97-AF65-F5344CB8AC3E}">
        <p14:creationId xmlns:p14="http://schemas.microsoft.com/office/powerpoint/2010/main" val="204802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83A9-0719-443A-8B14-A3D6E88839C8}"/>
              </a:ext>
            </a:extLst>
          </p:cNvPr>
          <p:cNvSpPr>
            <a:spLocks noGrp="1"/>
          </p:cNvSpPr>
          <p:nvPr>
            <p:ph type="title"/>
          </p:nvPr>
        </p:nvSpPr>
        <p:spPr>
          <a:xfrm>
            <a:off x="488490" y="377394"/>
            <a:ext cx="12039978" cy="1060156"/>
          </a:xfrm>
        </p:spPr>
        <p:txBody>
          <a:bodyPr>
            <a:normAutofit fontScale="90000"/>
          </a:bodyPr>
          <a:lstStyle/>
          <a:p>
            <a:r>
              <a:rPr lang="en-GB" sz="4400" b="0" dirty="0">
                <a:solidFill>
                  <a:srgbClr val="00827B"/>
                </a:solidFill>
                <a:latin typeface="Arial" panose="020B0604020202020204" pitchFamily="34" charset="0"/>
                <a:cs typeface="Arial" panose="020B0604020202020204" pitchFamily="34" charset="0"/>
              </a:rPr>
              <a:t>Statin intolerance and shared-decision making</a:t>
            </a:r>
            <a:br>
              <a:rPr lang="en-US" sz="4400" b="0" dirty="0">
                <a:solidFill>
                  <a:srgbClr val="00827B"/>
                </a:solidFill>
                <a:latin typeface="Arial" panose="020B0604020202020204" pitchFamily="34" charset="0"/>
                <a:cs typeface="Arial" panose="020B0604020202020204" pitchFamily="34" charset="0"/>
              </a:rPr>
            </a:br>
            <a:endParaRPr lang="en-GB" dirty="0">
              <a:highlight>
                <a:srgbClr val="FFFF00"/>
              </a:highlight>
            </a:endParaRPr>
          </a:p>
        </p:txBody>
      </p:sp>
      <p:sp>
        <p:nvSpPr>
          <p:cNvPr id="3" name="Content Placeholder 2">
            <a:extLst>
              <a:ext uri="{FF2B5EF4-FFF2-40B4-BE49-F238E27FC236}">
                <a16:creationId xmlns:a16="http://schemas.microsoft.com/office/drawing/2014/main" id="{D0081329-B641-4B33-9DF2-6CF296C2129E}"/>
              </a:ext>
            </a:extLst>
          </p:cNvPr>
          <p:cNvSpPr>
            <a:spLocks noGrp="1"/>
          </p:cNvSpPr>
          <p:nvPr>
            <p:ph idx="1"/>
          </p:nvPr>
        </p:nvSpPr>
        <p:spPr>
          <a:xfrm>
            <a:off x="653143" y="1153998"/>
            <a:ext cx="10592789" cy="5326608"/>
          </a:xfrm>
        </p:spPr>
        <p:txBody>
          <a:bodyPr>
            <a:normAutofit fontScale="85000" lnSpcReduction="20000"/>
          </a:bodyPr>
          <a:lstStyle/>
          <a:p>
            <a:r>
              <a:rPr lang="en-GB" dirty="0">
                <a:solidFill>
                  <a:srgbClr val="7030A0"/>
                </a:solidFill>
                <a:effectLst/>
                <a:ea typeface="Calibri" panose="020F0502020204030204" pitchFamily="34" charset="0"/>
                <a:cs typeface="Calibri" panose="020F0502020204030204" pitchFamily="34" charset="0"/>
              </a:rPr>
              <a:t>De-challenge and re-challenge in statin intolerance with long-acting rosuvastatin as an option</a:t>
            </a:r>
          </a:p>
          <a:p>
            <a:r>
              <a:rPr lang="en-GB" dirty="0" err="1">
                <a:solidFill>
                  <a:srgbClr val="7030A0"/>
                </a:solidFill>
                <a:effectLst/>
                <a:ea typeface="Calibri" panose="020F0502020204030204" pitchFamily="34" charset="0"/>
                <a:cs typeface="Calibri" panose="020F0502020204030204" pitchFamily="34" charset="0"/>
              </a:rPr>
              <a:t>Bempedoic</a:t>
            </a:r>
            <a:r>
              <a:rPr lang="en-GB" dirty="0">
                <a:solidFill>
                  <a:srgbClr val="7030A0"/>
                </a:solidFill>
                <a:effectLst/>
                <a:ea typeface="Calibri" panose="020F0502020204030204" pitchFamily="34" charset="0"/>
                <a:cs typeface="Calibri" panose="020F0502020204030204" pitchFamily="34" charset="0"/>
              </a:rPr>
              <a:t> acid can be used in primary/secondary prevention for statin intolerance pts</a:t>
            </a:r>
          </a:p>
          <a:p>
            <a:pPr lvl="1"/>
            <a:r>
              <a:rPr lang="en-GB" dirty="0">
                <a:solidFill>
                  <a:srgbClr val="7030A0"/>
                </a:solidFill>
                <a:cs typeface="Calibri" panose="020F0502020204030204" pitchFamily="34" charset="0"/>
              </a:rPr>
              <a:t>Main ADRs: 4.7% hyperuricaemia (normally within first month), 3.1% gout, 2.5% anaemia</a:t>
            </a:r>
          </a:p>
          <a:p>
            <a:r>
              <a:rPr lang="en-GB" dirty="0">
                <a:solidFill>
                  <a:srgbClr val="7030A0"/>
                </a:solidFill>
                <a:cs typeface="Calibri" panose="020F0502020204030204" pitchFamily="34" charset="0"/>
              </a:rPr>
              <a:t>Baseline assessment:</a:t>
            </a:r>
          </a:p>
          <a:p>
            <a:pPr lvl="1"/>
            <a:r>
              <a:rPr lang="en-GB" sz="2800" dirty="0">
                <a:solidFill>
                  <a:srgbClr val="7030A0"/>
                </a:solidFill>
                <a:cs typeface="Calibri" panose="020F0502020204030204" pitchFamily="34" charset="0"/>
              </a:rPr>
              <a:t>FBC (Hb),LFT,U+Es, urate level</a:t>
            </a:r>
          </a:p>
          <a:p>
            <a:pPr lvl="1"/>
            <a:r>
              <a:rPr lang="en-GB" sz="2800" dirty="0">
                <a:solidFill>
                  <a:srgbClr val="7030A0"/>
                </a:solidFill>
                <a:cs typeface="Calibri" panose="020F0502020204030204" pitchFamily="34" charset="0"/>
              </a:rPr>
              <a:t>Assess for risk of myopathy and gout</a:t>
            </a:r>
          </a:p>
          <a:p>
            <a:r>
              <a:rPr lang="en-GB" dirty="0">
                <a:solidFill>
                  <a:srgbClr val="7030A0"/>
                </a:solidFill>
                <a:cs typeface="Calibri" panose="020F0502020204030204" pitchFamily="34" charset="0"/>
              </a:rPr>
              <a:t>Not recommended as monotherapy (not approved by NICE)</a:t>
            </a:r>
          </a:p>
          <a:p>
            <a:r>
              <a:rPr lang="en-GB" sz="2400" b="1" dirty="0">
                <a:solidFill>
                  <a:srgbClr val="7030A0"/>
                </a:solidFill>
              </a:rPr>
              <a:t>IMOC October 2023: RAG rating change</a:t>
            </a:r>
          </a:p>
          <a:p>
            <a:pPr lvl="1"/>
            <a:r>
              <a:rPr lang="en-GB" dirty="0">
                <a:solidFill>
                  <a:srgbClr val="7030A0"/>
                </a:solidFill>
              </a:rPr>
              <a:t>From Amber 2 (specialist initiation and stabilisation before TOC to GP) to </a:t>
            </a:r>
            <a:r>
              <a:rPr lang="en-GB" b="1" dirty="0">
                <a:solidFill>
                  <a:srgbClr val="FFC000"/>
                </a:solidFill>
              </a:rPr>
              <a:t>Amber 1</a:t>
            </a:r>
            <a:r>
              <a:rPr lang="en-GB" dirty="0">
                <a:solidFill>
                  <a:srgbClr val="7030A0"/>
                </a:solidFill>
              </a:rPr>
              <a:t>: Prescribed under recommendation of a specialist (e.g. lipid specialists, cardiologists)</a:t>
            </a:r>
          </a:p>
          <a:p>
            <a:r>
              <a:rPr lang="en-GB" dirty="0">
                <a:solidFill>
                  <a:srgbClr val="7030A0"/>
                </a:solidFill>
                <a:effectLst/>
                <a:ea typeface="Calibri" panose="020F0502020204030204" pitchFamily="34" charset="0"/>
                <a:cs typeface="Calibri" panose="020F0502020204030204" pitchFamily="34" charset="0"/>
              </a:rPr>
              <a:t>Shared decision-making using QRISK-3, QRISK-lifetime and NICE statin patient decision aid </a:t>
            </a:r>
          </a:p>
          <a:p>
            <a:r>
              <a:rPr lang="en-GB" dirty="0">
                <a:solidFill>
                  <a:srgbClr val="7030A0"/>
                </a:solidFill>
                <a:effectLst/>
                <a:ea typeface="Calibri" panose="020F0502020204030204" pitchFamily="34" charset="0"/>
                <a:cs typeface="Calibri" panose="020F0502020204030204" pitchFamily="34" charset="0"/>
              </a:rPr>
              <a:t>When to deprescribe statins in </a:t>
            </a:r>
          </a:p>
          <a:p>
            <a:r>
              <a:rPr lang="en-GB" dirty="0">
                <a:solidFill>
                  <a:srgbClr val="7030A0"/>
                </a:solidFill>
                <a:effectLst/>
                <a:ea typeface="Calibri" panose="020F0502020204030204" pitchFamily="34" charset="0"/>
                <a:cs typeface="Calibri" panose="020F0502020204030204" pitchFamily="34" charset="0"/>
              </a:rPr>
              <a:t>SWL diabetes guidance added to relevant place in support and self-management</a:t>
            </a:r>
          </a:p>
          <a:p>
            <a:endParaRPr lang="en-GB" sz="2400" dirty="0">
              <a:solidFill>
                <a:srgbClr val="7030A0"/>
              </a:solidFill>
              <a:effectLst/>
              <a:ea typeface="Calibri" panose="020F0502020204030204" pitchFamily="34" charset="0"/>
              <a:cs typeface="Calibri" panose="020F0502020204030204" pitchFamily="34" charset="0"/>
            </a:endParaRPr>
          </a:p>
          <a:p>
            <a:endParaRPr lang="en-GB" sz="19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FB5D9E7-C7BE-4C40-95AF-094469A19655}"/>
              </a:ext>
            </a:extLst>
          </p:cNvPr>
          <p:cNvSpPr>
            <a:spLocks noGrp="1"/>
          </p:cNvSpPr>
          <p:nvPr>
            <p:ph type="sldNum" sz="quarter" idx="12"/>
          </p:nvPr>
        </p:nvSpPr>
        <p:spPr/>
        <p:txBody>
          <a:bodyPr/>
          <a:lstStyle/>
          <a:p>
            <a:fld id="{19A223D5-9C34-414D-8743-C04DE35C7EB5}" type="slidenum">
              <a:rPr lang="en-GB" smtClean="0"/>
              <a:t>10</a:t>
            </a:fld>
            <a:endParaRPr lang="en-GB"/>
          </a:p>
        </p:txBody>
      </p:sp>
    </p:spTree>
    <p:extLst>
      <p:ext uri="{BB962C8B-B14F-4D97-AF65-F5344CB8AC3E}">
        <p14:creationId xmlns:p14="http://schemas.microsoft.com/office/powerpoint/2010/main" val="224551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018BC5-25D5-4223-9157-68952EBB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57175"/>
            <a:ext cx="8420100" cy="6315075"/>
          </a:xfrm>
          <a:prstGeom prst="rect">
            <a:avLst/>
          </a:prstGeom>
        </p:spPr>
      </p:pic>
      <p:sp>
        <p:nvSpPr>
          <p:cNvPr id="2" name="Flowchart: Terminator 1">
            <a:extLst>
              <a:ext uri="{FF2B5EF4-FFF2-40B4-BE49-F238E27FC236}">
                <a16:creationId xmlns:a16="http://schemas.microsoft.com/office/drawing/2014/main" id="{4DC97D77-DDB7-C4E6-B32C-ED656AB2C851}"/>
              </a:ext>
            </a:extLst>
          </p:cNvPr>
          <p:cNvSpPr/>
          <p:nvPr/>
        </p:nvSpPr>
        <p:spPr>
          <a:xfrm>
            <a:off x="4079761" y="2815202"/>
            <a:ext cx="1063103" cy="42251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337">
              <a:spcAft>
                <a:spcPts val="558"/>
              </a:spcAft>
            </a:pPr>
            <a:r>
              <a:rPr lang="en-GB" sz="1440" kern="1200" dirty="0">
                <a:solidFill>
                  <a:schemeClr val="lt1"/>
                </a:solidFill>
                <a:latin typeface="+mn-lt"/>
                <a:ea typeface="+mn-ea"/>
                <a:cs typeface="+mn-cs"/>
              </a:rPr>
              <a:t>Decreased synthesis</a:t>
            </a:r>
            <a:endParaRPr lang="en-GB" dirty="0"/>
          </a:p>
        </p:txBody>
      </p:sp>
      <p:sp>
        <p:nvSpPr>
          <p:cNvPr id="3" name="Flowchart: Terminator 2">
            <a:extLst>
              <a:ext uri="{FF2B5EF4-FFF2-40B4-BE49-F238E27FC236}">
                <a16:creationId xmlns:a16="http://schemas.microsoft.com/office/drawing/2014/main" id="{BA0ACBDF-C566-F0BE-8D51-B99FD36BDB38}"/>
              </a:ext>
            </a:extLst>
          </p:cNvPr>
          <p:cNvSpPr/>
          <p:nvPr/>
        </p:nvSpPr>
        <p:spPr>
          <a:xfrm>
            <a:off x="8043670" y="4357717"/>
            <a:ext cx="1143743" cy="42251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337">
              <a:spcAft>
                <a:spcPts val="558"/>
              </a:spcAft>
            </a:pPr>
            <a:r>
              <a:rPr lang="en-GB" sz="1440" kern="1200" dirty="0">
                <a:solidFill>
                  <a:schemeClr val="lt1"/>
                </a:solidFill>
                <a:latin typeface="+mn-lt"/>
                <a:ea typeface="+mn-ea"/>
                <a:cs typeface="+mn-cs"/>
              </a:rPr>
              <a:t>Reduced absorption</a:t>
            </a:r>
            <a:endParaRPr lang="en-GB" dirty="0"/>
          </a:p>
        </p:txBody>
      </p:sp>
      <p:sp>
        <p:nvSpPr>
          <p:cNvPr id="5" name="Flowchart: Terminator 4">
            <a:extLst>
              <a:ext uri="{FF2B5EF4-FFF2-40B4-BE49-F238E27FC236}">
                <a16:creationId xmlns:a16="http://schemas.microsoft.com/office/drawing/2014/main" id="{582AC662-C268-86D9-D23C-F3CF340B5366}"/>
              </a:ext>
            </a:extLst>
          </p:cNvPr>
          <p:cNvSpPr/>
          <p:nvPr/>
        </p:nvSpPr>
        <p:spPr>
          <a:xfrm>
            <a:off x="6032606" y="6049359"/>
            <a:ext cx="1827189" cy="42251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337">
              <a:spcAft>
                <a:spcPts val="558"/>
              </a:spcAft>
            </a:pPr>
            <a:r>
              <a:rPr lang="en-GB" sz="1120" kern="1200" dirty="0">
                <a:solidFill>
                  <a:schemeClr val="bg1"/>
                </a:solidFill>
                <a:latin typeface="Arial"/>
                <a:ea typeface="+mn-ea"/>
                <a:cs typeface="Arial" panose="020B0604020202020204" pitchFamily="34" charset="0"/>
                <a:sym typeface="Wingdings" panose="05000000000000000000" pitchFamily="2" charset="2"/>
              </a:rPr>
              <a:t>Reduced reabsorption (via  bile synthesis )</a:t>
            </a:r>
            <a:endParaRPr lang="en-GB" sz="1400" dirty="0">
              <a:solidFill>
                <a:schemeClr val="bg1"/>
              </a:solidFill>
            </a:endParaRPr>
          </a:p>
        </p:txBody>
      </p:sp>
      <p:sp>
        <p:nvSpPr>
          <p:cNvPr id="6" name="Flowchart: Terminator 5">
            <a:extLst>
              <a:ext uri="{FF2B5EF4-FFF2-40B4-BE49-F238E27FC236}">
                <a16:creationId xmlns:a16="http://schemas.microsoft.com/office/drawing/2014/main" id="{105FE0A7-95E4-087C-26B8-43393689291B}"/>
              </a:ext>
            </a:extLst>
          </p:cNvPr>
          <p:cNvSpPr/>
          <p:nvPr/>
        </p:nvSpPr>
        <p:spPr>
          <a:xfrm>
            <a:off x="8975813" y="1613381"/>
            <a:ext cx="1483346" cy="95231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337">
              <a:spcAft>
                <a:spcPts val="558"/>
              </a:spcAft>
            </a:pPr>
            <a:r>
              <a:rPr lang="en-GB" sz="1440" kern="1200" dirty="0">
                <a:solidFill>
                  <a:schemeClr val="lt1"/>
                </a:solidFill>
                <a:latin typeface="+mn-lt"/>
                <a:ea typeface="+mn-ea"/>
                <a:cs typeface="+mn-cs"/>
              </a:rPr>
              <a:t>Increased LDL uptake, reduced LDL in bloodstream</a:t>
            </a:r>
            <a:endParaRPr lang="en-GB" dirty="0"/>
          </a:p>
        </p:txBody>
      </p:sp>
      <p:sp>
        <p:nvSpPr>
          <p:cNvPr id="8" name="Slide Number Placeholder 7">
            <a:extLst>
              <a:ext uri="{FF2B5EF4-FFF2-40B4-BE49-F238E27FC236}">
                <a16:creationId xmlns:a16="http://schemas.microsoft.com/office/drawing/2014/main" id="{AFA13341-35F0-4047-A383-613F6DAACF19}"/>
              </a:ext>
            </a:extLst>
          </p:cNvPr>
          <p:cNvSpPr>
            <a:spLocks noGrp="1"/>
          </p:cNvSpPr>
          <p:nvPr>
            <p:ph type="sldNum" sz="quarter" idx="12"/>
          </p:nvPr>
        </p:nvSpPr>
        <p:spPr/>
        <p:txBody>
          <a:bodyPr/>
          <a:lstStyle/>
          <a:p>
            <a:fld id="{19A223D5-9C34-414D-8743-C04DE35C7EB5}" type="slidenum">
              <a:rPr lang="en-GB" smtClean="0"/>
              <a:t>11</a:t>
            </a:fld>
            <a:endParaRPr lang="en-GB"/>
          </a:p>
        </p:txBody>
      </p:sp>
    </p:spTree>
    <p:extLst>
      <p:ext uri="{BB962C8B-B14F-4D97-AF65-F5344CB8AC3E}">
        <p14:creationId xmlns:p14="http://schemas.microsoft.com/office/powerpoint/2010/main" val="83472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15BF-6311-4181-B5FA-EFA104926D24}"/>
              </a:ext>
            </a:extLst>
          </p:cNvPr>
          <p:cNvSpPr>
            <a:spLocks noGrp="1"/>
          </p:cNvSpPr>
          <p:nvPr>
            <p:ph type="title"/>
          </p:nvPr>
        </p:nvSpPr>
        <p:spPr>
          <a:xfrm>
            <a:off x="83890" y="116850"/>
            <a:ext cx="11135686" cy="381495"/>
          </a:xfrm>
        </p:spPr>
        <p:txBody>
          <a:bodyPr>
            <a:normAutofit fontScale="90000"/>
          </a:bodyPr>
          <a:lstStyle/>
          <a:p>
            <a:r>
              <a:rPr lang="en-GB" sz="2400" b="1" dirty="0">
                <a:solidFill>
                  <a:srgbClr val="0070C0"/>
                </a:solidFill>
                <a:highlight>
                  <a:srgbClr val="00FFFF"/>
                </a:highlight>
              </a:rPr>
              <a:t>Hypertriglyceridaemia Pathway</a:t>
            </a:r>
          </a:p>
        </p:txBody>
      </p:sp>
      <p:sp>
        <p:nvSpPr>
          <p:cNvPr id="14" name="TextBox 13">
            <a:extLst>
              <a:ext uri="{FF2B5EF4-FFF2-40B4-BE49-F238E27FC236}">
                <a16:creationId xmlns:a16="http://schemas.microsoft.com/office/drawing/2014/main" id="{FBE21775-1F4D-4742-9383-2F45F5A2815A}"/>
              </a:ext>
            </a:extLst>
          </p:cNvPr>
          <p:cNvSpPr txBox="1"/>
          <p:nvPr/>
        </p:nvSpPr>
        <p:spPr>
          <a:xfrm>
            <a:off x="644251" y="2790374"/>
            <a:ext cx="5007482" cy="265457"/>
          </a:xfrm>
          <a:prstGeom prst="rect">
            <a:avLst/>
          </a:prstGeom>
          <a:noFill/>
        </p:spPr>
        <p:txBody>
          <a:bodyPr wrap="square">
            <a:sp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FA092DA9-FE4F-40B3-95BA-B74F3952A235}"/>
              </a:ext>
            </a:extLst>
          </p:cNvPr>
          <p:cNvCxnSpPr>
            <a:cxnSpLocks/>
          </p:cNvCxnSpPr>
          <p:nvPr/>
        </p:nvCxnSpPr>
        <p:spPr>
          <a:xfrm>
            <a:off x="83890" y="629174"/>
            <a:ext cx="1201303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73A5CC7-9071-4A14-A784-A09B7535BDF1}"/>
              </a:ext>
            </a:extLst>
          </p:cNvPr>
          <p:cNvSpPr/>
          <p:nvPr/>
        </p:nvSpPr>
        <p:spPr>
          <a:xfrm>
            <a:off x="178771" y="1018591"/>
            <a:ext cx="8255016" cy="53401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STEP 1</a:t>
            </a:r>
            <a:r>
              <a:rPr lang="en-GB" sz="12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Consider and exclude secondary causes: </a:t>
            </a:r>
            <a:endParaRPr lang="en-GB" sz="1200" dirty="0">
              <a:solidFill>
                <a:schemeClr val="tx1"/>
              </a:solidFill>
              <a:highlight>
                <a:srgbClr val="FFFF00"/>
              </a:highlight>
            </a:endParaRPr>
          </a:p>
          <a:p>
            <a:pPr algn="ctr"/>
            <a:r>
              <a:rPr lang="en-GB" sz="1100" b="1" dirty="0">
                <a:solidFill>
                  <a:schemeClr val="tx1"/>
                </a:solidFill>
                <a:highlight>
                  <a:srgbClr val="FFFF00"/>
                </a:highlight>
              </a:rPr>
              <a:t>Poorly controlled/new diabetes, excess alcohol intake, non-alcoholic fatty liver, liver disease, obesity (weight/BMI, waist circumference), renal disease (e.g. CKD3) , drug-induced Cushing’s, TG-raising medication (e.g. steroids), untreated hypothyroidism (e.g. TSH&gt;10), smoking</a:t>
            </a:r>
          </a:p>
        </p:txBody>
      </p:sp>
      <p:sp>
        <p:nvSpPr>
          <p:cNvPr id="26" name="Rectangle 25">
            <a:extLst>
              <a:ext uri="{FF2B5EF4-FFF2-40B4-BE49-F238E27FC236}">
                <a16:creationId xmlns:a16="http://schemas.microsoft.com/office/drawing/2014/main" id="{EE877469-DA1D-44B7-BE1A-35383B47B4B0}"/>
              </a:ext>
            </a:extLst>
          </p:cNvPr>
          <p:cNvSpPr/>
          <p:nvPr/>
        </p:nvSpPr>
        <p:spPr>
          <a:xfrm>
            <a:off x="178770" y="2139751"/>
            <a:ext cx="3224351" cy="38267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If fasting TG  above 20 mmol/L</a:t>
            </a:r>
          </a:p>
        </p:txBody>
      </p:sp>
      <p:sp>
        <p:nvSpPr>
          <p:cNvPr id="28" name="Arrow: Down 27">
            <a:extLst>
              <a:ext uri="{FF2B5EF4-FFF2-40B4-BE49-F238E27FC236}">
                <a16:creationId xmlns:a16="http://schemas.microsoft.com/office/drawing/2014/main" id="{B20AB217-D6AF-409E-8F51-C9C1D0AB8FA3}"/>
              </a:ext>
            </a:extLst>
          </p:cNvPr>
          <p:cNvSpPr/>
          <p:nvPr/>
        </p:nvSpPr>
        <p:spPr>
          <a:xfrm>
            <a:off x="1677202" y="2542613"/>
            <a:ext cx="377375" cy="166438"/>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DDBFBEB-AF52-43AF-9F30-44BA64530D32}"/>
              </a:ext>
            </a:extLst>
          </p:cNvPr>
          <p:cNvSpPr/>
          <p:nvPr/>
        </p:nvSpPr>
        <p:spPr>
          <a:xfrm>
            <a:off x="156197" y="2698673"/>
            <a:ext cx="3273497" cy="166803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-Strict low fat diet, start fenofibrate* and/or Omega 3-fatty acids (if secondary causes excluded)</a:t>
            </a:r>
          </a:p>
          <a:p>
            <a:pP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Refer to lipid clinic fo</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 </a:t>
            </a: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urgent specialist review  if not a result of excess alcohol or diabetes.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risk of risk of acute pancreatitis (check for symptoms)</a:t>
            </a:r>
          </a:p>
          <a:p>
            <a:pP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-Omega 3-fatty acids may be initiated by lipid specialists for the control of triglycerides, but are not recommended for the secondary prevention of MI</a:t>
            </a:r>
          </a:p>
        </p:txBody>
      </p:sp>
      <p:sp>
        <p:nvSpPr>
          <p:cNvPr id="32" name="Arrow: Down 31">
            <a:extLst>
              <a:ext uri="{FF2B5EF4-FFF2-40B4-BE49-F238E27FC236}">
                <a16:creationId xmlns:a16="http://schemas.microsoft.com/office/drawing/2014/main" id="{F16BE5E6-D1DE-4751-B379-0A21DFF5E4C6}"/>
              </a:ext>
            </a:extLst>
          </p:cNvPr>
          <p:cNvSpPr/>
          <p:nvPr/>
        </p:nvSpPr>
        <p:spPr>
          <a:xfrm>
            <a:off x="7728783" y="5322120"/>
            <a:ext cx="249452" cy="260918"/>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7CE9DAE-1DC9-4CD7-8FE1-66B55D7D56D5}"/>
              </a:ext>
            </a:extLst>
          </p:cNvPr>
          <p:cNvSpPr/>
          <p:nvPr/>
        </p:nvSpPr>
        <p:spPr>
          <a:xfrm>
            <a:off x="9174243" y="2197525"/>
            <a:ext cx="2665660" cy="32886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If fasting TG  above 2 to  less than 4.5 mmol/L</a:t>
            </a:r>
          </a:p>
        </p:txBody>
      </p:sp>
      <p:sp>
        <p:nvSpPr>
          <p:cNvPr id="40" name="Rectangle 39">
            <a:extLst>
              <a:ext uri="{FF2B5EF4-FFF2-40B4-BE49-F238E27FC236}">
                <a16:creationId xmlns:a16="http://schemas.microsoft.com/office/drawing/2014/main" id="{5B87C744-9C57-4E6E-B1D1-40FEC1555B53}"/>
              </a:ext>
            </a:extLst>
          </p:cNvPr>
          <p:cNvSpPr/>
          <p:nvPr/>
        </p:nvSpPr>
        <p:spPr>
          <a:xfrm>
            <a:off x="6700013" y="2698674"/>
            <a:ext cx="2306993" cy="262344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Repeat with a fasting lipid profile</a:t>
            </a:r>
          </a:p>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CVD risk may be underestimated by risk assessment tools^</a:t>
            </a:r>
          </a:p>
          <a:p>
            <a:pP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Optimise management of other CVD risk factors AND seek specialist advice if non-HDL-C &gt;7.5mmol/L</a:t>
            </a:r>
          </a:p>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CVD risk (QRISK3) &lt;10%: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consider a fibrate* and recheck lipid levels within 4-6 weeks of initiation. Review ongoing management, aiming for TG &lt;4.5mmol/L and consider de-prescribing if clinically appropriate</a:t>
            </a: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E775BD8-043A-452F-B5AD-988D7BA5921C}"/>
              </a:ext>
            </a:extLst>
          </p:cNvPr>
          <p:cNvSpPr/>
          <p:nvPr/>
        </p:nvSpPr>
        <p:spPr>
          <a:xfrm>
            <a:off x="6662955" y="5576870"/>
            <a:ext cx="2360445" cy="106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a:p>
            <a:pPr algn="ctr"/>
            <a:r>
              <a:rPr lang="en-GB" sz="1100" dirty="0">
                <a:solidFill>
                  <a:schemeClr val="tx1"/>
                </a:solidFill>
              </a:rPr>
              <a:t>Seek lipid specialist opinion via advice and guidance if fibrate is contraindicated or not tolerated. </a:t>
            </a:r>
            <a:r>
              <a:rPr lang="en-GB" sz="1100" b="1" dirty="0">
                <a:solidFill>
                  <a:schemeClr val="tx1"/>
                </a:solidFill>
              </a:rPr>
              <a:t>Refer to lipid clinic if non-HDL &gt; 7.5mmol/L OR If inadequate response to initial treatment</a:t>
            </a:r>
          </a:p>
          <a:p>
            <a:pPr algn="ctr"/>
            <a:endParaRPr lang="en-GB" sz="1100" dirty="0">
              <a:solidFill>
                <a:schemeClr val="tx1"/>
              </a:solidFill>
            </a:endParaRPr>
          </a:p>
        </p:txBody>
      </p:sp>
      <p:sp>
        <p:nvSpPr>
          <p:cNvPr id="36" name="Arrow: Down 35">
            <a:extLst>
              <a:ext uri="{FF2B5EF4-FFF2-40B4-BE49-F238E27FC236}">
                <a16:creationId xmlns:a16="http://schemas.microsoft.com/office/drawing/2014/main" id="{4D615825-527F-4FBF-829C-8BEA7A7AF789}"/>
              </a:ext>
            </a:extLst>
          </p:cNvPr>
          <p:cNvSpPr/>
          <p:nvPr/>
        </p:nvSpPr>
        <p:spPr>
          <a:xfrm rot="5400000">
            <a:off x="6473987" y="4629085"/>
            <a:ext cx="249452" cy="193111"/>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Slide Number Placeholder 10"/>
          <p:cNvSpPr>
            <a:spLocks noGrp="1"/>
          </p:cNvSpPr>
          <p:nvPr>
            <p:ph type="sldNum" sz="quarter" idx="12"/>
          </p:nvPr>
        </p:nvSpPr>
        <p:spPr>
          <a:xfrm>
            <a:off x="9408325" y="6652089"/>
            <a:ext cx="2743200" cy="365125"/>
          </a:xfrm>
        </p:spPr>
        <p:txBody>
          <a:bodyPr/>
          <a:lstStyle/>
          <a:p>
            <a:r>
              <a:rPr lang="en-GB" sz="1100" dirty="0"/>
              <a:t>12</a:t>
            </a:r>
          </a:p>
          <a:p>
            <a:endParaRPr lang="en-GB" sz="1100" dirty="0"/>
          </a:p>
        </p:txBody>
      </p:sp>
      <p:sp>
        <p:nvSpPr>
          <p:cNvPr id="7" name="TextBox 6"/>
          <p:cNvSpPr txBox="1"/>
          <p:nvPr/>
        </p:nvSpPr>
        <p:spPr>
          <a:xfrm>
            <a:off x="6581476" y="6626097"/>
            <a:ext cx="4444932" cy="246221"/>
          </a:xfrm>
          <a:prstGeom prst="rect">
            <a:avLst/>
          </a:prstGeom>
          <a:noFill/>
        </p:spPr>
        <p:txBody>
          <a:bodyPr wrap="square" rtlCol="0">
            <a:spAutoFit/>
          </a:bodyPr>
          <a:lstStyle/>
          <a:p>
            <a:r>
              <a:rPr lang="en-GB" sz="1000" dirty="0"/>
              <a:t>For all drugs listed- check </a:t>
            </a:r>
            <a:r>
              <a:rPr lang="en-GB" sz="1000" dirty="0">
                <a:solidFill>
                  <a:srgbClr val="FF0000"/>
                </a:solidFill>
                <a:hlinkClick r:id="rId3"/>
              </a:rPr>
              <a:t>SPC</a:t>
            </a:r>
            <a:r>
              <a:rPr lang="en-GB" sz="1000" dirty="0">
                <a:solidFill>
                  <a:srgbClr val="FF0000"/>
                </a:solidFill>
              </a:rPr>
              <a:t> </a:t>
            </a:r>
            <a:r>
              <a:rPr lang="en-GB" sz="1000" dirty="0"/>
              <a:t>or</a:t>
            </a:r>
            <a:r>
              <a:rPr lang="en-GB" sz="1000" dirty="0">
                <a:solidFill>
                  <a:srgbClr val="FF0000"/>
                </a:solidFill>
              </a:rPr>
              <a:t> </a:t>
            </a:r>
            <a:r>
              <a:rPr lang="en-GB" sz="1000" dirty="0">
                <a:solidFill>
                  <a:srgbClr val="FF0000"/>
                </a:solidFill>
                <a:hlinkClick r:id="rId4"/>
              </a:rPr>
              <a:t>BNF</a:t>
            </a:r>
            <a:r>
              <a:rPr lang="en-GB" sz="1000" dirty="0">
                <a:solidFill>
                  <a:srgbClr val="FF0000"/>
                </a:solidFill>
              </a:rPr>
              <a:t> </a:t>
            </a:r>
            <a:r>
              <a:rPr lang="en-GB" sz="1000" dirty="0"/>
              <a:t>for cautions, contraindications &amp; interactions</a:t>
            </a:r>
            <a:r>
              <a:rPr lang="en-GB" sz="1000" dirty="0">
                <a:solidFill>
                  <a:srgbClr val="FF0000"/>
                </a:solidFill>
              </a:rPr>
              <a:t> </a:t>
            </a:r>
          </a:p>
        </p:txBody>
      </p:sp>
      <p:sp>
        <p:nvSpPr>
          <p:cNvPr id="31" name="Rectangle 30"/>
          <p:cNvSpPr/>
          <p:nvPr/>
        </p:nvSpPr>
        <p:spPr>
          <a:xfrm>
            <a:off x="8758682" y="1012998"/>
            <a:ext cx="3081221" cy="54000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Manage lifestyle factors and address secondary causes. Refer to social prescribing and support from local services prior to referral to lipid clinic</a:t>
            </a:r>
          </a:p>
          <a:p>
            <a:pPr algn="ctr"/>
            <a:endParaRPr lang="en-GB" sz="1100" b="1" dirty="0">
              <a:solidFill>
                <a:schemeClr val="tx1"/>
              </a:solidFill>
            </a:endParaRPr>
          </a:p>
          <a:p>
            <a:pPr algn="ctr"/>
            <a:endParaRPr lang="en-GB" sz="1100" b="1" dirty="0">
              <a:solidFill>
                <a:schemeClr val="tx1"/>
              </a:solidFill>
            </a:endParaRPr>
          </a:p>
        </p:txBody>
      </p:sp>
      <p:sp>
        <p:nvSpPr>
          <p:cNvPr id="4" name="TextBox 3"/>
          <p:cNvSpPr txBox="1"/>
          <p:nvPr/>
        </p:nvSpPr>
        <p:spPr>
          <a:xfrm>
            <a:off x="763480" y="693924"/>
            <a:ext cx="10215262" cy="261610"/>
          </a:xfrm>
          <a:prstGeom prst="rect">
            <a:avLst/>
          </a:prstGeom>
          <a:noFill/>
          <a:ln>
            <a:solidFill>
              <a:srgbClr val="0070C0"/>
            </a:solidFill>
          </a:ln>
        </p:spPr>
        <p:txBody>
          <a:bodyPr wrap="square" rtlCol="0">
            <a:spAutoFit/>
          </a:bodyPr>
          <a:lstStyle/>
          <a:p>
            <a:r>
              <a:rPr lang="en-GB" sz="1100" b="1" dirty="0"/>
              <a:t>Suspected hypertriglyceridaemia: </a:t>
            </a:r>
            <a:r>
              <a:rPr lang="en-GB" sz="1100" dirty="0"/>
              <a:t>check dietary and lifestyle factors, </a:t>
            </a:r>
            <a:r>
              <a:rPr lang="en-GB" sz="1100" dirty="0">
                <a:effectLst/>
                <a:latin typeface="Calibri" panose="020F0502020204030204" pitchFamily="34" charset="0"/>
                <a:ea typeface="Calibri" panose="020F0502020204030204" pitchFamily="34" charset="0"/>
                <a:cs typeface="Times New Roman" panose="02020603050405020304" pitchFamily="18" charset="0"/>
              </a:rPr>
              <a:t>non-fasting lipid profile (TC, TG, HDL-C, LDL-C, non-HDL-C) plus LFTs, TFTs (TSH, T4), renal function, HbA1c</a:t>
            </a:r>
            <a:endParaRPr lang="en-GB" sz="1100" b="1" dirty="0"/>
          </a:p>
        </p:txBody>
      </p:sp>
      <p:sp>
        <p:nvSpPr>
          <p:cNvPr id="38" name="Rectangle 37">
            <a:extLst>
              <a:ext uri="{FF2B5EF4-FFF2-40B4-BE49-F238E27FC236}">
                <a16:creationId xmlns:a16="http://schemas.microsoft.com/office/drawing/2014/main" id="{3CBE3977-1111-43A3-9292-C1C479546D5E}"/>
              </a:ext>
            </a:extLst>
          </p:cNvPr>
          <p:cNvSpPr/>
          <p:nvPr/>
        </p:nvSpPr>
        <p:spPr>
          <a:xfrm>
            <a:off x="3537123" y="2166003"/>
            <a:ext cx="2879180" cy="35884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If fasting TG 10-20 mmol/L</a:t>
            </a:r>
          </a:p>
        </p:txBody>
      </p:sp>
      <p:sp>
        <p:nvSpPr>
          <p:cNvPr id="43" name="Arrow: Down 42">
            <a:extLst>
              <a:ext uri="{FF2B5EF4-FFF2-40B4-BE49-F238E27FC236}">
                <a16:creationId xmlns:a16="http://schemas.microsoft.com/office/drawing/2014/main" id="{A4C8A913-F546-4A6F-8661-C0F3939D31AE}"/>
              </a:ext>
            </a:extLst>
          </p:cNvPr>
          <p:cNvSpPr/>
          <p:nvPr/>
        </p:nvSpPr>
        <p:spPr>
          <a:xfrm>
            <a:off x="4813755" y="2542613"/>
            <a:ext cx="377375" cy="151686"/>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27046AE-0046-4129-BCF2-57949ECD5DF0}"/>
              </a:ext>
            </a:extLst>
          </p:cNvPr>
          <p:cNvSpPr/>
          <p:nvPr/>
        </p:nvSpPr>
        <p:spPr>
          <a:xfrm>
            <a:off x="3537122" y="2698674"/>
            <a:ext cx="2879181" cy="671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Repeat fasting lipid profile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within 2 weeks </a:t>
            </a:r>
            <a:r>
              <a:rPr lang="en-GB" sz="11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plus</a:t>
            </a:r>
          </a:p>
          <a:p>
            <a:pP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Repeat QRISK3 AND review for potential secondary causes of hyperlipidaemia</a:t>
            </a:r>
          </a:p>
        </p:txBody>
      </p:sp>
      <p:sp>
        <p:nvSpPr>
          <p:cNvPr id="46" name="Rectangle 45">
            <a:extLst>
              <a:ext uri="{FF2B5EF4-FFF2-40B4-BE49-F238E27FC236}">
                <a16:creationId xmlns:a16="http://schemas.microsoft.com/office/drawing/2014/main" id="{079CA1D1-4ECE-4ED1-BFE4-0AB1669F8B17}"/>
              </a:ext>
            </a:extLst>
          </p:cNvPr>
          <p:cNvSpPr/>
          <p:nvPr/>
        </p:nvSpPr>
        <p:spPr>
          <a:xfrm>
            <a:off x="3537122" y="3478816"/>
            <a:ext cx="2879181" cy="8878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If fasting TG remains above 10mmol/L:</a:t>
            </a: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Refer to lipid clinic (at risk of pancreatitis). Start a HI statin or a fibrate until lipid clinic review.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Manage other cardiovascular risks, lifestyle and dietary factors, medicines adherence.</a:t>
            </a:r>
          </a:p>
        </p:txBody>
      </p:sp>
      <p:sp>
        <p:nvSpPr>
          <p:cNvPr id="47" name="Arrow: Down 46">
            <a:extLst>
              <a:ext uri="{FF2B5EF4-FFF2-40B4-BE49-F238E27FC236}">
                <a16:creationId xmlns:a16="http://schemas.microsoft.com/office/drawing/2014/main" id="{1DB7B14D-FA7C-4960-90C2-BE486996619C}"/>
              </a:ext>
            </a:extLst>
          </p:cNvPr>
          <p:cNvSpPr/>
          <p:nvPr/>
        </p:nvSpPr>
        <p:spPr>
          <a:xfrm>
            <a:off x="4813756" y="3370120"/>
            <a:ext cx="249452" cy="117762"/>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872F09EE-C276-4FAE-A116-F47B7332F3A1}"/>
              </a:ext>
            </a:extLst>
          </p:cNvPr>
          <p:cNvSpPr/>
          <p:nvPr/>
        </p:nvSpPr>
        <p:spPr>
          <a:xfrm>
            <a:off x="8436560" y="1132321"/>
            <a:ext cx="322122" cy="222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EE79770-E9F0-4E50-84BA-CD3920A918F1}"/>
              </a:ext>
            </a:extLst>
          </p:cNvPr>
          <p:cNvSpPr txBox="1"/>
          <p:nvPr/>
        </p:nvSpPr>
        <p:spPr>
          <a:xfrm>
            <a:off x="4013378" y="191365"/>
            <a:ext cx="6094602" cy="307777"/>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SNOMED code: hypertriglyceridemia 302870006</a:t>
            </a:r>
            <a:endParaRPr lang="en-GB" sz="2400" dirty="0">
              <a:highlight>
                <a:srgbClr val="FFFF00"/>
              </a:highlight>
            </a:endParaRPr>
          </a:p>
        </p:txBody>
      </p:sp>
      <p:sp>
        <p:nvSpPr>
          <p:cNvPr id="49" name="Rectangle 48">
            <a:extLst>
              <a:ext uri="{FF2B5EF4-FFF2-40B4-BE49-F238E27FC236}">
                <a16:creationId xmlns:a16="http://schemas.microsoft.com/office/drawing/2014/main" id="{2639DE16-39C7-4C0C-9893-5CEB52D4C999}"/>
              </a:ext>
            </a:extLst>
          </p:cNvPr>
          <p:cNvSpPr/>
          <p:nvPr/>
        </p:nvSpPr>
        <p:spPr>
          <a:xfrm>
            <a:off x="6686511" y="2193971"/>
            <a:ext cx="2357629" cy="33371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If non-fasting 4.5 to 9.9 mmol/L</a:t>
            </a:r>
          </a:p>
          <a:p>
            <a:pPr algn="ctr">
              <a:lnSpc>
                <a:spcPct val="107000"/>
              </a:lnSpc>
              <a:spcAft>
                <a:spcPts val="800"/>
              </a:spcAft>
            </a:pP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57E01133-570A-4A41-8E33-BC6192E3E321}"/>
              </a:ext>
            </a:extLst>
          </p:cNvPr>
          <p:cNvSpPr/>
          <p:nvPr/>
        </p:nvSpPr>
        <p:spPr>
          <a:xfrm>
            <a:off x="9115754" y="2694299"/>
            <a:ext cx="1528057" cy="46562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Primary prevention</a:t>
            </a:r>
          </a:p>
        </p:txBody>
      </p:sp>
      <p:sp>
        <p:nvSpPr>
          <p:cNvPr id="51" name="Rectangle 50">
            <a:extLst>
              <a:ext uri="{FF2B5EF4-FFF2-40B4-BE49-F238E27FC236}">
                <a16:creationId xmlns:a16="http://schemas.microsoft.com/office/drawing/2014/main" id="{E0552BEC-F2E7-42F4-8A0F-DCE4A9D8EAA4}"/>
              </a:ext>
            </a:extLst>
          </p:cNvPr>
          <p:cNvSpPr/>
          <p:nvPr/>
        </p:nvSpPr>
        <p:spPr>
          <a:xfrm>
            <a:off x="10760445" y="3269234"/>
            <a:ext cx="1180021" cy="87234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Ensure patient is on maximum tolerated HI statin dose and/or ezetimibe</a:t>
            </a:r>
          </a:p>
        </p:txBody>
      </p:sp>
      <p:sp>
        <p:nvSpPr>
          <p:cNvPr id="52" name="Arrow: Down 51">
            <a:extLst>
              <a:ext uri="{FF2B5EF4-FFF2-40B4-BE49-F238E27FC236}">
                <a16:creationId xmlns:a16="http://schemas.microsoft.com/office/drawing/2014/main" id="{CB6A0A7D-1E84-47A5-B1B0-028D37FC3AB3}"/>
              </a:ext>
            </a:extLst>
          </p:cNvPr>
          <p:cNvSpPr/>
          <p:nvPr/>
        </p:nvSpPr>
        <p:spPr>
          <a:xfrm>
            <a:off x="11173777" y="2537073"/>
            <a:ext cx="302591" cy="146185"/>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D6EC540-8369-4ABE-BA19-A13B80D54385}"/>
              </a:ext>
            </a:extLst>
          </p:cNvPr>
          <p:cNvSpPr/>
          <p:nvPr/>
        </p:nvSpPr>
        <p:spPr>
          <a:xfrm>
            <a:off x="9115754" y="3278290"/>
            <a:ext cx="1528057" cy="337379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Mixed dyslipidaemia and family history: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Consider statin if as QRISK underestimate CVD risk</a:t>
            </a:r>
          </a:p>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CVD risk (QRISK)&gt;10%: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consider a HI statin with atorvastatin 20mg daily for primary prevention (see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5" action="ppaction://hlinksldjump"/>
              </a:rPr>
              <a:t>page 3</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CVD risk (QRISK)&lt;10%: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manage any secondary causes of hyperlipidaemia (see above) &amp;  CV risks with lifestyle interventions (see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5" action="ppaction://hlinksldjump"/>
              </a:rPr>
              <a:t>page 3</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D9FB102C-3308-4428-B345-86F3FAFA568B}"/>
              </a:ext>
            </a:extLst>
          </p:cNvPr>
          <p:cNvSpPr/>
          <p:nvPr/>
        </p:nvSpPr>
        <p:spPr>
          <a:xfrm>
            <a:off x="10752559" y="4232678"/>
            <a:ext cx="1180021" cy="86328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Patients on HI statins </a:t>
            </a:r>
            <a:r>
              <a:rPr lang="en-GB" sz="1100" i="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plus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LDL 1.04-2.6 mmol/L AND fasting TG≥1.7mmol/L</a:t>
            </a:r>
          </a:p>
        </p:txBody>
      </p:sp>
      <p:sp>
        <p:nvSpPr>
          <p:cNvPr id="56" name="Rectangle 55">
            <a:extLst>
              <a:ext uri="{FF2B5EF4-FFF2-40B4-BE49-F238E27FC236}">
                <a16:creationId xmlns:a16="http://schemas.microsoft.com/office/drawing/2014/main" id="{4E115353-81FE-4E65-89E3-D8D98CF41A85}"/>
              </a:ext>
            </a:extLst>
          </p:cNvPr>
          <p:cNvSpPr/>
          <p:nvPr/>
        </p:nvSpPr>
        <p:spPr>
          <a:xfrm>
            <a:off x="10760445" y="5252344"/>
            <a:ext cx="1180021" cy="139114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Consider  </a:t>
            </a: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6"/>
              </a:rPr>
              <a:t>Icosapent ethyl </a:t>
            </a: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6"/>
              </a:rPr>
              <a:t>Formulary status amber 2</a:t>
            </a: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Two 998mg capsules twice daily </a:t>
            </a:r>
            <a:r>
              <a:rPr lang="en-GB" sz="11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see </a:t>
            </a:r>
            <a:r>
              <a:rPr lang="en-GB" sz="1100" i="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7" action="ppaction://hlinksldjump"/>
              </a:rPr>
              <a:t>page 11</a:t>
            </a:r>
            <a:endParaRPr lang="en-GB" sz="11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967C5FF2-C4F2-4099-8790-9525299B8F5C}"/>
              </a:ext>
            </a:extLst>
          </p:cNvPr>
          <p:cNvSpPr/>
          <p:nvPr/>
        </p:nvSpPr>
        <p:spPr>
          <a:xfrm>
            <a:off x="158569" y="4420154"/>
            <a:ext cx="6332597" cy="141925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100" b="1"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GB" sz="1100" b="1" i="1"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GB" sz="1000" b="1" dirty="0">
              <a:solidFill>
                <a:schemeClr val="tx1"/>
              </a:solidFill>
              <a:highlight>
                <a:srgbClr val="FFFF00"/>
              </a:highlight>
              <a:ea typeface="Calibri" panose="020F0502020204030204" pitchFamily="34" charset="0"/>
              <a:cs typeface="Times New Roman" panose="02020603050405020304" pitchFamily="18" charset="0"/>
            </a:endParaRPr>
          </a:p>
          <a:p>
            <a:r>
              <a:rPr lang="en-GB" sz="1100" b="1" dirty="0">
                <a:solidFill>
                  <a:schemeClr val="tx1"/>
                </a:solidFill>
                <a:ea typeface="Calibri" panose="020F0502020204030204" pitchFamily="34" charset="0"/>
                <a:cs typeface="Times New Roman" panose="02020603050405020304" pitchFamily="18" charset="0"/>
              </a:rPr>
              <a:t>*</a:t>
            </a:r>
            <a:r>
              <a:rPr lang="en-GB" sz="1100" dirty="0">
                <a:solidFill>
                  <a:schemeClr val="tx1"/>
                </a:solidFill>
                <a:ea typeface="Calibri" panose="020F0502020204030204" pitchFamily="34" charset="0"/>
                <a:cs typeface="Times New Roman" panose="02020603050405020304" pitchFamily="18" charset="0"/>
              </a:rPr>
              <a:t>In single randomised clinical trials, </a:t>
            </a:r>
            <a:r>
              <a:rPr lang="en-GB" sz="1100" dirty="0">
                <a:solidFill>
                  <a:schemeClr val="tx1"/>
                </a:solidFill>
                <a:highlight>
                  <a:srgbClr val="FFFF00"/>
                </a:highlight>
                <a:ea typeface="Calibri" panose="020F0502020204030204" pitchFamily="34" charset="0"/>
                <a:cs typeface="Times New Roman" panose="02020603050405020304" pitchFamily="18" charset="0"/>
              </a:rPr>
              <a:t>fibrates were not associated with significant reduced cardiovascular outcomes therefore are reserved for treatment of hypertriglyceridaemia or for patients who cannot tolerate other lipid lowering therapies.</a:t>
            </a:r>
            <a:endParaRPr lang="en-GB" sz="1100" dirty="0">
              <a:solidFill>
                <a:schemeClr val="tx1"/>
              </a:solidFill>
              <a:highlight>
                <a:srgbClr val="FFFF00"/>
              </a:highlight>
              <a:cs typeface="Times New Roman" panose="02020603050405020304" pitchFamily="18" charset="0"/>
            </a:endParaRPr>
          </a:p>
          <a:p>
            <a:r>
              <a:rPr lang="en-US" sz="1100" b="1" dirty="0">
                <a:solidFill>
                  <a:schemeClr val="tx1"/>
                </a:solidFill>
              </a:rPr>
              <a:t>First line: Fenofibrate slow-release 160 mg OD (Seek lipid service advice and guidance or use 67 mg OD if eGFR &lt;60</a:t>
            </a:r>
            <a:r>
              <a:rPr lang="en-US" sz="1100" b="1" dirty="0">
                <a:solidFill>
                  <a:srgbClr val="48237C"/>
                </a:solidFill>
              </a:rPr>
              <a:t>)</a:t>
            </a:r>
          </a:p>
          <a:p>
            <a:r>
              <a:rPr lang="en-GB" sz="1100" dirty="0">
                <a:solidFill>
                  <a:schemeClr val="tx1"/>
                </a:solidFill>
                <a:ea typeface="Calibri" panose="020F0502020204030204" pitchFamily="34" charset="0"/>
                <a:cs typeface="Times New Roman" panose="02020603050405020304" pitchFamily="18" charset="0"/>
              </a:rPr>
              <a:t>Monitor renal function (at 3months then annually) and liver function (every 3 months for first year then annually) with fibrate prescriptions; Discontinue: if Cr increase &gt;50% (adjust dose as per SPC) and if AST/ALT &gt;3xULN; Check CK if muscular symptoms: The combination of fibrate with statin increases risk of myopathy</a:t>
            </a:r>
          </a:p>
          <a:p>
            <a:endParaRPr lang="en-US" sz="1100" dirty="0">
              <a:solidFill>
                <a:srgbClr val="48237C"/>
              </a:solidFill>
              <a:highlight>
                <a:srgbClr val="FFFF00"/>
              </a:highlight>
              <a:latin typeface="Arial"/>
              <a:ea typeface="Calibri" panose="020F0502020204030204" pitchFamily="34" charset="0"/>
              <a:cs typeface="Times New Roman" panose="02020603050405020304" pitchFamily="18" charset="0"/>
            </a:endParaRPr>
          </a:p>
          <a:p>
            <a:endParaRPr lang="en-US" sz="1100" dirty="0">
              <a:solidFill>
                <a:srgbClr val="48237C"/>
              </a:solidFill>
              <a:highlight>
                <a:srgbClr val="FFFF00"/>
              </a:highlight>
              <a:latin typeface="Arial"/>
              <a:ea typeface="Calibri" panose="020F0502020204030204" pitchFamily="34" charset="0"/>
              <a:cs typeface="Times New Roman" panose="02020603050405020304" pitchFamily="18" charset="0"/>
            </a:endParaRPr>
          </a:p>
          <a:p>
            <a:endParaRPr lang="en-GB" sz="11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DDF37691-0F3B-4152-B15A-4BFDF164A94B}"/>
              </a:ext>
            </a:extLst>
          </p:cNvPr>
          <p:cNvSpPr/>
          <p:nvPr/>
        </p:nvSpPr>
        <p:spPr>
          <a:xfrm>
            <a:off x="178770" y="1651240"/>
            <a:ext cx="11661134" cy="42866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2</a:t>
            </a: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primary care or secondary care check bloods</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repeat fasting (12 hours) lipid profile (TC, TG, HDL-C, LDL-C, non-HDL-C) plus LFTs, TFTs, renal function, HbA1c after 3 months.</a:t>
            </a:r>
          </a:p>
          <a:p>
            <a:pPr algn="ctr"/>
            <a:r>
              <a:rPr lang="en-GB" sz="11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 lifestyle and dietary changes (physical activity, smoking cessation, reduced alcohol intake, Mediterranean diet).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Note: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LDL-C levels are not available or reliable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if</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TG levels are above 4.5mmol/L</a:t>
            </a:r>
          </a:p>
        </p:txBody>
      </p:sp>
      <p:sp>
        <p:nvSpPr>
          <p:cNvPr id="42" name="Arrow: Down 41">
            <a:extLst>
              <a:ext uri="{FF2B5EF4-FFF2-40B4-BE49-F238E27FC236}">
                <a16:creationId xmlns:a16="http://schemas.microsoft.com/office/drawing/2014/main" id="{6EB54E3A-B000-4927-BC75-B1E781C61EFB}"/>
              </a:ext>
            </a:extLst>
          </p:cNvPr>
          <p:cNvSpPr/>
          <p:nvPr/>
        </p:nvSpPr>
        <p:spPr>
          <a:xfrm>
            <a:off x="9758999" y="3159926"/>
            <a:ext cx="249452" cy="118365"/>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0" name="Arrow: Down 59">
            <a:extLst>
              <a:ext uri="{FF2B5EF4-FFF2-40B4-BE49-F238E27FC236}">
                <a16:creationId xmlns:a16="http://schemas.microsoft.com/office/drawing/2014/main" id="{B2445741-0490-4EAB-8C9A-3622CEB40271}"/>
              </a:ext>
            </a:extLst>
          </p:cNvPr>
          <p:cNvSpPr/>
          <p:nvPr/>
        </p:nvSpPr>
        <p:spPr>
          <a:xfrm>
            <a:off x="9767277" y="2538830"/>
            <a:ext cx="302591" cy="144428"/>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719B9E7C-ACA4-403A-A98F-1BFC91FDE84B}"/>
              </a:ext>
            </a:extLst>
          </p:cNvPr>
          <p:cNvSpPr/>
          <p:nvPr/>
        </p:nvSpPr>
        <p:spPr>
          <a:xfrm>
            <a:off x="10723310" y="2683733"/>
            <a:ext cx="1209270" cy="46562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Secondary prevention</a:t>
            </a:r>
          </a:p>
        </p:txBody>
      </p:sp>
      <p:sp>
        <p:nvSpPr>
          <p:cNvPr id="62" name="Arrow: Down 61">
            <a:extLst>
              <a:ext uri="{FF2B5EF4-FFF2-40B4-BE49-F238E27FC236}">
                <a16:creationId xmlns:a16="http://schemas.microsoft.com/office/drawing/2014/main" id="{BF0E4AB0-C5C6-42C8-993F-5E39276F6E8F}"/>
              </a:ext>
            </a:extLst>
          </p:cNvPr>
          <p:cNvSpPr/>
          <p:nvPr/>
        </p:nvSpPr>
        <p:spPr>
          <a:xfrm>
            <a:off x="11219576" y="3151824"/>
            <a:ext cx="249452" cy="117410"/>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3" name="Arrow: Down 62">
            <a:extLst>
              <a:ext uri="{FF2B5EF4-FFF2-40B4-BE49-F238E27FC236}">
                <a16:creationId xmlns:a16="http://schemas.microsoft.com/office/drawing/2014/main" id="{8EDC6EBB-D184-46A2-A844-F2169DD5F994}"/>
              </a:ext>
            </a:extLst>
          </p:cNvPr>
          <p:cNvSpPr/>
          <p:nvPr/>
        </p:nvSpPr>
        <p:spPr>
          <a:xfrm>
            <a:off x="11217843" y="4144250"/>
            <a:ext cx="249452" cy="97626"/>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4" name="Arrow: Down 63">
            <a:extLst>
              <a:ext uri="{FF2B5EF4-FFF2-40B4-BE49-F238E27FC236}">
                <a16:creationId xmlns:a16="http://schemas.microsoft.com/office/drawing/2014/main" id="{FF1C0A86-FD73-4F0B-A3AC-6CC84096E75C}"/>
              </a:ext>
            </a:extLst>
          </p:cNvPr>
          <p:cNvSpPr/>
          <p:nvPr/>
        </p:nvSpPr>
        <p:spPr>
          <a:xfrm>
            <a:off x="11218030" y="5110656"/>
            <a:ext cx="249452" cy="141688"/>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5" name="Arrow: Down 64">
            <a:extLst>
              <a:ext uri="{FF2B5EF4-FFF2-40B4-BE49-F238E27FC236}">
                <a16:creationId xmlns:a16="http://schemas.microsoft.com/office/drawing/2014/main" id="{651F0D9E-40CF-450C-BC08-98B264473269}"/>
              </a:ext>
            </a:extLst>
          </p:cNvPr>
          <p:cNvSpPr/>
          <p:nvPr/>
        </p:nvSpPr>
        <p:spPr>
          <a:xfrm>
            <a:off x="7600861" y="2540000"/>
            <a:ext cx="369096" cy="154299"/>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B651DD8-79C2-4465-A9AA-BBB2403D8FD0}"/>
              </a:ext>
            </a:extLst>
          </p:cNvPr>
          <p:cNvSpPr txBox="1"/>
          <p:nvPr/>
        </p:nvSpPr>
        <p:spPr>
          <a:xfrm>
            <a:off x="153616" y="5911244"/>
            <a:ext cx="6332597" cy="911468"/>
          </a:xfrm>
          <a:prstGeom prst="rect">
            <a:avLst/>
          </a:prstGeom>
          <a:noFill/>
          <a:ln>
            <a:solidFill>
              <a:schemeClr val="accent1"/>
            </a:solidFill>
          </a:ln>
        </p:spPr>
        <p:txBody>
          <a:bodyPr wrap="square" rtlCol="0">
            <a:spAutoFit/>
          </a:bodyPr>
          <a:lstStyle/>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Diabetes-related hyperlipidaemia</a:t>
            </a:r>
            <a:r>
              <a:rPr lang="en-GB" sz="11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Optimise diabetes treatment: Please </a:t>
            </a:r>
            <a:r>
              <a:rPr lang="en-GB" sz="11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hlinkClick r:id="rId8"/>
              </a:rPr>
              <a:t>refer to SWL Diabetes guidance </a:t>
            </a:r>
            <a:endParaRPr lang="en-GB" sz="11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 PATIENTS WITH A CVD HISTORY AND FASTING TG&gt;1.7mmol/L (or non-fasting TG&gt;2.1mmol/L) and LDL-C 1.04 to 2.6mmol/L, lipid and diabetes specialists may consider adding Icosapent Ethyl ▼ to HI statin therapy (NICE ta 805) See </a:t>
            </a:r>
            <a:r>
              <a:rPr lang="en-GB" sz="11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hlinkClick r:id="rId7" action="ppaction://hlinksldjump"/>
              </a:rPr>
              <a:t>page 11</a:t>
            </a:r>
            <a:endParaRPr lang="en-GB" sz="11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93942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885285" y="258029"/>
            <a:ext cx="9838133"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SWL Hypertriglyceridaemia pathway</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799988" y="1021009"/>
            <a:ext cx="10909535" cy="4801314"/>
          </a:xfrm>
          <a:prstGeom prst="rect">
            <a:avLst/>
          </a:prstGeom>
        </p:spPr>
        <p:txBody>
          <a:bodyPr wrap="square" lIns="0" tIns="0" rIns="0" bIns="0">
            <a:spAutoFit/>
          </a:bodyPr>
          <a:lstStyle/>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Main treatment: still high-intensity statins</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No cardiovascular benefits associated with fibrates and should not be routinely prescribed on its own</a:t>
            </a:r>
          </a:p>
          <a:p>
            <a:pPr marL="800100" lvl="1"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Can be prescribed in severe hypertriglyceridaemia to bring TG down quickly (to prevent acute pancreatitis) or when other LLT options are not suitable</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Screen and treat for secondary causes of hypertriglyceridaemia:</a:t>
            </a:r>
          </a:p>
          <a:p>
            <a:pPr marL="800100" lvl="1" indent="-342900">
              <a:buFont typeface="Wingdings" panose="05000000000000000000" pitchFamily="2" charset="2"/>
              <a:buChar char="Ø"/>
            </a:pPr>
            <a:r>
              <a:rPr lang="en-GB" sz="2400" dirty="0">
                <a:solidFill>
                  <a:srgbClr val="492F92"/>
                </a:solidFill>
                <a:latin typeface="Calibri" panose="020F0502020204030204" pitchFamily="34" charset="0"/>
                <a:ea typeface="+mj-ea"/>
                <a:cs typeface="Arial"/>
              </a:rPr>
              <a:t>Poorly controlled/new diabetes, excess alcohol intake, non-alcoholic fatty liver, liver disease, obesity (BMI&gt;30kg/m2), renal disease (e.g. CKD3), drug-induced Cushing’s, TG-raising medication (e.g. steroids, antipsychotics, ARVs), untreated hypothyroidism (e.g. TSH&gt;10), smoking</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Can consider icosapent ethyl (vazkepa) as per NICE criteria if still high-risk after managing other CV risks and secondary causes (**)</a:t>
            </a:r>
          </a:p>
          <a:p>
            <a:pPr marL="800100" lvl="1" indent="-342900">
              <a:buFont typeface="Arial" panose="020B0604020202020204" pitchFamily="34" charset="0"/>
              <a:buChar char="•"/>
            </a:pPr>
            <a:endParaRPr lang="en-GB" sz="2400" dirty="0">
              <a:solidFill>
                <a:srgbClr val="492F92"/>
              </a:solidFill>
              <a:latin typeface="Calibri" panose="020F0502020204030204" pitchFamily="34" charset="0"/>
              <a:ea typeface="+mj-ea"/>
              <a:cs typeface="Arial"/>
            </a:endParaRPr>
          </a:p>
        </p:txBody>
      </p:sp>
      <p:sp>
        <p:nvSpPr>
          <p:cNvPr id="5" name="Slide Number Placeholder 4">
            <a:extLst>
              <a:ext uri="{FF2B5EF4-FFF2-40B4-BE49-F238E27FC236}">
                <a16:creationId xmlns:a16="http://schemas.microsoft.com/office/drawing/2014/main" id="{DF89AE58-F6D2-4536-972D-4026F25BCB5E}"/>
              </a:ext>
            </a:extLst>
          </p:cNvPr>
          <p:cNvSpPr>
            <a:spLocks noGrp="1"/>
          </p:cNvSpPr>
          <p:nvPr>
            <p:ph type="sldNum" sz="quarter" idx="4"/>
          </p:nvPr>
        </p:nvSpPr>
        <p:spPr/>
        <p:txBody>
          <a:bodyPr/>
          <a:lstStyle/>
          <a:p>
            <a:fld id="{902D5018-2030-2046-84FC-87E41EA86E42}" type="slidenum">
              <a:rPr lang="en-US" smtClean="0"/>
              <a:pPr/>
              <a:t>13</a:t>
            </a:fld>
            <a:endParaRPr lang="en-US" dirty="0"/>
          </a:p>
        </p:txBody>
      </p:sp>
    </p:spTree>
    <p:extLst>
      <p:ext uri="{BB962C8B-B14F-4D97-AF65-F5344CB8AC3E}">
        <p14:creationId xmlns:p14="http://schemas.microsoft.com/office/powerpoint/2010/main" val="44942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292865" y="978851"/>
            <a:ext cx="10867825" cy="510562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endParaRPr lang="en-GB" sz="1400" dirty="0">
              <a:solidFill>
                <a:srgbClr val="7030A0"/>
              </a:solidFill>
              <a:latin typeface="Arial" panose="020B0604020202020204" pitchFamily="34" charset="0"/>
              <a:cs typeface="Arial" panose="020B0604020202020204" pitchFamily="34" charset="0"/>
            </a:endParaRPr>
          </a:p>
          <a:p>
            <a:pPr marL="571500" indent="-571500">
              <a:lnSpc>
                <a:spcPts val="5067"/>
              </a:lnSpc>
              <a:buFont typeface="Arial" panose="020B0604020202020204" pitchFamily="34" charset="0"/>
              <a:buChar char="•"/>
            </a:pPr>
            <a:endParaRPr lang="en-US" sz="14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9" name="Title 24">
            <a:extLst>
              <a:ext uri="{FF2B5EF4-FFF2-40B4-BE49-F238E27FC236}">
                <a16:creationId xmlns:a16="http://schemas.microsoft.com/office/drawing/2014/main" id="{E7DD2C65-B62F-46EE-9EB4-C338F24A2A2E}"/>
              </a:ext>
            </a:extLst>
          </p:cNvPr>
          <p:cNvSpPr txBox="1">
            <a:spLocks/>
          </p:cNvSpPr>
          <p:nvPr/>
        </p:nvSpPr>
        <p:spPr>
          <a:xfrm>
            <a:off x="292865" y="232556"/>
            <a:ext cx="5566871" cy="1217378"/>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Inclisiran eligibility criteria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NICE Technology Appraisal TA733</a:t>
            </a:r>
            <a:endParaRPr lang="en-US" sz="3600" b="0" dirty="0">
              <a:solidFill>
                <a:srgbClr val="00827B"/>
              </a:solidFill>
              <a:latin typeface="Arial" panose="020B0604020202020204" pitchFamily="34" charset="0"/>
              <a:cs typeface="Arial" panose="020B0604020202020204" pitchFamily="34" charset="0"/>
            </a:endParaRPr>
          </a:p>
        </p:txBody>
      </p:sp>
      <p:sp>
        <p:nvSpPr>
          <p:cNvPr id="10" name="Title 24">
            <a:extLst>
              <a:ext uri="{FF2B5EF4-FFF2-40B4-BE49-F238E27FC236}">
                <a16:creationId xmlns:a16="http://schemas.microsoft.com/office/drawing/2014/main" id="{E72E2BBA-BF1E-4E4E-80D8-5288A51523E5}"/>
              </a:ext>
            </a:extLst>
          </p:cNvPr>
          <p:cNvSpPr txBox="1">
            <a:spLocks/>
          </p:cNvSpPr>
          <p:nvPr/>
        </p:nvSpPr>
        <p:spPr>
          <a:xfrm>
            <a:off x="6122144" y="247818"/>
            <a:ext cx="5587379" cy="1217378"/>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PCSK9-inhibitor eligibility criteria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NICE TA393 Alirocumab</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NICE TA394 Evolocumab</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b="0" dirty="0">
              <a:solidFill>
                <a:srgbClr val="00827B"/>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84BF3EE-6D1A-417C-90CE-0F9F7B81EAE5}"/>
              </a:ext>
            </a:extLst>
          </p:cNvPr>
          <p:cNvGraphicFramePr>
            <a:graphicFrameLocks noGrp="1"/>
          </p:cNvGraphicFramePr>
          <p:nvPr>
            <p:extLst>
              <p:ext uri="{D42A27DB-BD31-4B8C-83A1-F6EECF244321}">
                <p14:modId xmlns:p14="http://schemas.microsoft.com/office/powerpoint/2010/main" val="1491000168"/>
              </p:ext>
            </p:extLst>
          </p:nvPr>
        </p:nvGraphicFramePr>
        <p:xfrm>
          <a:off x="292865" y="1529714"/>
          <a:ext cx="5641233" cy="4705137"/>
        </p:xfrm>
        <a:graphic>
          <a:graphicData uri="http://schemas.openxmlformats.org/drawingml/2006/table">
            <a:tbl>
              <a:tblPr firstRow="1" firstCol="1" bandRow="1">
                <a:tableStyleId>{5C22544A-7EE6-4342-B048-85BDC9FD1C3A}</a:tableStyleId>
              </a:tblPr>
              <a:tblGrid>
                <a:gridCol w="1639423">
                  <a:extLst>
                    <a:ext uri="{9D8B030D-6E8A-4147-A177-3AD203B41FA5}">
                      <a16:colId xmlns:a16="http://schemas.microsoft.com/office/drawing/2014/main" val="2257407170"/>
                    </a:ext>
                  </a:extLst>
                </a:gridCol>
                <a:gridCol w="1496164">
                  <a:extLst>
                    <a:ext uri="{9D8B030D-6E8A-4147-A177-3AD203B41FA5}">
                      <a16:colId xmlns:a16="http://schemas.microsoft.com/office/drawing/2014/main" val="1554252344"/>
                    </a:ext>
                  </a:extLst>
                </a:gridCol>
                <a:gridCol w="2505646">
                  <a:extLst>
                    <a:ext uri="{9D8B030D-6E8A-4147-A177-3AD203B41FA5}">
                      <a16:colId xmlns:a16="http://schemas.microsoft.com/office/drawing/2014/main" val="1989280874"/>
                    </a:ext>
                  </a:extLst>
                </a:gridCol>
              </a:tblGrid>
              <a:tr h="197463">
                <a:tc>
                  <a:txBody>
                    <a:bodyPr/>
                    <a:lstStyle/>
                    <a:p>
                      <a:pPr>
                        <a:lnSpc>
                          <a:spcPct val="107000"/>
                        </a:lnSpc>
                        <a:spcAft>
                          <a:spcPts val="800"/>
                        </a:spcAft>
                      </a:pPr>
                      <a:r>
                        <a:rPr lang="en-GB" sz="14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Without CVD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rPr>
                        <a:t>With CVD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902922"/>
                  </a:ext>
                </a:extLst>
              </a:tr>
              <a:tr h="1023867">
                <a:tc>
                  <a:txBody>
                    <a:bodyPr/>
                    <a:lstStyle/>
                    <a:p>
                      <a:pPr>
                        <a:lnSpc>
                          <a:spcPct val="107000"/>
                        </a:lnSpc>
                        <a:spcAft>
                          <a:spcPts val="800"/>
                        </a:spcAft>
                      </a:pPr>
                      <a:r>
                        <a:rPr lang="en-GB" sz="1400">
                          <a:effectLst/>
                        </a:rPr>
                        <a:t>Primary non-familial hypercholesterolaemia or mixed dyslipidaemia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rPr>
                        <a:t>Not recommended at any LDL concentration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r>
                        <a:rPr lang="en-GB" sz="1400" dirty="0">
                          <a:effectLst/>
                        </a:rPr>
                        <a:t> </a:t>
                      </a:r>
                      <a:endParaRPr lang="en-GB" sz="2400" dirty="0">
                        <a:effectLst/>
                      </a:endParaRPr>
                    </a:p>
                    <a:p>
                      <a:r>
                        <a:rPr lang="en-GB" sz="1400" dirty="0">
                          <a:effectLst/>
                        </a:rPr>
                        <a:t>2.6 mmol/l or more, despite maximum tolerated lipid-lowering therapy, that is: </a:t>
                      </a:r>
                      <a:endParaRPr lang="en-GB" sz="2400" dirty="0">
                        <a:effectLst/>
                      </a:endParaRPr>
                    </a:p>
                    <a:p>
                      <a:r>
                        <a:rPr lang="en-GB" sz="1400" dirty="0">
                          <a:effectLst/>
                        </a:rPr>
                        <a:t>1. maximum tolerated statins with or without other lipid-lowering therapies or, </a:t>
                      </a:r>
                      <a:endParaRPr lang="en-GB" sz="2400" dirty="0">
                        <a:effectLst/>
                      </a:endParaRPr>
                    </a:p>
                    <a:p>
                      <a:r>
                        <a:rPr lang="en-GB" sz="1400" dirty="0">
                          <a:effectLst/>
                        </a:rPr>
                        <a:t>2. other lipid-lowering therapies when statins are not tolerated or are contraindicated </a:t>
                      </a:r>
                      <a:endParaRPr lang="en-GB" sz="2400" dirty="0">
                        <a:effectLst/>
                      </a:endParaRPr>
                    </a:p>
                    <a:p>
                      <a:pPr>
                        <a:lnSpc>
                          <a:spcPct val="107000"/>
                        </a:lnSpc>
                        <a:spcAft>
                          <a:spcPts val="800"/>
                        </a:spcAft>
                      </a:pPr>
                      <a:r>
                        <a:rPr lang="en-GB" sz="14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251773"/>
                  </a:ext>
                </a:extLst>
              </a:tr>
              <a:tr h="1264580">
                <a:tc>
                  <a:txBody>
                    <a:bodyPr/>
                    <a:lstStyle/>
                    <a:p>
                      <a:pPr>
                        <a:lnSpc>
                          <a:spcPct val="107000"/>
                        </a:lnSpc>
                        <a:spcAft>
                          <a:spcPts val="800"/>
                        </a:spcAft>
                      </a:pPr>
                      <a:r>
                        <a:rPr lang="en-GB" sz="1400">
                          <a:effectLst/>
                        </a:rPr>
                        <a:t>Primary heterozygous familial hypercholesterolaemia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Not recommended at any LDL concentration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4000446177"/>
                  </a:ext>
                </a:extLst>
              </a:tr>
              <a:tr h="1892454">
                <a:tc gridSpan="3">
                  <a:txBody>
                    <a:bodyPr/>
                    <a:lstStyle/>
                    <a:p>
                      <a:pPr>
                        <a:lnSpc>
                          <a:spcPct val="107000"/>
                        </a:lnSpc>
                        <a:spcAft>
                          <a:spcPts val="800"/>
                        </a:spcAft>
                      </a:pPr>
                      <a:r>
                        <a:rPr lang="en-GB" sz="1400" dirty="0">
                          <a:effectLst/>
                        </a:rPr>
                        <a:t>CVD is defined as history of any of the following: </a:t>
                      </a:r>
                      <a:endParaRPr lang="en-GB" sz="2000" dirty="0">
                        <a:effectLst/>
                      </a:endParaRPr>
                    </a:p>
                    <a:p>
                      <a:pPr>
                        <a:lnSpc>
                          <a:spcPct val="107000"/>
                        </a:lnSpc>
                        <a:spcAft>
                          <a:spcPts val="800"/>
                        </a:spcAft>
                      </a:pPr>
                      <a:r>
                        <a:rPr lang="en-GB" sz="1400" dirty="0">
                          <a:effectLst/>
                        </a:rPr>
                        <a:t>• Acute coronary syndrome (such as myocardial infarction or unstable angina needing hospitalisation) </a:t>
                      </a:r>
                      <a:endParaRPr lang="en-GB" sz="2000" dirty="0">
                        <a:effectLst/>
                      </a:endParaRPr>
                    </a:p>
                    <a:p>
                      <a:pPr>
                        <a:lnSpc>
                          <a:spcPct val="107000"/>
                        </a:lnSpc>
                        <a:spcAft>
                          <a:spcPts val="800"/>
                        </a:spcAft>
                      </a:pPr>
                      <a:r>
                        <a:rPr lang="en-GB" sz="1400" dirty="0">
                          <a:effectLst/>
                        </a:rPr>
                        <a:t>• Coronary or other arterial revascularisation procedures (PCI/CABG)</a:t>
                      </a:r>
                      <a:endParaRPr lang="en-GB" sz="2000" dirty="0">
                        <a:effectLst/>
                      </a:endParaRPr>
                    </a:p>
                    <a:p>
                      <a:pPr>
                        <a:lnSpc>
                          <a:spcPct val="107000"/>
                        </a:lnSpc>
                        <a:spcAft>
                          <a:spcPts val="800"/>
                        </a:spcAft>
                      </a:pPr>
                      <a:r>
                        <a:rPr lang="en-GB" sz="1400" dirty="0">
                          <a:effectLst/>
                        </a:rPr>
                        <a:t>• Coronary heart disease </a:t>
                      </a:r>
                      <a:endParaRPr lang="en-GB" sz="2000" dirty="0">
                        <a:effectLst/>
                      </a:endParaRPr>
                    </a:p>
                    <a:p>
                      <a:pPr>
                        <a:lnSpc>
                          <a:spcPct val="107000"/>
                        </a:lnSpc>
                        <a:spcAft>
                          <a:spcPts val="800"/>
                        </a:spcAft>
                      </a:pPr>
                      <a:r>
                        <a:rPr lang="en-GB" sz="1400" dirty="0">
                          <a:effectLst/>
                        </a:rPr>
                        <a:t>• Ischaemia Stroke or Transient Ischaemic Attack (TIA)</a:t>
                      </a:r>
                      <a:endParaRPr lang="en-GB" sz="2000" dirty="0">
                        <a:effectLst/>
                      </a:endParaRPr>
                    </a:p>
                    <a:p>
                      <a:r>
                        <a:rPr lang="en-GB" sz="1400" dirty="0">
                          <a:effectLst/>
                        </a:rPr>
                        <a:t>• Peripheral arterial disease (PAD)- inc. carotid and aortic disease</a:t>
                      </a:r>
                      <a:endPar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7648404"/>
                  </a:ext>
                </a:extLst>
              </a:tr>
            </a:tbl>
          </a:graphicData>
        </a:graphic>
      </p:graphicFrame>
      <p:graphicFrame>
        <p:nvGraphicFramePr>
          <p:cNvPr id="6" name="Table 5">
            <a:extLst>
              <a:ext uri="{FF2B5EF4-FFF2-40B4-BE49-F238E27FC236}">
                <a16:creationId xmlns:a16="http://schemas.microsoft.com/office/drawing/2014/main" id="{F7920CA4-1DBF-43AD-B2D5-2043892DE43A}"/>
              </a:ext>
            </a:extLst>
          </p:cNvPr>
          <p:cNvGraphicFramePr>
            <a:graphicFrameLocks noGrp="1"/>
          </p:cNvGraphicFramePr>
          <p:nvPr>
            <p:extLst>
              <p:ext uri="{D42A27DB-BD31-4B8C-83A1-F6EECF244321}">
                <p14:modId xmlns:p14="http://schemas.microsoft.com/office/powerpoint/2010/main" val="3445394567"/>
              </p:ext>
            </p:extLst>
          </p:nvPr>
        </p:nvGraphicFramePr>
        <p:xfrm>
          <a:off x="6038972" y="1529714"/>
          <a:ext cx="5670551" cy="4685389"/>
        </p:xfrm>
        <a:graphic>
          <a:graphicData uri="http://schemas.openxmlformats.org/drawingml/2006/table">
            <a:tbl>
              <a:tblPr firstRow="1" firstCol="1" bandRow="1">
                <a:tableStyleId>{5C22544A-7EE6-4342-B048-85BDC9FD1C3A}</a:tableStyleId>
              </a:tblPr>
              <a:tblGrid>
                <a:gridCol w="1347690">
                  <a:extLst>
                    <a:ext uri="{9D8B030D-6E8A-4147-A177-3AD203B41FA5}">
                      <a16:colId xmlns:a16="http://schemas.microsoft.com/office/drawing/2014/main" val="4050769703"/>
                    </a:ext>
                  </a:extLst>
                </a:gridCol>
                <a:gridCol w="1627481">
                  <a:extLst>
                    <a:ext uri="{9D8B030D-6E8A-4147-A177-3AD203B41FA5}">
                      <a16:colId xmlns:a16="http://schemas.microsoft.com/office/drawing/2014/main" val="2129344562"/>
                    </a:ext>
                  </a:extLst>
                </a:gridCol>
                <a:gridCol w="1347690">
                  <a:extLst>
                    <a:ext uri="{9D8B030D-6E8A-4147-A177-3AD203B41FA5}">
                      <a16:colId xmlns:a16="http://schemas.microsoft.com/office/drawing/2014/main" val="595283429"/>
                    </a:ext>
                  </a:extLst>
                </a:gridCol>
                <a:gridCol w="1347690">
                  <a:extLst>
                    <a:ext uri="{9D8B030D-6E8A-4147-A177-3AD203B41FA5}">
                      <a16:colId xmlns:a16="http://schemas.microsoft.com/office/drawing/2014/main" val="320758293"/>
                    </a:ext>
                  </a:extLst>
                </a:gridCol>
              </a:tblGrid>
              <a:tr h="255843">
                <a:tc>
                  <a:txBody>
                    <a:bodyPr/>
                    <a:lstStyle/>
                    <a:p>
                      <a:pPr>
                        <a:lnSpc>
                          <a:spcPct val="107000"/>
                        </a:lnSpc>
                        <a:spcAft>
                          <a:spcPts val="800"/>
                        </a:spcAft>
                      </a:pPr>
                      <a:r>
                        <a:rPr lang="en-GB" sz="14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rPr>
                        <a:t>Without CVD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400">
                          <a:effectLst/>
                        </a:rPr>
                        <a:t>With CVD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069564949"/>
                  </a:ext>
                </a:extLst>
              </a:tr>
              <a:tr h="562853">
                <a:tc rowSpan="2">
                  <a:txBody>
                    <a:bodyPr/>
                    <a:lstStyle/>
                    <a:p>
                      <a:pPr>
                        <a:lnSpc>
                          <a:spcPct val="107000"/>
                        </a:lnSpc>
                        <a:spcAft>
                          <a:spcPts val="800"/>
                        </a:spcAft>
                      </a:pPr>
                      <a:r>
                        <a:rPr lang="en-GB" sz="1400" dirty="0">
                          <a:effectLst/>
                        </a:rPr>
                        <a:t>Primary non-familial hypercholesterolaemia or mixed dyslipidaemia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n-GB" sz="1400" dirty="0">
                          <a:effectLst/>
                        </a:rPr>
                        <a:t>Not recommended at any LDL concentration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a:effectLst/>
                        </a:rPr>
                        <a:t>High-risk (1)</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a:effectLst/>
                        </a:rPr>
                        <a:t>Very high-risk (2)</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333497"/>
                  </a:ext>
                </a:extLst>
              </a:tr>
              <a:tr h="893899">
                <a:tc vMerge="1">
                  <a:txBody>
                    <a:bodyPr/>
                    <a:lstStyle/>
                    <a:p>
                      <a:endParaRPr lang="en-GB"/>
                    </a:p>
                  </a:txBody>
                  <a:tcPr/>
                </a:tc>
                <a:tc vMerge="1">
                  <a:txBody>
                    <a:bodyPr/>
                    <a:lstStyle/>
                    <a:p>
                      <a:endParaRPr lang="en-GB"/>
                    </a:p>
                  </a:txBody>
                  <a:tcPr/>
                </a:tc>
                <a:tc>
                  <a:txBody>
                    <a:bodyPr/>
                    <a:lstStyle/>
                    <a:p>
                      <a:r>
                        <a:rPr lang="en-GB" sz="1400">
                          <a:effectLst/>
                        </a:rPr>
                        <a:t>LDL&gt;4.0mmol/L for two readings at least 6 months apart</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effectLst/>
                        </a:rPr>
                        <a:t>LDL&gt;3.5 mmol/L for two readings at least 6 months apart</a:t>
                      </a:r>
                      <a:endPar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613837"/>
                  </a:ext>
                </a:extLst>
              </a:tr>
              <a:tr h="1204683">
                <a:tc>
                  <a:txBody>
                    <a:bodyPr/>
                    <a:lstStyle/>
                    <a:p>
                      <a:pPr>
                        <a:lnSpc>
                          <a:spcPct val="107000"/>
                        </a:lnSpc>
                        <a:spcAft>
                          <a:spcPts val="800"/>
                        </a:spcAft>
                      </a:pPr>
                      <a:r>
                        <a:rPr lang="en-GB" sz="1400">
                          <a:effectLst/>
                        </a:rPr>
                        <a:t>Primary heterozygous familial hypercholesterolaemia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LDL&gt;5.0mmol/L at least 6 months apart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r>
                        <a:rPr lang="en-GB" sz="1400">
                          <a:effectLst/>
                        </a:rPr>
                        <a:t>LDL&gt;3.5 mmol/L</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79567267"/>
                  </a:ext>
                </a:extLst>
              </a:tr>
              <a:tr h="1768111">
                <a:tc gridSpan="4">
                  <a:txBody>
                    <a:bodyPr/>
                    <a:lstStyle/>
                    <a:p>
                      <a:pPr marL="342900" lvl="0" indent="-342900" algn="just">
                        <a:lnSpc>
                          <a:spcPct val="107000"/>
                        </a:lnSpc>
                        <a:spcAft>
                          <a:spcPts val="800"/>
                        </a:spcAft>
                        <a:buFont typeface="+mj-lt"/>
                        <a:buAutoNum type="arabicParenR"/>
                      </a:pPr>
                      <a:r>
                        <a:rPr lang="en-GB" sz="1400" dirty="0">
                          <a:effectLst/>
                        </a:rPr>
                        <a:t>High risk: History of any of the following: ACS (such as myocardial infarction or unstable angina needing hospitalisation); coronary or other arterial revascularisation procedures (PCI/CABG); Coronary Heart Disease (CHD), ischaemic stroke or TIA Transient Ischaemic Attack (TIA); Peripheral Arterial Disease (PAD) </a:t>
                      </a:r>
                      <a:endParaRPr lang="en-GB" sz="2400" dirty="0">
                        <a:effectLst/>
                      </a:endParaRPr>
                    </a:p>
                    <a:p>
                      <a:pPr marL="342900" lvl="0" indent="-342900" algn="just">
                        <a:lnSpc>
                          <a:spcPct val="107000"/>
                        </a:lnSpc>
                        <a:spcAft>
                          <a:spcPts val="800"/>
                        </a:spcAft>
                        <a:buFont typeface="+mj-lt"/>
                        <a:buAutoNum type="arabicParenR"/>
                      </a:pPr>
                      <a:r>
                        <a:rPr lang="en-GB" sz="1400" dirty="0">
                          <a:effectLst/>
                        </a:rPr>
                        <a:t>Very high risk: Recurrent CV events or CV events in more than 1 vascular bed (that is, </a:t>
                      </a:r>
                      <a:r>
                        <a:rPr lang="en-GB" sz="1400" dirty="0" err="1">
                          <a:effectLst/>
                        </a:rPr>
                        <a:t>polyvascular</a:t>
                      </a:r>
                      <a:r>
                        <a:rPr lang="en-GB" sz="1400" dirty="0">
                          <a:effectLst/>
                        </a:rPr>
                        <a:t> disease)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0839998"/>
                  </a:ext>
                </a:extLst>
              </a:tr>
            </a:tbl>
          </a:graphicData>
        </a:graphic>
      </p:graphicFrame>
      <p:sp>
        <p:nvSpPr>
          <p:cNvPr id="8" name="Slide Number Placeholder 7">
            <a:extLst>
              <a:ext uri="{FF2B5EF4-FFF2-40B4-BE49-F238E27FC236}">
                <a16:creationId xmlns:a16="http://schemas.microsoft.com/office/drawing/2014/main" id="{52162B14-ED83-40CE-B2A4-7D3DEC60B9CD}"/>
              </a:ext>
            </a:extLst>
          </p:cNvPr>
          <p:cNvSpPr>
            <a:spLocks noGrp="1"/>
          </p:cNvSpPr>
          <p:nvPr>
            <p:ph type="sldNum" sz="quarter" idx="4"/>
          </p:nvPr>
        </p:nvSpPr>
        <p:spPr/>
        <p:txBody>
          <a:bodyPr/>
          <a:lstStyle/>
          <a:p>
            <a:fld id="{902D5018-2030-2046-84FC-87E41EA86E42}" type="slidenum">
              <a:rPr lang="en-US" smtClean="0"/>
              <a:pPr/>
              <a:t>14</a:t>
            </a:fld>
            <a:endParaRPr lang="en-US" dirty="0"/>
          </a:p>
        </p:txBody>
      </p:sp>
    </p:spTree>
    <p:extLst>
      <p:ext uri="{BB962C8B-B14F-4D97-AF65-F5344CB8AC3E}">
        <p14:creationId xmlns:p14="http://schemas.microsoft.com/office/powerpoint/2010/main" val="61314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DAED9-78E2-44C0-BAF0-1CB72E731533}"/>
              </a:ext>
            </a:extLst>
          </p:cNvPr>
          <p:cNvSpPr>
            <a:spLocks noGrp="1"/>
          </p:cNvSpPr>
          <p:nvPr>
            <p:ph type="title"/>
          </p:nvPr>
        </p:nvSpPr>
        <p:spPr>
          <a:xfrm>
            <a:off x="114650" y="82363"/>
            <a:ext cx="10203394" cy="494949"/>
          </a:xfrm>
        </p:spPr>
        <p:txBody>
          <a:bodyPr>
            <a:normAutofit/>
          </a:bodyPr>
          <a:lstStyle/>
          <a:p>
            <a:r>
              <a:rPr lang="en-GB" sz="2000" b="0" dirty="0">
                <a:solidFill>
                  <a:srgbClr val="00827B"/>
                </a:solidFill>
                <a:latin typeface="Arial" panose="020B0604020202020204" pitchFamily="34" charset="0"/>
                <a:cs typeface="Arial" panose="020B0604020202020204" pitchFamily="34" charset="0"/>
              </a:rPr>
              <a:t>Lipid Summary of lipid lowering therapy options and CV risk reduction</a:t>
            </a:r>
            <a:endParaRPr lang="en-GB" sz="2000" b="1" dirty="0">
              <a:solidFill>
                <a:srgbClr val="0070C0"/>
              </a:solidFill>
            </a:endParaRPr>
          </a:p>
        </p:txBody>
      </p:sp>
      <p:cxnSp>
        <p:nvCxnSpPr>
          <p:cNvPr id="8" name="Straight Connector 7">
            <a:extLst>
              <a:ext uri="{FF2B5EF4-FFF2-40B4-BE49-F238E27FC236}">
                <a16:creationId xmlns:a16="http://schemas.microsoft.com/office/drawing/2014/main" id="{27EE0571-B179-471F-B8D5-4590DCB0BDEC}"/>
              </a:ext>
            </a:extLst>
          </p:cNvPr>
          <p:cNvCxnSpPr>
            <a:cxnSpLocks/>
          </p:cNvCxnSpPr>
          <p:nvPr/>
        </p:nvCxnSpPr>
        <p:spPr>
          <a:xfrm>
            <a:off x="83890" y="629174"/>
            <a:ext cx="1201303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F2E73FB7-CB23-4272-BFEA-41291C42D5FC}"/>
              </a:ext>
            </a:extLst>
          </p:cNvPr>
          <p:cNvSpPr>
            <a:spLocks noGrp="1"/>
          </p:cNvSpPr>
          <p:nvPr>
            <p:ph idx="1"/>
          </p:nvPr>
        </p:nvSpPr>
        <p:spPr>
          <a:xfrm>
            <a:off x="838200" y="1825625"/>
            <a:ext cx="8858956" cy="4351338"/>
          </a:xfrm>
        </p:spPr>
        <p:txBody>
          <a:bodyPr/>
          <a:lstStyle/>
          <a:p>
            <a:endParaRPr lang="en-GB" dirty="0"/>
          </a:p>
        </p:txBody>
      </p:sp>
      <p:graphicFrame>
        <p:nvGraphicFramePr>
          <p:cNvPr id="12" name="Table 4">
            <a:extLst>
              <a:ext uri="{FF2B5EF4-FFF2-40B4-BE49-F238E27FC236}">
                <a16:creationId xmlns:a16="http://schemas.microsoft.com/office/drawing/2014/main" id="{9F7B8C68-FE5C-4419-8C34-42F546CC40C7}"/>
              </a:ext>
            </a:extLst>
          </p:cNvPr>
          <p:cNvGraphicFramePr>
            <a:graphicFrameLocks/>
          </p:cNvGraphicFramePr>
          <p:nvPr/>
        </p:nvGraphicFramePr>
        <p:xfrm>
          <a:off x="114650" y="681037"/>
          <a:ext cx="11738043" cy="5967131"/>
        </p:xfrm>
        <a:graphic>
          <a:graphicData uri="http://schemas.openxmlformats.org/drawingml/2006/table">
            <a:tbl>
              <a:tblPr firstRow="1" bandRow="1">
                <a:tableStyleId>{5C22544A-7EE6-4342-B048-85BDC9FD1C3A}</a:tableStyleId>
              </a:tblPr>
              <a:tblGrid>
                <a:gridCol w="1694941">
                  <a:extLst>
                    <a:ext uri="{9D8B030D-6E8A-4147-A177-3AD203B41FA5}">
                      <a16:colId xmlns:a16="http://schemas.microsoft.com/office/drawing/2014/main" val="4044066888"/>
                    </a:ext>
                  </a:extLst>
                </a:gridCol>
                <a:gridCol w="3210939">
                  <a:extLst>
                    <a:ext uri="{9D8B030D-6E8A-4147-A177-3AD203B41FA5}">
                      <a16:colId xmlns:a16="http://schemas.microsoft.com/office/drawing/2014/main" val="1381265024"/>
                    </a:ext>
                  </a:extLst>
                </a:gridCol>
                <a:gridCol w="1837371">
                  <a:extLst>
                    <a:ext uri="{9D8B030D-6E8A-4147-A177-3AD203B41FA5}">
                      <a16:colId xmlns:a16="http://schemas.microsoft.com/office/drawing/2014/main" val="3828629342"/>
                    </a:ext>
                  </a:extLst>
                </a:gridCol>
                <a:gridCol w="1694662">
                  <a:extLst>
                    <a:ext uri="{9D8B030D-6E8A-4147-A177-3AD203B41FA5}">
                      <a16:colId xmlns:a16="http://schemas.microsoft.com/office/drawing/2014/main" val="2942030158"/>
                    </a:ext>
                  </a:extLst>
                </a:gridCol>
                <a:gridCol w="2051433">
                  <a:extLst>
                    <a:ext uri="{9D8B030D-6E8A-4147-A177-3AD203B41FA5}">
                      <a16:colId xmlns:a16="http://schemas.microsoft.com/office/drawing/2014/main" val="2131526504"/>
                    </a:ext>
                  </a:extLst>
                </a:gridCol>
                <a:gridCol w="1248697">
                  <a:extLst>
                    <a:ext uri="{9D8B030D-6E8A-4147-A177-3AD203B41FA5}">
                      <a16:colId xmlns:a16="http://schemas.microsoft.com/office/drawing/2014/main" val="316795508"/>
                    </a:ext>
                  </a:extLst>
                </a:gridCol>
              </a:tblGrid>
              <a:tr h="5253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Lipid management drug</a:t>
                      </a:r>
                    </a:p>
                  </a:txBody>
                  <a:tcPr>
                    <a:solidFill>
                      <a:schemeClr val="accent1"/>
                    </a:solidFill>
                  </a:tcPr>
                </a:tc>
                <a:tc>
                  <a:txBody>
                    <a:bodyPr/>
                    <a:lstStyle/>
                    <a:p>
                      <a:pPr algn="ctr"/>
                      <a:r>
                        <a:rPr lang="en-GB" sz="1200" dirty="0"/>
                        <a:t>Indication (NICE) </a:t>
                      </a:r>
                    </a:p>
                  </a:txBody>
                  <a:tcPr/>
                </a:tc>
                <a:tc>
                  <a:txBody>
                    <a:bodyPr/>
                    <a:lstStyle/>
                    <a:p>
                      <a:pPr algn="ctr"/>
                      <a:r>
                        <a:rPr lang="en-GB" sz="1200" dirty="0"/>
                        <a:t>Administration</a:t>
                      </a:r>
                    </a:p>
                  </a:txBody>
                  <a:tcPr/>
                </a:tc>
                <a:tc>
                  <a:txBody>
                    <a:bodyPr/>
                    <a:lstStyle/>
                    <a:p>
                      <a:pPr algn="ctr"/>
                      <a:r>
                        <a:rPr lang="en-GB" sz="1200" dirty="0"/>
                        <a:t>LDL lowering effect</a:t>
                      </a:r>
                    </a:p>
                  </a:txBody>
                  <a:tcPr/>
                </a:tc>
                <a:tc>
                  <a:txBody>
                    <a:bodyPr/>
                    <a:lstStyle/>
                    <a:p>
                      <a:pPr algn="ctr"/>
                      <a:r>
                        <a:rPr lang="en-GB" sz="1200" dirty="0"/>
                        <a:t>CV outcome data </a:t>
                      </a:r>
                    </a:p>
                  </a:txBody>
                  <a:tcPr/>
                </a:tc>
                <a:tc>
                  <a:txBody>
                    <a:bodyPr/>
                    <a:lstStyle/>
                    <a:p>
                      <a:pPr algn="ctr"/>
                      <a:r>
                        <a:rPr lang="en-GB" sz="1200" dirty="0"/>
                        <a:t>LT safety data </a:t>
                      </a:r>
                    </a:p>
                  </a:txBody>
                  <a:tcPr/>
                </a:tc>
                <a:extLst>
                  <a:ext uri="{0D108BD9-81ED-4DB2-BD59-A6C34878D82A}">
                    <a16:rowId xmlns:a16="http://schemas.microsoft.com/office/drawing/2014/main" val="1917960455"/>
                  </a:ext>
                </a:extLst>
              </a:tr>
              <a:tr h="845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n-lt"/>
                          <a:ea typeface="+mn-ea"/>
                          <a:cs typeface="+mn-cs"/>
                        </a:rPr>
                        <a:t>High intensity statin (atorvastatin or rosuvastatin)</a:t>
                      </a:r>
                    </a:p>
                  </a:txBody>
                  <a:tcPr>
                    <a:solidFill>
                      <a:schemeClr val="accent1"/>
                    </a:solidFill>
                  </a:tcPr>
                </a:tc>
                <a:tc>
                  <a:txBody>
                    <a:bodyPr/>
                    <a:lstStyle/>
                    <a:p>
                      <a:pPr algn="ctr"/>
                      <a:r>
                        <a:rPr lang="en-GB" sz="1100" b="1" dirty="0">
                          <a:effectLst/>
                        </a:rPr>
                        <a:t>Adjunct to diet in hypercholesterolaemia, FH, CV risk reduction: primary and secondary prevention</a:t>
                      </a:r>
                    </a:p>
                  </a:txBody>
                  <a:tcPr/>
                </a:tc>
                <a:tc>
                  <a:txBody>
                    <a:bodyPr/>
                    <a:lstStyle/>
                    <a:p>
                      <a:pPr algn="ctr"/>
                      <a:r>
                        <a:rPr lang="en-GB" sz="1100" b="1" dirty="0">
                          <a:effectLst/>
                        </a:rPr>
                        <a:t>One tablet daily (oral)</a:t>
                      </a:r>
                    </a:p>
                  </a:txBody>
                  <a:tcPr/>
                </a:tc>
                <a:tc>
                  <a:txBody>
                    <a:bodyPr/>
                    <a:lstStyle/>
                    <a:p>
                      <a:pPr algn="ctr"/>
                      <a:r>
                        <a:rPr lang="en-GB" sz="1100" b="1" dirty="0">
                          <a:effectLst/>
                        </a:rPr>
                        <a:t>40-50%</a:t>
                      </a:r>
                    </a:p>
                  </a:txBody>
                  <a:tcPr/>
                </a:tc>
                <a:tc>
                  <a:txBody>
                    <a:bodyPr/>
                    <a:lstStyle/>
                    <a:p>
                      <a:pPr algn="ctr"/>
                      <a:r>
                        <a:rPr lang="en-GB" sz="1100" b="1" dirty="0">
                          <a:effectLst/>
                        </a:rPr>
                        <a:t>Yes (primary and secondary prevention)</a:t>
                      </a:r>
                    </a:p>
                  </a:txBody>
                  <a:tcPr/>
                </a:tc>
                <a:tc>
                  <a:txBody>
                    <a:bodyPr/>
                    <a:lstStyle/>
                    <a:p>
                      <a:pPr algn="ctr"/>
                      <a:r>
                        <a:rPr lang="en-GB" sz="1100" b="1" dirty="0">
                          <a:effectLst/>
                        </a:rPr>
                        <a:t>Yes</a:t>
                      </a:r>
                    </a:p>
                  </a:txBody>
                  <a:tcPr/>
                </a:tc>
                <a:extLst>
                  <a:ext uri="{0D108BD9-81ED-4DB2-BD59-A6C34878D82A}">
                    <a16:rowId xmlns:a16="http://schemas.microsoft.com/office/drawing/2014/main" val="4152493796"/>
                  </a:ext>
                </a:extLst>
              </a:tr>
              <a:tr h="735542">
                <a:tc>
                  <a:txBody>
                    <a:bodyPr/>
                    <a:lstStyle/>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Ezetimibe</a:t>
                      </a:r>
                      <a:endParaRPr lang="en-GB" sz="1200" b="1" dirty="0"/>
                    </a:p>
                  </a:txBody>
                  <a:tcPr>
                    <a:solidFill>
                      <a:schemeClr val="accent1"/>
                    </a:solidFill>
                  </a:tcPr>
                </a:tc>
                <a:tc>
                  <a:txBody>
                    <a:bodyPr/>
                    <a:lstStyle/>
                    <a:p>
                      <a:pPr algn="ctr"/>
                      <a:r>
                        <a:rPr lang="en-GB" sz="1100" b="1" dirty="0">
                          <a:effectLst/>
                        </a:rPr>
                        <a:t>With statin to reduce CV risk: primary and secondary prevention, or if statin intolerance, FH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effectLst/>
                        </a:rPr>
                        <a:t>One tablet daily (oral)</a:t>
                      </a:r>
                    </a:p>
                    <a:p>
                      <a:pPr algn="ctr"/>
                      <a:endParaRPr lang="en-GB" sz="1100" b="1" dirty="0">
                        <a:effectLst/>
                      </a:endParaRPr>
                    </a:p>
                  </a:txBody>
                  <a:tcPr/>
                </a:tc>
                <a:tc>
                  <a:txBody>
                    <a:bodyPr/>
                    <a:lstStyle/>
                    <a:p>
                      <a:pPr algn="ctr"/>
                      <a:r>
                        <a:rPr lang="en-GB" sz="1100" b="1" dirty="0">
                          <a:effectLst/>
                        </a:rPr>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effectLst/>
                        </a:rPr>
                        <a:t>Yes (secondary prevention)</a:t>
                      </a:r>
                    </a:p>
                    <a:p>
                      <a:pPr algn="ctr"/>
                      <a:endParaRPr lang="en-GB" sz="1100" b="1" dirty="0">
                        <a:effectLst/>
                      </a:endParaRPr>
                    </a:p>
                  </a:txBody>
                  <a:tcPr/>
                </a:tc>
                <a:tc>
                  <a:txBody>
                    <a:bodyPr/>
                    <a:lstStyle/>
                    <a:p>
                      <a:pPr algn="ctr"/>
                      <a:r>
                        <a:rPr lang="en-GB" sz="1100" b="1" dirty="0">
                          <a:effectLst/>
                        </a:rPr>
                        <a:t>Yes</a:t>
                      </a:r>
                    </a:p>
                  </a:txBody>
                  <a:tcPr/>
                </a:tc>
                <a:extLst>
                  <a:ext uri="{0D108BD9-81ED-4DB2-BD59-A6C34878D82A}">
                    <a16:rowId xmlns:a16="http://schemas.microsoft.com/office/drawing/2014/main" val="2873336570"/>
                  </a:ext>
                </a:extLst>
              </a:tr>
              <a:tr h="867454">
                <a:tc>
                  <a:txBody>
                    <a:bodyPr/>
                    <a:lstStyle/>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PCSK9i mAB</a:t>
                      </a:r>
                    </a:p>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(evolocumab or </a:t>
                      </a:r>
                    </a:p>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alirocumab)</a:t>
                      </a:r>
                      <a:endParaRPr lang="en-GB" sz="1200" b="1" dirty="0"/>
                    </a:p>
                  </a:txBody>
                  <a:tcPr>
                    <a:solidFill>
                      <a:schemeClr val="accent1"/>
                    </a:solidFill>
                  </a:tcPr>
                </a:tc>
                <a:tc>
                  <a:txBody>
                    <a:bodyPr/>
                    <a:lstStyle/>
                    <a:p>
                      <a:pPr algn="ctr"/>
                      <a:r>
                        <a:rPr lang="en-GB" sz="1100" b="1" dirty="0">
                          <a:effectLst/>
                        </a:rPr>
                        <a:t>FH if LDL&gt;5mmol/L, statin intolerance, CV risk reduction: secondary prevention if LDL&gt;3.5-4mmol/L</a:t>
                      </a:r>
                    </a:p>
                  </a:txBody>
                  <a:tcPr/>
                </a:tc>
                <a:tc>
                  <a:txBody>
                    <a:bodyPr/>
                    <a:lstStyle/>
                    <a:p>
                      <a:pPr algn="ctr"/>
                      <a:r>
                        <a:rPr lang="en-GB" sz="1100" b="1" dirty="0">
                          <a:effectLst/>
                        </a:rPr>
                        <a:t>SC injection every 2 weeks (can be self administered) </a:t>
                      </a:r>
                    </a:p>
                  </a:txBody>
                  <a:tcPr/>
                </a:tc>
                <a:tc>
                  <a:txBody>
                    <a:bodyPr/>
                    <a:lstStyle/>
                    <a:p>
                      <a:pPr algn="ctr"/>
                      <a:r>
                        <a:rPr lang="en-GB" sz="1100" b="1" dirty="0">
                          <a:effectLst/>
                        </a:rPr>
                        <a:t>60% +</a:t>
                      </a:r>
                    </a:p>
                  </a:txBody>
                  <a:tcPr/>
                </a:tc>
                <a:tc>
                  <a:txBody>
                    <a:bodyPr/>
                    <a:lstStyle/>
                    <a:p>
                      <a:pPr algn="ctr"/>
                      <a:r>
                        <a:rPr lang="en-GB" sz="1100" b="1" dirty="0">
                          <a:effectLst/>
                        </a:rPr>
                        <a:t>Yes</a:t>
                      </a:r>
                    </a:p>
                  </a:txBody>
                  <a:tcPr/>
                </a:tc>
                <a:tc>
                  <a:txBody>
                    <a:bodyPr/>
                    <a:lstStyle/>
                    <a:p>
                      <a:pPr algn="ctr"/>
                      <a:r>
                        <a:rPr lang="en-GB" sz="1100" b="1" dirty="0">
                          <a:effectLst/>
                        </a:rPr>
                        <a:t>Yes</a:t>
                      </a:r>
                    </a:p>
                  </a:txBody>
                  <a:tcPr/>
                </a:tc>
                <a:extLst>
                  <a:ext uri="{0D108BD9-81ED-4DB2-BD59-A6C34878D82A}">
                    <a16:rowId xmlns:a16="http://schemas.microsoft.com/office/drawing/2014/main" val="3514077950"/>
                  </a:ext>
                </a:extLst>
              </a:tr>
              <a:tr h="921240">
                <a:tc>
                  <a:txBody>
                    <a:bodyPr/>
                    <a:lstStyle/>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Bempedoic acid</a:t>
                      </a:r>
                      <a:endParaRPr lang="en-GB" sz="1200" b="1" dirty="0"/>
                    </a:p>
                  </a:txBody>
                  <a:tcPr>
                    <a:solidFill>
                      <a:schemeClr val="accent1"/>
                    </a:solidFill>
                  </a:tcPr>
                </a:tc>
                <a:tc>
                  <a:txBody>
                    <a:bodyPr/>
                    <a:lstStyle/>
                    <a:p>
                      <a:pPr algn="ctr"/>
                      <a:r>
                        <a:rPr lang="en-GB" sz="1100" b="1" dirty="0">
                          <a:effectLst/>
                        </a:rPr>
                        <a:t>With ezetimibe in statin intolerance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effectLst/>
                        </a:rPr>
                        <a:t>One tablet daily (oral)</a:t>
                      </a:r>
                    </a:p>
                    <a:p>
                      <a:pPr algn="ctr"/>
                      <a:endParaRPr lang="en-GB" sz="1100" b="1" dirty="0">
                        <a:effectLst/>
                      </a:endParaRPr>
                    </a:p>
                  </a:txBody>
                  <a:tcPr/>
                </a:tc>
                <a:tc>
                  <a:txBody>
                    <a:bodyPr/>
                    <a:lstStyle/>
                    <a:p>
                      <a:pPr algn="ctr"/>
                      <a:r>
                        <a:rPr lang="en-GB" sz="1100" b="1" dirty="0">
                          <a:effectLst/>
                        </a:rPr>
                        <a:t>28%</a:t>
                      </a:r>
                    </a:p>
                  </a:txBody>
                  <a:tcPr/>
                </a:tc>
                <a:tc>
                  <a:txBody>
                    <a:bodyPr/>
                    <a:lstStyle/>
                    <a:p>
                      <a:pPr algn="ctr"/>
                      <a:r>
                        <a:rPr lang="en-GB" sz="1100" b="1" dirty="0">
                          <a:effectLst/>
                        </a:rPr>
                        <a:t>Yes (primary and secondary prevention)</a:t>
                      </a:r>
                    </a:p>
                  </a:txBody>
                  <a:tcPr/>
                </a:tc>
                <a:tc>
                  <a:txBody>
                    <a:bodyPr/>
                    <a:lstStyle/>
                    <a:p>
                      <a:pPr algn="ctr"/>
                      <a:r>
                        <a:rPr lang="en-GB" sz="1100" b="1" dirty="0"/>
                        <a:t>Short term safety data from trials of up to 2 years</a:t>
                      </a:r>
                      <a:endParaRPr lang="en-GB" sz="1100" b="1" dirty="0">
                        <a:effectLst/>
                      </a:endParaRPr>
                    </a:p>
                  </a:txBody>
                  <a:tcPr/>
                </a:tc>
                <a:extLst>
                  <a:ext uri="{0D108BD9-81ED-4DB2-BD59-A6C34878D82A}">
                    <a16:rowId xmlns:a16="http://schemas.microsoft.com/office/drawing/2014/main" val="2933745924"/>
                  </a:ext>
                </a:extLst>
              </a:tr>
              <a:tr h="1125960">
                <a:tc>
                  <a:txBody>
                    <a:bodyPr/>
                    <a:lstStyle/>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Inclisiran (PCSK9i)</a:t>
                      </a:r>
                      <a:endParaRPr lang="en-GB" sz="1200" b="1" dirty="0"/>
                    </a:p>
                  </a:txBody>
                  <a:tcPr>
                    <a:solidFill>
                      <a:schemeClr val="accent1"/>
                    </a:solidFill>
                  </a:tcPr>
                </a:tc>
                <a:tc>
                  <a:txBody>
                    <a:bodyPr/>
                    <a:lstStyle/>
                    <a:p>
                      <a:pPr algn="ctr"/>
                      <a:r>
                        <a:rPr lang="en-GB" sz="1100" b="1" dirty="0">
                          <a:effectLst/>
                        </a:rPr>
                        <a:t>Secondary prevention if LDL &gt;2.6mmol/L, statin intolerance </a:t>
                      </a:r>
                    </a:p>
                  </a:txBody>
                  <a:tcPr/>
                </a:tc>
                <a:tc>
                  <a:txBody>
                    <a:bodyPr/>
                    <a:lstStyle/>
                    <a:p>
                      <a:pPr algn="ctr"/>
                      <a:r>
                        <a:rPr lang="en-GB" sz="1100" b="1" dirty="0">
                          <a:effectLst/>
                        </a:rPr>
                        <a:t>SC injection twice a year </a:t>
                      </a:r>
                    </a:p>
                  </a:txBody>
                  <a:tcPr/>
                </a:tc>
                <a:tc>
                  <a:txBody>
                    <a:bodyPr/>
                    <a:lstStyle/>
                    <a:p>
                      <a:pPr algn="ctr"/>
                      <a:r>
                        <a:rPr lang="en-GB" sz="1100" b="1" dirty="0">
                          <a:effectLst/>
                        </a:rPr>
                        <a:t>52% (48-52%) – ORION 10 and ORION-11 studies</a:t>
                      </a:r>
                    </a:p>
                  </a:txBody>
                  <a:tcPr/>
                </a:tc>
                <a:tc>
                  <a:txBody>
                    <a:bodyPr/>
                    <a:lstStyle/>
                    <a:p>
                      <a:pPr algn="ctr"/>
                      <a:r>
                        <a:rPr lang="en-GB" sz="1100" b="1" dirty="0">
                          <a:effectLst/>
                        </a:rPr>
                        <a:t>Awaited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effectLst/>
                        </a:rPr>
                        <a:t>Awaited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effectLst/>
                        </a:rPr>
                        <a:t>(short-term data of up to 2 years)</a:t>
                      </a:r>
                    </a:p>
                    <a:p>
                      <a:pPr algn="ctr"/>
                      <a:endParaRPr lang="en-GB" sz="1100" b="1" dirty="0">
                        <a:effectLst/>
                      </a:endParaRPr>
                    </a:p>
                  </a:txBody>
                  <a:tcPr/>
                </a:tc>
                <a:extLst>
                  <a:ext uri="{0D108BD9-81ED-4DB2-BD59-A6C34878D82A}">
                    <a16:rowId xmlns:a16="http://schemas.microsoft.com/office/drawing/2014/main" val="1730996528"/>
                  </a:ext>
                </a:extLst>
              </a:tr>
              <a:tr h="945697">
                <a:tc>
                  <a:txBody>
                    <a:bodyPr/>
                    <a:lstStyle/>
                    <a:p>
                      <a:pPr algn="ctr"/>
                      <a:r>
                        <a:rPr kumimoji="0" lang="en-GB" sz="1200" b="1" i="0" u="none" strike="noStrike" kern="1200" cap="none" spc="0" normalizeH="0" baseline="0" noProof="0" dirty="0">
                          <a:ln>
                            <a:noFill/>
                          </a:ln>
                          <a:solidFill>
                            <a:prstClr val="white"/>
                          </a:solidFill>
                          <a:effectLst/>
                          <a:uLnTx/>
                          <a:uFillTx/>
                          <a:latin typeface="+mn-lt"/>
                          <a:ea typeface="+mn-ea"/>
                          <a:cs typeface="+mn-cs"/>
                        </a:rPr>
                        <a:t>Icosapent ethyl </a:t>
                      </a:r>
                      <a:endParaRPr lang="en-GB" sz="1200" b="1" dirty="0"/>
                    </a:p>
                  </a:txBody>
                  <a:tcPr>
                    <a:solidFill>
                      <a:schemeClr val="accent1"/>
                    </a:solidFill>
                  </a:tcPr>
                </a:tc>
                <a:tc>
                  <a:txBody>
                    <a:bodyPr/>
                    <a:lstStyle/>
                    <a:p>
                      <a:pPr algn="ctr"/>
                      <a:r>
                        <a:rPr lang="en-GB" sz="1100" b="1" dirty="0">
                          <a:effectLst/>
                        </a:rPr>
                        <a:t>Secondary prevention if LDL-C &gt; 1.0mmol/L and ≤ 2.6mmol/L with fasting TG &gt;1.7mmol/L in combination with statin therapy</a:t>
                      </a:r>
                    </a:p>
                  </a:txBody>
                  <a:tcPr/>
                </a:tc>
                <a:tc>
                  <a:txBody>
                    <a:bodyPr/>
                    <a:lstStyle/>
                    <a:p>
                      <a:pPr algn="ctr"/>
                      <a:r>
                        <a:rPr lang="en-GB" sz="1100" b="1" dirty="0">
                          <a:effectLst/>
                        </a:rPr>
                        <a:t>Two capsules twice a day (oral) taken with food </a:t>
                      </a:r>
                    </a:p>
                  </a:txBody>
                  <a:tcPr/>
                </a:tc>
                <a:tc>
                  <a:txBody>
                    <a:bodyPr/>
                    <a:lstStyle/>
                    <a:p>
                      <a:pPr algn="ctr"/>
                      <a:r>
                        <a:rPr lang="en-GB" sz="1100" b="1" dirty="0">
                          <a:effectLst/>
                        </a:rPr>
                        <a:t>-</a:t>
                      </a:r>
                    </a:p>
                    <a:p>
                      <a:pPr algn="ctr"/>
                      <a:endParaRPr lang="en-GB" sz="1100" b="1" dirty="0">
                        <a:effectLst/>
                      </a:endParaRPr>
                    </a:p>
                    <a:p>
                      <a:pPr algn="ctr"/>
                      <a:r>
                        <a:rPr lang="en-GB" sz="1100" b="1" dirty="0">
                          <a:effectLst/>
                        </a:rPr>
                        <a:t>TG lowering effect 18%</a:t>
                      </a:r>
                    </a:p>
                  </a:txBody>
                  <a:tcPr/>
                </a:tc>
                <a:tc>
                  <a:txBody>
                    <a:bodyPr/>
                    <a:lstStyle/>
                    <a:p>
                      <a:pPr algn="ctr"/>
                      <a:r>
                        <a:rPr lang="en-GB" sz="1100" b="1" dirty="0">
                          <a:effectLst/>
                        </a:rPr>
                        <a:t>Yes (secondary prevention)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effectLst/>
                        </a:rPr>
                        <a:t>Awaited (trial was 4-5 years)</a:t>
                      </a:r>
                    </a:p>
                  </a:txBody>
                  <a:tcPr/>
                </a:tc>
                <a:extLst>
                  <a:ext uri="{0D108BD9-81ED-4DB2-BD59-A6C34878D82A}">
                    <a16:rowId xmlns:a16="http://schemas.microsoft.com/office/drawing/2014/main" val="1553055670"/>
                  </a:ext>
                </a:extLst>
              </a:tr>
            </a:tbl>
          </a:graphicData>
        </a:graphic>
      </p:graphicFrame>
      <p:sp>
        <p:nvSpPr>
          <p:cNvPr id="2" name="Slide Number Placeholder 1">
            <a:extLst>
              <a:ext uri="{FF2B5EF4-FFF2-40B4-BE49-F238E27FC236}">
                <a16:creationId xmlns:a16="http://schemas.microsoft.com/office/drawing/2014/main" id="{6561B9B9-AC6D-4444-A2B7-A3A4CF90586A}"/>
              </a:ext>
            </a:extLst>
          </p:cNvPr>
          <p:cNvSpPr>
            <a:spLocks noGrp="1"/>
          </p:cNvSpPr>
          <p:nvPr>
            <p:ph type="sldNum" sz="quarter" idx="12"/>
          </p:nvPr>
        </p:nvSpPr>
        <p:spPr/>
        <p:txBody>
          <a:bodyPr/>
          <a:lstStyle/>
          <a:p>
            <a:fld id="{19A223D5-9C34-414D-8743-C04DE35C7EB5}" type="slidenum">
              <a:rPr lang="en-GB" smtClean="0"/>
              <a:t>15</a:t>
            </a:fld>
            <a:endParaRPr lang="en-GB"/>
          </a:p>
        </p:txBody>
      </p:sp>
    </p:spTree>
    <p:extLst>
      <p:ext uri="{BB962C8B-B14F-4D97-AF65-F5344CB8AC3E}">
        <p14:creationId xmlns:p14="http://schemas.microsoft.com/office/powerpoint/2010/main" val="108043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83A9-0719-443A-8B14-A3D6E88839C8}"/>
              </a:ext>
            </a:extLst>
          </p:cNvPr>
          <p:cNvSpPr>
            <a:spLocks noGrp="1"/>
          </p:cNvSpPr>
          <p:nvPr>
            <p:ph type="title"/>
          </p:nvPr>
        </p:nvSpPr>
        <p:spPr>
          <a:xfrm>
            <a:off x="173968" y="177595"/>
            <a:ext cx="11179832" cy="1163160"/>
          </a:xfrm>
        </p:spPr>
        <p:txBody>
          <a:bodyPr>
            <a:normAutofit fontScale="90000"/>
          </a:bodyPr>
          <a:lstStyle/>
          <a:p>
            <a:r>
              <a:rPr lang="en-GB" b="1" dirty="0">
                <a:solidFill>
                  <a:schemeClr val="accent1"/>
                </a:solidFill>
                <a:latin typeface="Calibri" panose="020F0502020204030204" pitchFamily="34" charset="0"/>
                <a:cs typeface="Calibri" panose="020F0502020204030204" pitchFamily="34" charset="0"/>
              </a:rPr>
              <a:t>INCLISIRAN (NICE TA 733- 2021) ▼</a:t>
            </a:r>
            <a:br>
              <a:rPr lang="en-GB" b="1" dirty="0">
                <a:solidFill>
                  <a:schemeClr val="accent1"/>
                </a:solidFill>
                <a:latin typeface="Calibri" panose="020F0502020204030204" pitchFamily="34" charset="0"/>
                <a:cs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D0081329-B641-4B33-9DF2-6CF296C2129E}"/>
              </a:ext>
            </a:extLst>
          </p:cNvPr>
          <p:cNvSpPr>
            <a:spLocks noGrp="1"/>
          </p:cNvSpPr>
          <p:nvPr>
            <p:ph idx="1"/>
          </p:nvPr>
        </p:nvSpPr>
        <p:spPr>
          <a:xfrm>
            <a:off x="128548" y="759175"/>
            <a:ext cx="7132710" cy="6294516"/>
          </a:xfrm>
        </p:spPr>
        <p:txBody>
          <a:bodyPr>
            <a:noAutofit/>
          </a:bodyPr>
          <a:lstStyle/>
          <a:p>
            <a:r>
              <a:rPr lang="en-GB" sz="1800" dirty="0">
                <a:solidFill>
                  <a:srgbClr val="7030A0"/>
                </a:solidFill>
                <a:latin typeface="+mn-lt"/>
              </a:rPr>
              <a:t>It blocks production of PCSK9 at source via inhibiting siRNA</a:t>
            </a:r>
          </a:p>
          <a:p>
            <a:r>
              <a:rPr lang="en-GB" sz="1800" b="1" dirty="0">
                <a:solidFill>
                  <a:srgbClr val="7030A0"/>
                </a:solidFill>
                <a:latin typeface="+mn-lt"/>
              </a:rPr>
              <a:t>For CVD secondary prevention AND:</a:t>
            </a:r>
          </a:p>
          <a:p>
            <a:pPr lvl="1"/>
            <a:r>
              <a:rPr lang="en-GB" sz="1800" b="1" dirty="0">
                <a:solidFill>
                  <a:srgbClr val="7030A0"/>
                </a:solidFill>
                <a:latin typeface="+mn-lt"/>
              </a:rPr>
              <a:t>LDL-C ≥ 2.6mmol/L despite max tolerated Tx with statins +/- ezetimibe OR alone or in combination with lipid lowering medication if statin intolerant/contra-indicated</a:t>
            </a:r>
            <a:endParaRPr lang="en-GB" sz="1800" u="sng" dirty="0">
              <a:solidFill>
                <a:srgbClr val="7030A0"/>
              </a:solidFill>
              <a:latin typeface="+mn-lt"/>
            </a:endParaRPr>
          </a:p>
          <a:p>
            <a:pPr marL="0" indent="0">
              <a:buNone/>
            </a:pPr>
            <a:r>
              <a:rPr lang="en-GB" sz="2000" u="sng" dirty="0">
                <a:solidFill>
                  <a:srgbClr val="7030A0"/>
                </a:solidFill>
                <a:latin typeface="+mn-lt"/>
              </a:rPr>
              <a:t>Benefits:</a:t>
            </a:r>
          </a:p>
          <a:p>
            <a:r>
              <a:rPr lang="en-GB" sz="2000" dirty="0">
                <a:solidFill>
                  <a:srgbClr val="7030A0"/>
                </a:solidFill>
                <a:latin typeface="+mn-lt"/>
              </a:rPr>
              <a:t>Just as effective as PCSK9-I (LDL-lowering effect of 50% in addition to max oral therapy)</a:t>
            </a:r>
          </a:p>
          <a:p>
            <a:r>
              <a:rPr lang="en-GB" sz="2000" dirty="0">
                <a:solidFill>
                  <a:srgbClr val="7030A0"/>
                </a:solidFill>
                <a:latin typeface="+mn-lt"/>
              </a:rPr>
              <a:t>No known drug interactions</a:t>
            </a:r>
          </a:p>
          <a:p>
            <a:r>
              <a:rPr lang="en-GB" sz="2000" dirty="0">
                <a:solidFill>
                  <a:srgbClr val="7030A0"/>
                </a:solidFill>
              </a:rPr>
              <a:t>Very well tolerated: </a:t>
            </a:r>
            <a:r>
              <a:rPr lang="en-GB" sz="2000" dirty="0">
                <a:solidFill>
                  <a:srgbClr val="7030A0"/>
                </a:solidFill>
                <a:latin typeface="+mn-lt"/>
              </a:rPr>
              <a:t>mild-moderate injection site-reactions</a:t>
            </a:r>
          </a:p>
          <a:p>
            <a:r>
              <a:rPr lang="en-GB" sz="2000" dirty="0">
                <a:solidFill>
                  <a:srgbClr val="7030A0"/>
                </a:solidFill>
                <a:latin typeface="+mn-lt"/>
              </a:rPr>
              <a:t>Twice yearly dosing after initial loading</a:t>
            </a:r>
            <a:endParaRPr lang="en-GB" sz="2000" u="sng" dirty="0">
              <a:solidFill>
                <a:srgbClr val="7030A0"/>
              </a:solidFill>
              <a:latin typeface="+mn-lt"/>
            </a:endParaRPr>
          </a:p>
          <a:p>
            <a:pPr marL="0" indent="0">
              <a:buNone/>
            </a:pPr>
            <a:r>
              <a:rPr lang="en-GB" sz="2000" u="sng" dirty="0">
                <a:solidFill>
                  <a:srgbClr val="7030A0"/>
                </a:solidFill>
                <a:latin typeface="+mn-lt"/>
              </a:rPr>
              <a:t>Limitations:</a:t>
            </a:r>
          </a:p>
          <a:p>
            <a:r>
              <a:rPr lang="en-GB" sz="2000" b="1" dirty="0">
                <a:solidFill>
                  <a:srgbClr val="7030A0"/>
                </a:solidFill>
              </a:rPr>
              <a:t>Awaiting CVOT trial data</a:t>
            </a:r>
            <a:r>
              <a:rPr lang="en-GB" sz="2000" dirty="0">
                <a:solidFill>
                  <a:srgbClr val="7030A0"/>
                </a:solidFill>
              </a:rPr>
              <a:t>/ safety data is now available (ORION-4)</a:t>
            </a:r>
            <a:endParaRPr lang="en-GB" sz="2000" dirty="0">
              <a:solidFill>
                <a:srgbClr val="7030A0"/>
              </a:solidFill>
              <a:latin typeface="+mn-lt"/>
            </a:endParaRPr>
          </a:p>
          <a:p>
            <a:r>
              <a:rPr lang="en-GB" sz="2000" dirty="0">
                <a:solidFill>
                  <a:srgbClr val="7030A0"/>
                </a:solidFill>
                <a:latin typeface="+mn-lt"/>
              </a:rPr>
              <a:t>SWL Formulary status: </a:t>
            </a:r>
            <a:r>
              <a:rPr lang="en-GB" sz="2000" b="1" dirty="0">
                <a:solidFill>
                  <a:srgbClr val="FF0000"/>
                </a:solidFill>
                <a:latin typeface="+mn-lt"/>
              </a:rPr>
              <a:t>RED</a:t>
            </a:r>
            <a:r>
              <a:rPr lang="en-GB" sz="2000" dirty="0">
                <a:solidFill>
                  <a:srgbClr val="7030A0"/>
                </a:solidFill>
                <a:latin typeface="+mn-lt"/>
              </a:rPr>
              <a:t> </a:t>
            </a:r>
            <a:r>
              <a:rPr lang="en-GB" sz="2000" dirty="0">
                <a:solidFill>
                  <a:srgbClr val="7030A0"/>
                </a:solidFill>
                <a:latin typeface="+mn-lt"/>
                <a:sym typeface="Wingdings" panose="05000000000000000000" pitchFamily="2" charset="2"/>
              </a:rPr>
              <a:t> administered by a HCP in lipid clinics</a:t>
            </a:r>
          </a:p>
          <a:p>
            <a:r>
              <a:rPr lang="en-GB" sz="2000" dirty="0">
                <a:solidFill>
                  <a:srgbClr val="7030A0"/>
                </a:solidFill>
                <a:latin typeface="+mn-lt"/>
              </a:rPr>
              <a:t>Contraindicated in Pregnancy and breastfeeding/avoid in severe liver or renal impairment (no data available)</a:t>
            </a:r>
          </a:p>
        </p:txBody>
      </p:sp>
      <p:pic>
        <p:nvPicPr>
          <p:cNvPr id="5" name="Picture 4">
            <a:extLst>
              <a:ext uri="{FF2B5EF4-FFF2-40B4-BE49-F238E27FC236}">
                <a16:creationId xmlns:a16="http://schemas.microsoft.com/office/drawing/2014/main" id="{E0249071-16AB-43BA-8B54-1610AF99804D}"/>
              </a:ext>
            </a:extLst>
          </p:cNvPr>
          <p:cNvPicPr>
            <a:picLocks noChangeAspect="1"/>
          </p:cNvPicPr>
          <p:nvPr/>
        </p:nvPicPr>
        <p:blipFill>
          <a:blip r:embed="rId3"/>
          <a:stretch>
            <a:fillRect/>
          </a:stretch>
        </p:blipFill>
        <p:spPr>
          <a:xfrm>
            <a:off x="7215838" y="1223158"/>
            <a:ext cx="4976162" cy="3954484"/>
          </a:xfrm>
          <a:prstGeom prst="rect">
            <a:avLst/>
          </a:prstGeom>
        </p:spPr>
      </p:pic>
      <p:pic>
        <p:nvPicPr>
          <p:cNvPr id="7" name="Picture 2" descr="Dosing and Administration | LEQVIO® (inclisiran) | HCP">
            <a:extLst>
              <a:ext uri="{FF2B5EF4-FFF2-40B4-BE49-F238E27FC236}">
                <a16:creationId xmlns:a16="http://schemas.microsoft.com/office/drawing/2014/main" id="{9E226A63-E12C-40C8-B47D-3C307870ED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6055" y="5438899"/>
            <a:ext cx="1977321" cy="1313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CFD62B-46F5-4951-9AF3-57BC221C1831}"/>
              </a:ext>
            </a:extLst>
          </p:cNvPr>
          <p:cNvPicPr>
            <a:picLocks noChangeAspect="1"/>
          </p:cNvPicPr>
          <p:nvPr/>
        </p:nvPicPr>
        <p:blipFill>
          <a:blip r:embed="rId5"/>
          <a:stretch>
            <a:fillRect/>
          </a:stretch>
        </p:blipFill>
        <p:spPr>
          <a:xfrm>
            <a:off x="9203376" y="5438899"/>
            <a:ext cx="2988623" cy="1313026"/>
          </a:xfrm>
          <a:prstGeom prst="rect">
            <a:avLst/>
          </a:prstGeom>
        </p:spPr>
      </p:pic>
      <p:sp>
        <p:nvSpPr>
          <p:cNvPr id="6" name="Slide Number Placeholder 5">
            <a:extLst>
              <a:ext uri="{FF2B5EF4-FFF2-40B4-BE49-F238E27FC236}">
                <a16:creationId xmlns:a16="http://schemas.microsoft.com/office/drawing/2014/main" id="{E530E7BF-84E3-4ABB-9524-AB7744E00D24}"/>
              </a:ext>
            </a:extLst>
          </p:cNvPr>
          <p:cNvSpPr>
            <a:spLocks noGrp="1"/>
          </p:cNvSpPr>
          <p:nvPr>
            <p:ph type="sldNum" sz="quarter" idx="12"/>
          </p:nvPr>
        </p:nvSpPr>
        <p:spPr/>
        <p:txBody>
          <a:bodyPr/>
          <a:lstStyle/>
          <a:p>
            <a:fld id="{19A223D5-9C34-414D-8743-C04DE35C7EB5}" type="slidenum">
              <a:rPr lang="en-GB" smtClean="0"/>
              <a:t>16</a:t>
            </a:fld>
            <a:endParaRPr lang="en-GB"/>
          </a:p>
        </p:txBody>
      </p:sp>
    </p:spTree>
    <p:extLst>
      <p:ext uri="{BB962C8B-B14F-4D97-AF65-F5344CB8AC3E}">
        <p14:creationId xmlns:p14="http://schemas.microsoft.com/office/powerpoint/2010/main" val="207094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83A9-0719-443A-8B14-A3D6E88839C8}"/>
              </a:ext>
            </a:extLst>
          </p:cNvPr>
          <p:cNvSpPr>
            <a:spLocks noGrp="1"/>
          </p:cNvSpPr>
          <p:nvPr>
            <p:ph type="title"/>
          </p:nvPr>
        </p:nvSpPr>
        <p:spPr>
          <a:xfrm>
            <a:off x="173968" y="177594"/>
            <a:ext cx="11657814" cy="1325563"/>
          </a:xfrm>
        </p:spPr>
        <p:txBody>
          <a:bodyPr>
            <a:normAutofit fontScale="90000"/>
          </a:bodyPr>
          <a:lstStyle/>
          <a:p>
            <a:r>
              <a:rPr lang="en-GB" b="1" dirty="0">
                <a:solidFill>
                  <a:schemeClr val="accent1"/>
                </a:solidFill>
                <a:latin typeface="Calibri" panose="020F0502020204030204" pitchFamily="34" charset="0"/>
                <a:cs typeface="Calibri" panose="020F0502020204030204" pitchFamily="34" charset="0"/>
              </a:rPr>
              <a:t>PCSK-9 INHIBITORS: ALIROCUMAB AND EVOLOCUMAB</a:t>
            </a:r>
            <a:br>
              <a:rPr lang="en-GB" b="1" dirty="0">
                <a:solidFill>
                  <a:schemeClr val="accent1"/>
                </a:solidFill>
                <a:latin typeface="Calibri" panose="020F0502020204030204" pitchFamily="34" charset="0"/>
                <a:cs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D0081329-B641-4B33-9DF2-6CF296C2129E}"/>
              </a:ext>
            </a:extLst>
          </p:cNvPr>
          <p:cNvSpPr>
            <a:spLocks noGrp="1"/>
          </p:cNvSpPr>
          <p:nvPr>
            <p:ph idx="1"/>
          </p:nvPr>
        </p:nvSpPr>
        <p:spPr>
          <a:xfrm>
            <a:off x="73891" y="1003425"/>
            <a:ext cx="6430032" cy="5869089"/>
          </a:xfrm>
        </p:spPr>
        <p:txBody>
          <a:bodyPr>
            <a:normAutofit fontScale="92500" lnSpcReduction="10000"/>
          </a:bodyPr>
          <a:lstStyle/>
          <a:p>
            <a:r>
              <a:rPr lang="en-GB" dirty="0">
                <a:solidFill>
                  <a:srgbClr val="7030A0"/>
                </a:solidFill>
                <a:latin typeface="+mn-lt"/>
              </a:rPr>
              <a:t>PCSK9 breaks down LDL receptor, reducing LDL clearance, and increasing LDL concentration</a:t>
            </a:r>
          </a:p>
          <a:p>
            <a:r>
              <a:rPr lang="en-GB" dirty="0">
                <a:solidFill>
                  <a:srgbClr val="7030A0"/>
                </a:solidFill>
                <a:latin typeface="+mn-lt"/>
              </a:rPr>
              <a:t>Monoclonal antibodies (</a:t>
            </a:r>
            <a:r>
              <a:rPr lang="en-GB" dirty="0" err="1">
                <a:solidFill>
                  <a:srgbClr val="7030A0"/>
                </a:solidFill>
              </a:rPr>
              <a:t>mABs</a:t>
            </a:r>
            <a:r>
              <a:rPr lang="en-GB" dirty="0">
                <a:solidFill>
                  <a:srgbClr val="7030A0"/>
                </a:solidFill>
                <a:latin typeface="+mn-lt"/>
              </a:rPr>
              <a:t>) bind PCSK9 in the circulation, preventing breakdown of LDL receptor, hence increase LDL clearance which lower LDL and reduce CVD events</a:t>
            </a:r>
          </a:p>
          <a:p>
            <a:r>
              <a:rPr lang="en-GB" dirty="0">
                <a:solidFill>
                  <a:srgbClr val="7030A0"/>
                </a:solidFill>
              </a:rPr>
              <a:t>Strict NICE eligibility criteria</a:t>
            </a:r>
          </a:p>
          <a:p>
            <a:pPr lvl="1"/>
            <a:r>
              <a:rPr lang="en-GB" dirty="0">
                <a:solidFill>
                  <a:srgbClr val="7030A0"/>
                </a:solidFill>
                <a:latin typeface="+mn-lt"/>
              </a:rPr>
              <a:t>Need at least two LDL readings above 3.5mmol/L for funding</a:t>
            </a:r>
          </a:p>
          <a:p>
            <a:r>
              <a:rPr lang="en-GB" dirty="0">
                <a:solidFill>
                  <a:srgbClr val="7030A0"/>
                </a:solidFill>
                <a:latin typeface="+mn-lt"/>
              </a:rPr>
              <a:t>Self-injectable pen with fortnightly administration</a:t>
            </a:r>
          </a:p>
          <a:p>
            <a:r>
              <a:rPr lang="en-GB" b="1" dirty="0">
                <a:solidFill>
                  <a:srgbClr val="7030A0"/>
                </a:solidFill>
                <a:latin typeface="+mn-lt"/>
              </a:rPr>
              <a:t>Most patients will achieve good results but still be well above target levels with high risk of recurrent CVD events</a:t>
            </a:r>
          </a:p>
          <a:p>
            <a:r>
              <a:rPr lang="en-GB" dirty="0">
                <a:solidFill>
                  <a:srgbClr val="7030A0"/>
                </a:solidFill>
                <a:latin typeface="+mn-lt"/>
              </a:rPr>
              <a:t>Formulary status: </a:t>
            </a:r>
            <a:r>
              <a:rPr lang="en-GB" b="1" dirty="0">
                <a:solidFill>
                  <a:srgbClr val="FF0000"/>
                </a:solidFill>
                <a:latin typeface="+mn-lt"/>
              </a:rPr>
              <a:t>RED</a:t>
            </a:r>
          </a:p>
        </p:txBody>
      </p:sp>
      <p:pic>
        <p:nvPicPr>
          <p:cNvPr id="6" name="Picture 5">
            <a:extLst>
              <a:ext uri="{FF2B5EF4-FFF2-40B4-BE49-F238E27FC236}">
                <a16:creationId xmlns:a16="http://schemas.microsoft.com/office/drawing/2014/main" id="{C449003B-4E36-4088-BBC1-77D428F08B1B}"/>
              </a:ext>
            </a:extLst>
          </p:cNvPr>
          <p:cNvPicPr>
            <a:picLocks noChangeAspect="1"/>
          </p:cNvPicPr>
          <p:nvPr/>
        </p:nvPicPr>
        <p:blipFill>
          <a:blip r:embed="rId3"/>
          <a:stretch>
            <a:fillRect/>
          </a:stretch>
        </p:blipFill>
        <p:spPr>
          <a:xfrm>
            <a:off x="6410035" y="1154545"/>
            <a:ext cx="5708074" cy="4736315"/>
          </a:xfrm>
          <a:prstGeom prst="rect">
            <a:avLst/>
          </a:prstGeom>
        </p:spPr>
      </p:pic>
      <p:sp>
        <p:nvSpPr>
          <p:cNvPr id="5" name="Slide Number Placeholder 4">
            <a:extLst>
              <a:ext uri="{FF2B5EF4-FFF2-40B4-BE49-F238E27FC236}">
                <a16:creationId xmlns:a16="http://schemas.microsoft.com/office/drawing/2014/main" id="{9C720B36-198B-4FF0-87A7-01B19DF3157F}"/>
              </a:ext>
            </a:extLst>
          </p:cNvPr>
          <p:cNvSpPr>
            <a:spLocks noGrp="1"/>
          </p:cNvSpPr>
          <p:nvPr>
            <p:ph type="sldNum" sz="quarter" idx="12"/>
          </p:nvPr>
        </p:nvSpPr>
        <p:spPr/>
        <p:txBody>
          <a:bodyPr/>
          <a:lstStyle/>
          <a:p>
            <a:fld id="{19A223D5-9C34-414D-8743-C04DE35C7EB5}" type="slidenum">
              <a:rPr lang="en-GB" smtClean="0"/>
              <a:t>17</a:t>
            </a:fld>
            <a:endParaRPr lang="en-GB"/>
          </a:p>
        </p:txBody>
      </p:sp>
    </p:spTree>
    <p:extLst>
      <p:ext uri="{BB962C8B-B14F-4D97-AF65-F5344CB8AC3E}">
        <p14:creationId xmlns:p14="http://schemas.microsoft.com/office/powerpoint/2010/main" val="117080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83A9-0719-443A-8B14-A3D6E88839C8}"/>
              </a:ext>
            </a:extLst>
          </p:cNvPr>
          <p:cNvSpPr>
            <a:spLocks noGrp="1"/>
          </p:cNvSpPr>
          <p:nvPr>
            <p:ph type="title"/>
          </p:nvPr>
        </p:nvSpPr>
        <p:spPr>
          <a:xfrm>
            <a:off x="306183" y="236971"/>
            <a:ext cx="11179832" cy="998062"/>
          </a:xfrm>
        </p:spPr>
        <p:txBody>
          <a:bodyPr>
            <a:normAutofit fontScale="90000"/>
          </a:bodyPr>
          <a:lstStyle/>
          <a:p>
            <a:r>
              <a:rPr lang="en-GB" b="1" dirty="0">
                <a:solidFill>
                  <a:schemeClr val="accent1"/>
                </a:solidFill>
                <a:latin typeface="Calibri" panose="020F0502020204030204" pitchFamily="34" charset="0"/>
                <a:cs typeface="Calibri" panose="020F0502020204030204" pitchFamily="34" charset="0"/>
              </a:rPr>
              <a:t>ICOSAPENT ETHYL (TA805) ▼</a:t>
            </a:r>
            <a:br>
              <a:rPr lang="en-GB" b="1" dirty="0">
                <a:solidFill>
                  <a:schemeClr val="accent1"/>
                </a:solidFill>
                <a:latin typeface="Calibri" panose="020F0502020204030204" pitchFamily="34" charset="0"/>
                <a:cs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D0081329-B641-4B33-9DF2-6CF296C2129E}"/>
              </a:ext>
            </a:extLst>
          </p:cNvPr>
          <p:cNvSpPr>
            <a:spLocks noGrp="1"/>
          </p:cNvSpPr>
          <p:nvPr>
            <p:ph idx="1"/>
          </p:nvPr>
        </p:nvSpPr>
        <p:spPr>
          <a:xfrm>
            <a:off x="259875" y="736002"/>
            <a:ext cx="11625942" cy="6033259"/>
          </a:xfrm>
        </p:spPr>
        <p:txBody>
          <a:bodyPr>
            <a:normAutofit/>
          </a:bodyPr>
          <a:lstStyle/>
          <a:p>
            <a:pPr>
              <a:lnSpc>
                <a:spcPct val="115000"/>
              </a:lnSpc>
              <a:spcAft>
                <a:spcPts val="1000"/>
              </a:spcAft>
            </a:pPr>
            <a:r>
              <a:rPr lang="en-GB" sz="2400" dirty="0">
                <a:solidFill>
                  <a:srgbClr val="7030A0"/>
                </a:solidFill>
                <a:ea typeface="Times New Roman" panose="02020603050405020304" pitchFamily="18" charset="0"/>
                <a:cs typeface="Times New Roman" panose="02020603050405020304" pitchFamily="18" charset="0"/>
              </a:rPr>
              <a:t>R</a:t>
            </a:r>
            <a:r>
              <a:rPr lang="en-GB" sz="2400" dirty="0">
                <a:solidFill>
                  <a:srgbClr val="7030A0"/>
                </a:solidFill>
                <a:effectLst/>
                <a:latin typeface="+mn-lt"/>
                <a:ea typeface="Times New Roman" panose="02020603050405020304" pitchFamily="18" charset="0"/>
                <a:cs typeface="Times New Roman" panose="02020603050405020304" pitchFamily="18" charset="0"/>
              </a:rPr>
              <a:t>ecommended as an option for reducing the </a:t>
            </a:r>
            <a:r>
              <a:rPr lang="en-GB" sz="2400" dirty="0">
                <a:solidFill>
                  <a:srgbClr val="7030A0"/>
                </a:solidFill>
                <a:latin typeface="+mn-lt"/>
                <a:ea typeface="Times New Roman" panose="02020603050405020304" pitchFamily="18" charset="0"/>
                <a:cs typeface="Times New Roman" panose="02020603050405020304" pitchFamily="18" charset="0"/>
              </a:rPr>
              <a:t>CVD risk in high-risk </a:t>
            </a:r>
            <a:r>
              <a:rPr lang="en-GB" sz="2400" u="sng" dirty="0">
                <a:solidFill>
                  <a:srgbClr val="7030A0"/>
                </a:solidFill>
                <a:latin typeface="+mn-lt"/>
                <a:ea typeface="Times New Roman" panose="02020603050405020304" pitchFamily="18" charset="0"/>
                <a:cs typeface="Times New Roman" panose="02020603050405020304" pitchFamily="18" charset="0"/>
              </a:rPr>
              <a:t>secondary prevention </a:t>
            </a:r>
            <a:r>
              <a:rPr lang="en-GB" sz="2400" dirty="0">
                <a:solidFill>
                  <a:srgbClr val="7030A0"/>
                </a:solidFill>
                <a:latin typeface="+mn-lt"/>
                <a:ea typeface="Times New Roman" panose="02020603050405020304" pitchFamily="18" charset="0"/>
                <a:cs typeface="Times New Roman" panose="02020603050405020304" pitchFamily="18" charset="0"/>
              </a:rPr>
              <a:t>in patients already taking statins and have:</a:t>
            </a:r>
          </a:p>
          <a:p>
            <a:pPr lvl="1">
              <a:lnSpc>
                <a:spcPct val="115000"/>
              </a:lnSpc>
              <a:spcAft>
                <a:spcPts val="1000"/>
              </a:spcAft>
            </a:pPr>
            <a:r>
              <a:rPr lang="en-GB" sz="1600" dirty="0">
                <a:solidFill>
                  <a:srgbClr val="7030A0"/>
                </a:solidFill>
                <a:latin typeface="+mn-lt"/>
                <a:ea typeface="Times New Roman" panose="02020603050405020304" pitchFamily="18" charset="0"/>
                <a:cs typeface="Times New Roman" panose="02020603050405020304" pitchFamily="18" charset="0"/>
              </a:rPr>
              <a:t>Established CVD (with or without Diabetes)</a:t>
            </a:r>
          </a:p>
          <a:p>
            <a:pPr lvl="1">
              <a:lnSpc>
                <a:spcPct val="115000"/>
              </a:lnSpc>
              <a:spcAft>
                <a:spcPts val="1000"/>
              </a:spcAft>
            </a:pPr>
            <a:r>
              <a:rPr lang="en-GB" sz="1600" b="1" dirty="0">
                <a:solidFill>
                  <a:srgbClr val="7030A0"/>
                </a:solidFill>
                <a:effectLst/>
                <a:latin typeface="+mn-lt"/>
                <a:ea typeface="Times New Roman" panose="02020603050405020304" pitchFamily="18" charset="0"/>
                <a:cs typeface="Times New Roman" panose="02020603050405020304" pitchFamily="18" charset="0"/>
              </a:rPr>
              <a:t>LDL‑C levels &gt; 1.04mmol/L and ≤ 2.60 mmol/L AND fasting triglycerides ≥1.7mmol/L, despite maximum tolerated HI statins </a:t>
            </a:r>
          </a:p>
          <a:p>
            <a:pPr>
              <a:lnSpc>
                <a:spcPct val="115000"/>
              </a:lnSpc>
              <a:spcAft>
                <a:spcPts val="1000"/>
              </a:spcAft>
            </a:pPr>
            <a:r>
              <a:rPr lang="en-GB" sz="2400" dirty="0">
                <a:solidFill>
                  <a:srgbClr val="7030A0"/>
                </a:solidFill>
                <a:effectLst/>
                <a:latin typeface="+mn-lt"/>
                <a:ea typeface="Times New Roman" panose="02020603050405020304" pitchFamily="18" charset="0"/>
                <a:cs typeface="Times New Roman" panose="02020603050405020304" pitchFamily="18" charset="0"/>
              </a:rPr>
              <a:t>Exclude secondary causes of hypertriglyceridaemia (e.g. poorly controlled diabetes, variant diets, alcohol excess), repeat with a fasting sample if LDL&gt;4.5mmol/L</a:t>
            </a:r>
            <a:endParaRPr lang="en-GB" sz="2400" b="1" dirty="0">
              <a:solidFill>
                <a:srgbClr val="7030A0"/>
              </a:solidFill>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2400" dirty="0">
                <a:solidFill>
                  <a:srgbClr val="7030A0"/>
                </a:solidFill>
                <a:effectLst/>
                <a:latin typeface="+mn-lt"/>
                <a:ea typeface="Times New Roman" panose="02020603050405020304" pitchFamily="18" charset="0"/>
                <a:cs typeface="Times New Roman" panose="02020603050405020304" pitchFamily="18" charset="0"/>
              </a:rPr>
              <a:t>REDUCE-IT trial </a:t>
            </a:r>
            <a:r>
              <a:rPr lang="en-GB" sz="2400" dirty="0">
                <a:solidFill>
                  <a:srgbClr val="7030A0"/>
                </a:solidFill>
                <a:effectLst/>
                <a:latin typeface="+mn-lt"/>
                <a:ea typeface="Times New Roman" panose="02020603050405020304" pitchFamily="18" charset="0"/>
              </a:rPr>
              <a:t>showed a significant 25% reduction in the primary composite CV outcome (CV death, nonfatal myocardial infarction (MI), stroke, coronary revascularization, or unstable angina)  for IPE vs placebo</a:t>
            </a:r>
          </a:p>
          <a:p>
            <a:r>
              <a:rPr lang="en-GB" sz="2400" dirty="0">
                <a:solidFill>
                  <a:srgbClr val="7030A0"/>
                </a:solidFill>
                <a:ea typeface="Times New Roman" panose="02020603050405020304" pitchFamily="18" charset="0"/>
              </a:rPr>
              <a:t>Main side effects: Increased incidence of AF/flutter, bleeding and gout</a:t>
            </a:r>
          </a:p>
          <a:p>
            <a:r>
              <a:rPr lang="en-GB" sz="2400" dirty="0">
                <a:solidFill>
                  <a:srgbClr val="7030A0"/>
                </a:solidFill>
                <a:cs typeface="Times New Roman" panose="02020603050405020304" pitchFamily="18" charset="0"/>
              </a:rPr>
              <a:t>SWL RAG rating change: from Red to </a:t>
            </a:r>
            <a:r>
              <a:rPr lang="en-GB" sz="2400" b="1" dirty="0">
                <a:solidFill>
                  <a:srgbClr val="FFC000"/>
                </a:solidFill>
                <a:cs typeface="Times New Roman" panose="02020603050405020304" pitchFamily="18" charset="0"/>
              </a:rPr>
              <a:t>Amber 2</a:t>
            </a:r>
            <a:r>
              <a:rPr lang="en-GB" sz="2400" b="1" dirty="0">
                <a:solidFill>
                  <a:srgbClr val="7030A0"/>
                </a:solidFill>
                <a:cs typeface="Times New Roman" panose="02020603050405020304" pitchFamily="18" charset="0"/>
              </a:rPr>
              <a:t> </a:t>
            </a:r>
            <a:r>
              <a:rPr lang="en-GB" sz="2400" dirty="0">
                <a:solidFill>
                  <a:srgbClr val="7030A0"/>
                </a:solidFill>
                <a:cs typeface="Times New Roman" panose="02020603050405020304" pitchFamily="18" charset="0"/>
              </a:rPr>
              <a:t>(lipid specialist initiation and stabilisation for at least 3 months) </a:t>
            </a:r>
            <a:endParaRPr lang="en-GB" sz="2400" dirty="0">
              <a:solidFill>
                <a:srgbClr val="7030A0"/>
              </a:solidFill>
              <a:latin typeface="+mn-lt"/>
            </a:endParaRPr>
          </a:p>
          <a:p>
            <a:endParaRPr lang="en-GB" dirty="0">
              <a:latin typeface="+mn-lt"/>
            </a:endParaRPr>
          </a:p>
          <a:p>
            <a:endParaRPr lang="en-GB" dirty="0">
              <a:latin typeface="+mn-lt"/>
            </a:endParaRPr>
          </a:p>
        </p:txBody>
      </p:sp>
      <p:sp>
        <p:nvSpPr>
          <p:cNvPr id="5" name="Slide Number Placeholder 4">
            <a:extLst>
              <a:ext uri="{FF2B5EF4-FFF2-40B4-BE49-F238E27FC236}">
                <a16:creationId xmlns:a16="http://schemas.microsoft.com/office/drawing/2014/main" id="{B7C4572C-9689-4F48-9428-EEA0422B6AE4}"/>
              </a:ext>
            </a:extLst>
          </p:cNvPr>
          <p:cNvSpPr>
            <a:spLocks noGrp="1"/>
          </p:cNvSpPr>
          <p:nvPr>
            <p:ph type="sldNum" sz="quarter" idx="12"/>
          </p:nvPr>
        </p:nvSpPr>
        <p:spPr/>
        <p:txBody>
          <a:bodyPr/>
          <a:lstStyle/>
          <a:p>
            <a:fld id="{19A223D5-9C34-414D-8743-C04DE35C7EB5}" type="slidenum">
              <a:rPr lang="en-GB" smtClean="0"/>
              <a:t>18</a:t>
            </a:fld>
            <a:endParaRPr lang="en-GB"/>
          </a:p>
        </p:txBody>
      </p:sp>
    </p:spTree>
    <p:extLst>
      <p:ext uri="{BB962C8B-B14F-4D97-AF65-F5344CB8AC3E}">
        <p14:creationId xmlns:p14="http://schemas.microsoft.com/office/powerpoint/2010/main" val="285275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826525" y="180480"/>
            <a:ext cx="905207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Key take home messages</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587351" y="766615"/>
            <a:ext cx="11122172" cy="6524863"/>
          </a:xfrm>
          <a:prstGeom prst="rect">
            <a:avLst/>
          </a:prstGeom>
        </p:spPr>
        <p:txBody>
          <a:bodyPr wrap="square" lIns="0" tIns="0" rIns="0" bIns="0">
            <a:spAutoFit/>
          </a:bodyPr>
          <a:lstStyle/>
          <a:p>
            <a:pPr marL="457200" indent="-457200">
              <a:buFont typeface="+mj-lt"/>
              <a:buAutoNum type="arabicPeriod"/>
            </a:pPr>
            <a:r>
              <a:rPr lang="en-GB" sz="2000" dirty="0">
                <a:solidFill>
                  <a:srgbClr val="7030A0"/>
                </a:solidFill>
                <a:latin typeface="Calibri" panose="020F0502020204030204" pitchFamily="34" charset="0"/>
                <a:ea typeface="+mj-ea"/>
                <a:cs typeface="Arial"/>
              </a:rPr>
              <a:t>Screen and </a:t>
            </a:r>
            <a:r>
              <a:rPr lang="en-GB" sz="2000" b="1" dirty="0">
                <a:solidFill>
                  <a:srgbClr val="7030A0"/>
                </a:solidFill>
                <a:latin typeface="Calibri" panose="020F0502020204030204" pitchFamily="34" charset="0"/>
                <a:ea typeface="+mj-ea"/>
                <a:cs typeface="Arial"/>
              </a:rPr>
              <a:t>address CV risk factors</a:t>
            </a:r>
            <a:r>
              <a:rPr lang="en-GB" sz="2000" dirty="0">
                <a:solidFill>
                  <a:srgbClr val="7030A0"/>
                </a:solidFill>
                <a:latin typeface="Calibri" panose="020F0502020204030204" pitchFamily="34" charset="0"/>
                <a:ea typeface="+mj-ea"/>
                <a:cs typeface="Arial"/>
              </a:rPr>
              <a:t>: smoking, HPTN, obesity, alcohol, physical inactivity, poor diet: key to optimal CVD prevention, improve life expectancy and quality of life. </a:t>
            </a:r>
          </a:p>
          <a:p>
            <a:pPr marL="457200" indent="-457200">
              <a:buFont typeface="+mj-lt"/>
              <a:buAutoNum type="arabicPeriod"/>
            </a:pPr>
            <a:endParaRPr lang="en-GB" sz="2000" dirty="0">
              <a:solidFill>
                <a:srgbClr val="7030A0"/>
              </a:solidFill>
              <a:latin typeface="Calibri" panose="020F0502020204030204" pitchFamily="34" charset="0"/>
              <a:ea typeface="+mj-ea"/>
              <a:cs typeface="Arial"/>
            </a:endParaRPr>
          </a:p>
          <a:p>
            <a:pPr marL="457200" indent="-457200">
              <a:buFont typeface="+mj-lt"/>
              <a:buAutoNum type="arabicPeriod"/>
            </a:pPr>
            <a:r>
              <a:rPr lang="en-GB" sz="2000" b="1" dirty="0">
                <a:solidFill>
                  <a:srgbClr val="7030A0"/>
                </a:solidFill>
                <a:latin typeface="Calibri" panose="020F0502020204030204" pitchFamily="34" charset="0"/>
                <a:ea typeface="+mj-ea"/>
                <a:cs typeface="Arial"/>
              </a:rPr>
              <a:t>Treat comorbidities and secondary causes of dyslipidaemia at the same time as starting statin treatment</a:t>
            </a:r>
            <a:r>
              <a:rPr lang="en-GB" sz="2000" dirty="0">
                <a:solidFill>
                  <a:srgbClr val="7030A0"/>
                </a:solidFill>
                <a:latin typeface="Calibri" panose="020F0502020204030204" pitchFamily="34" charset="0"/>
                <a:ea typeface="+mj-ea"/>
                <a:cs typeface="Arial"/>
              </a:rPr>
              <a:t>: Check full lipids,HbA1C, TFTs, LFTs, renal profile</a:t>
            </a:r>
            <a:r>
              <a:rPr lang="en-GB" sz="2000" dirty="0">
                <a:solidFill>
                  <a:srgbClr val="7030A0"/>
                </a:solidFill>
                <a:latin typeface="Calibri" panose="020F0502020204030204" pitchFamily="34" charset="0"/>
                <a:ea typeface="+mj-ea"/>
                <a:cs typeface="Arial"/>
                <a:sym typeface="Wingdings" panose="05000000000000000000" pitchFamily="2" charset="2"/>
              </a:rPr>
              <a:t> T</a:t>
            </a:r>
            <a:r>
              <a:rPr lang="en-GB" sz="2000" dirty="0">
                <a:solidFill>
                  <a:srgbClr val="7030A0"/>
                </a:solidFill>
                <a:latin typeface="Calibri" panose="020F0502020204030204" pitchFamily="34" charset="0"/>
                <a:ea typeface="+mj-ea"/>
                <a:cs typeface="Arial"/>
              </a:rPr>
              <a:t>reat/manage secondary causes of high TC/TG (poorly/undiagnosed diabetes, alcohol excess, non-fatty liver, hypothyroidism, CKD stage 3, liver disease). If seen in outpatient clinic, please recheck lipid profile, statin adherence and relevant tests</a:t>
            </a:r>
          </a:p>
          <a:p>
            <a:pPr marL="457200" indent="-457200">
              <a:buFont typeface="+mj-lt"/>
              <a:buAutoNum type="arabicPeriod"/>
            </a:pPr>
            <a:endParaRPr lang="en-GB" sz="2000" dirty="0">
              <a:solidFill>
                <a:srgbClr val="7030A0"/>
              </a:solidFill>
              <a:latin typeface="Calibri" panose="020F0502020204030204" pitchFamily="34" charset="0"/>
              <a:ea typeface="+mj-ea"/>
              <a:cs typeface="Arial"/>
            </a:endParaRPr>
          </a:p>
          <a:p>
            <a:pPr marL="457200" indent="-457200">
              <a:buFontTx/>
              <a:buAutoNum type="arabicPeriod"/>
            </a:pPr>
            <a:r>
              <a:rPr lang="en-GB" sz="2000" b="1" dirty="0">
                <a:solidFill>
                  <a:srgbClr val="7030A0"/>
                </a:solidFill>
                <a:latin typeface="Calibri" panose="020F0502020204030204" pitchFamily="34" charset="0"/>
                <a:ea typeface="+mj-ea"/>
                <a:cs typeface="Arial"/>
                <a:sym typeface="Wingdings" panose="05000000000000000000" pitchFamily="2" charset="2"/>
              </a:rPr>
              <a:t>Offer second-line therapies with ezetimibe +/- alternative statin choice or dose if statin intolerance; or </a:t>
            </a:r>
            <a:r>
              <a:rPr lang="en-GB" sz="2000" b="1" u="sng" dirty="0">
                <a:solidFill>
                  <a:srgbClr val="7030A0"/>
                </a:solidFill>
                <a:latin typeface="Calibri" panose="020F0502020204030204" pitchFamily="34" charset="0"/>
                <a:ea typeface="+mj-ea"/>
                <a:cs typeface="Arial"/>
                <a:sym typeface="Wingdings" panose="05000000000000000000" pitchFamily="2" charset="2"/>
              </a:rPr>
              <a:t>bempedoic acid and ezetimibe (Nustendi)</a:t>
            </a:r>
          </a:p>
          <a:p>
            <a:pPr marL="457200" indent="-457200">
              <a:buFontTx/>
              <a:buAutoNum type="arabicPeriod"/>
            </a:pPr>
            <a:endParaRPr lang="en-GB" sz="2000" b="1" u="sng" dirty="0">
              <a:solidFill>
                <a:srgbClr val="7030A0"/>
              </a:solidFill>
              <a:latin typeface="Calibri" panose="020F0502020204030204" pitchFamily="34" charset="0"/>
              <a:ea typeface="+mj-ea"/>
              <a:cs typeface="Arial"/>
              <a:sym typeface="Wingdings" panose="05000000000000000000" pitchFamily="2" charset="2"/>
            </a:endParaRPr>
          </a:p>
          <a:p>
            <a:pPr marL="457200" indent="-457200">
              <a:buAutoNum type="arabicPeriod"/>
            </a:pPr>
            <a:r>
              <a:rPr lang="en-GB" sz="2000" dirty="0">
                <a:solidFill>
                  <a:srgbClr val="7030A0"/>
                </a:solidFill>
                <a:latin typeface="Calibri" panose="020F0502020204030204" pitchFamily="34" charset="0"/>
                <a:ea typeface="+mj-ea"/>
                <a:cs typeface="Arial"/>
              </a:rPr>
              <a:t>Utilise local and national guidelines to intensify therapy </a:t>
            </a:r>
            <a:r>
              <a:rPr lang="en-GB" sz="2000" b="1" u="sng" dirty="0">
                <a:solidFill>
                  <a:srgbClr val="7030A0"/>
                </a:solidFill>
                <a:latin typeface="Calibri" panose="020F0502020204030204" pitchFamily="34" charset="0"/>
                <a:ea typeface="+mj-ea"/>
                <a:cs typeface="Arial"/>
              </a:rPr>
              <a:t>using ‘’the lower LDL the better approach’’</a:t>
            </a:r>
          </a:p>
          <a:p>
            <a:pPr marL="457200" indent="-457200">
              <a:buAutoNum type="arabicPeriod"/>
            </a:pPr>
            <a:endParaRPr lang="en-GB" sz="2000" b="1" u="sng" dirty="0">
              <a:solidFill>
                <a:srgbClr val="7030A0"/>
              </a:solidFill>
              <a:latin typeface="Calibri" panose="020F0502020204030204" pitchFamily="34" charset="0"/>
              <a:ea typeface="+mj-ea"/>
              <a:cs typeface="Arial"/>
            </a:endParaRPr>
          </a:p>
          <a:p>
            <a:pPr marL="457200" indent="-457200">
              <a:buFontTx/>
              <a:buAutoNum type="arabicPeriod"/>
            </a:pPr>
            <a:r>
              <a:rPr lang="en-GB" sz="2000" b="1" dirty="0">
                <a:solidFill>
                  <a:srgbClr val="7030A0"/>
                </a:solidFill>
                <a:latin typeface="Calibri" panose="020F0502020204030204" pitchFamily="34" charset="0"/>
                <a:ea typeface="+mj-ea"/>
                <a:cs typeface="Arial"/>
              </a:rPr>
              <a:t>Refer to lipid clinic if lipid targets not met: additional LLT-</a:t>
            </a:r>
            <a:r>
              <a:rPr lang="en-GB" sz="2000" b="1" dirty="0" err="1">
                <a:solidFill>
                  <a:srgbClr val="7030A0"/>
                </a:solidFill>
                <a:latin typeface="Calibri" panose="020F0502020204030204" pitchFamily="34" charset="0"/>
                <a:ea typeface="+mj-ea"/>
                <a:cs typeface="Arial"/>
              </a:rPr>
              <a:t>bempedoic</a:t>
            </a:r>
            <a:r>
              <a:rPr lang="en-GB" sz="2000" b="1" dirty="0">
                <a:solidFill>
                  <a:srgbClr val="7030A0"/>
                </a:solidFill>
                <a:latin typeface="Calibri" panose="020F0502020204030204" pitchFamily="34" charset="0"/>
                <a:ea typeface="+mj-ea"/>
                <a:cs typeface="Arial"/>
              </a:rPr>
              <a:t> acid, PCSK9 inhibitors/</a:t>
            </a:r>
            <a:r>
              <a:rPr lang="en-GB" sz="2000" b="1" dirty="0" err="1">
                <a:solidFill>
                  <a:srgbClr val="7030A0"/>
                </a:solidFill>
                <a:latin typeface="Calibri" panose="020F0502020204030204" pitchFamily="34" charset="0"/>
                <a:ea typeface="+mj-ea"/>
                <a:cs typeface="Arial"/>
              </a:rPr>
              <a:t>Inclisiran</a:t>
            </a:r>
            <a:endParaRPr lang="en-GB" sz="2000" b="1" dirty="0">
              <a:solidFill>
                <a:srgbClr val="7030A0"/>
              </a:solidFill>
              <a:latin typeface="Calibri" panose="020F0502020204030204" pitchFamily="34" charset="0"/>
              <a:ea typeface="+mj-ea"/>
              <a:cs typeface="Arial"/>
            </a:endParaRPr>
          </a:p>
          <a:p>
            <a:pPr marL="457200" indent="-457200">
              <a:buFontTx/>
              <a:buAutoNum type="arabicPeriod"/>
            </a:pPr>
            <a:r>
              <a:rPr lang="en-GB" sz="2000" dirty="0">
                <a:solidFill>
                  <a:srgbClr val="7030A0"/>
                </a:solidFill>
                <a:latin typeface="Calibri" panose="020F0502020204030204" pitchFamily="34" charset="0"/>
                <a:ea typeface="+mj-ea"/>
                <a:cs typeface="Arial"/>
              </a:rPr>
              <a:t>Offer </a:t>
            </a:r>
            <a:r>
              <a:rPr lang="en-GB" sz="2000" dirty="0">
                <a:solidFill>
                  <a:srgbClr val="7030A0"/>
                </a:solidFill>
                <a:latin typeface="Calibri" panose="020F0502020204030204" pitchFamily="34" charset="0"/>
                <a:ea typeface="+mj-ea"/>
                <a:cs typeface="Arial"/>
                <a:sym typeface="Wingdings" panose="05000000000000000000" pitchFamily="2" charset="2"/>
              </a:rPr>
              <a:t>adherence and self-management support: lifetime QRISK, Heart UK resources, CVD diet checklist</a:t>
            </a:r>
          </a:p>
          <a:p>
            <a:pPr marL="457200" indent="-457200">
              <a:buFontTx/>
              <a:buAutoNum type="arabicPeriod"/>
            </a:pPr>
            <a:endParaRPr lang="en-GB" sz="2000" dirty="0">
              <a:solidFill>
                <a:srgbClr val="7030A0"/>
              </a:solidFill>
              <a:latin typeface="Calibri" panose="020F0502020204030204" pitchFamily="34" charset="0"/>
              <a:ea typeface="+mj-ea"/>
              <a:cs typeface="Arial"/>
            </a:endParaRPr>
          </a:p>
          <a:p>
            <a:pPr marL="457200" indent="-457200">
              <a:buFontTx/>
              <a:buAutoNum type="arabicPeriod"/>
            </a:pPr>
            <a:r>
              <a:rPr lang="en-GB" sz="2000" b="1" dirty="0">
                <a:solidFill>
                  <a:srgbClr val="7030A0"/>
                </a:solidFill>
                <a:latin typeface="Calibri" panose="020F0502020204030204" pitchFamily="34" charset="0"/>
                <a:ea typeface="+mj-ea"/>
                <a:cs typeface="Arial"/>
              </a:rPr>
              <a:t>Do not delay high intensity statin or other lipid lowering therapy if FH is suspected. Start treatment and refer to lipid clinic for genetic testing +/- cascade screening</a:t>
            </a:r>
          </a:p>
          <a:p>
            <a:pPr marL="457200" indent="-457200">
              <a:buAutoNum type="arabicPeriod"/>
            </a:pPr>
            <a:endParaRPr lang="en-GB" sz="2000" b="1" u="sng" dirty="0">
              <a:solidFill>
                <a:srgbClr val="7030A0"/>
              </a:solidFill>
              <a:latin typeface="Calibri" panose="020F0502020204030204" pitchFamily="34" charset="0"/>
              <a:ea typeface="+mj-ea"/>
              <a:cs typeface="Arial"/>
            </a:endParaRPr>
          </a:p>
          <a:p>
            <a:pPr marL="457200" indent="-457200">
              <a:buAutoNum type="arabicPeriod"/>
            </a:pPr>
            <a:endParaRPr lang="en-GB" sz="2000" b="1" u="sng" dirty="0">
              <a:solidFill>
                <a:srgbClr val="7030A0"/>
              </a:solidFill>
              <a:latin typeface="Calibri" panose="020F0502020204030204" pitchFamily="34" charset="0"/>
              <a:ea typeface="+mj-ea"/>
              <a:cs typeface="Arial"/>
            </a:endParaRPr>
          </a:p>
          <a:p>
            <a:pPr marL="914400" lvl="1" indent="-457200">
              <a:buFont typeface="Wingdings" panose="05000000000000000000" pitchFamily="2" charset="2"/>
              <a:buChar char="v"/>
            </a:pPr>
            <a:endParaRPr lang="en-GB" sz="2400" b="1" dirty="0">
              <a:solidFill>
                <a:srgbClr val="7030A0"/>
              </a:solidFill>
              <a:latin typeface="Calibri" panose="020F0502020204030204" pitchFamily="34" charset="0"/>
              <a:ea typeface="+mj-ea"/>
              <a:cs typeface="Arial"/>
            </a:endParaRPr>
          </a:p>
        </p:txBody>
      </p:sp>
      <p:sp>
        <p:nvSpPr>
          <p:cNvPr id="6" name="Slide Number Placeholder 5">
            <a:extLst>
              <a:ext uri="{FF2B5EF4-FFF2-40B4-BE49-F238E27FC236}">
                <a16:creationId xmlns:a16="http://schemas.microsoft.com/office/drawing/2014/main" id="{EFD5FDD5-E062-4BEF-AD53-565B0645280A}"/>
              </a:ext>
            </a:extLst>
          </p:cNvPr>
          <p:cNvSpPr>
            <a:spLocks noGrp="1"/>
          </p:cNvSpPr>
          <p:nvPr>
            <p:ph type="sldNum" sz="quarter" idx="4"/>
          </p:nvPr>
        </p:nvSpPr>
        <p:spPr/>
        <p:txBody>
          <a:bodyPr/>
          <a:lstStyle/>
          <a:p>
            <a:fld id="{902D5018-2030-2046-84FC-87E41EA86E42}" type="slidenum">
              <a:rPr lang="en-US" smtClean="0"/>
              <a:pPr/>
              <a:t>19</a:t>
            </a:fld>
            <a:endParaRPr lang="en-US" dirty="0"/>
          </a:p>
        </p:txBody>
      </p:sp>
    </p:spTree>
    <p:extLst>
      <p:ext uri="{BB962C8B-B14F-4D97-AF65-F5344CB8AC3E}">
        <p14:creationId xmlns:p14="http://schemas.microsoft.com/office/powerpoint/2010/main" val="409894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1659802" y="950418"/>
            <a:ext cx="716419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Learning outcomes	</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5" name="Picture 4">
            <a:extLst>
              <a:ext uri="{FF2B5EF4-FFF2-40B4-BE49-F238E27FC236}">
                <a16:creationId xmlns:a16="http://schemas.microsoft.com/office/drawing/2014/main" id="{D922CBE0-D2BE-27F9-8931-9FAD49B0B8C2}"/>
              </a:ext>
            </a:extLst>
          </p:cNvPr>
          <p:cNvPicPr>
            <a:picLocks noChangeAspect="1"/>
          </p:cNvPicPr>
          <p:nvPr/>
        </p:nvPicPr>
        <p:blipFill>
          <a:blip r:embed="rId2"/>
          <a:stretch>
            <a:fillRect/>
          </a:stretch>
        </p:blipFill>
        <p:spPr>
          <a:xfrm>
            <a:off x="9433944" y="530940"/>
            <a:ext cx="2170704" cy="1127915"/>
          </a:xfrm>
          <a:prstGeom prst="rect">
            <a:avLst/>
          </a:prstGeom>
        </p:spPr>
      </p:pic>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799988" y="1921201"/>
            <a:ext cx="10202105" cy="1107996"/>
          </a:xfrm>
          <a:prstGeom prst="rect">
            <a:avLst/>
          </a:prstGeom>
        </p:spPr>
        <p:txBody>
          <a:bodyPr wrap="square" lIns="0" tIns="0" rIns="0" bIns="0">
            <a:spAutoFit/>
          </a:bodyPr>
          <a:lstStyle/>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Important changes in the SWL lipid guidance update</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Newer Lipid lowering therapies (LLTs) and Formulary status (RAG) changes</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Referral criteria to lipid clinics and injectable therapies</a:t>
            </a:r>
          </a:p>
        </p:txBody>
      </p:sp>
      <p:sp>
        <p:nvSpPr>
          <p:cNvPr id="6" name="Slide Number Placeholder 5">
            <a:extLst>
              <a:ext uri="{FF2B5EF4-FFF2-40B4-BE49-F238E27FC236}">
                <a16:creationId xmlns:a16="http://schemas.microsoft.com/office/drawing/2014/main" id="{D8ADC91D-3CF8-4FDF-8895-4EE4E5BCEA02}"/>
              </a:ext>
            </a:extLst>
          </p:cNvPr>
          <p:cNvSpPr>
            <a:spLocks noGrp="1"/>
          </p:cNvSpPr>
          <p:nvPr>
            <p:ph type="sldNum" sz="quarter" idx="4"/>
          </p:nvPr>
        </p:nvSpPr>
        <p:spPr/>
        <p:txBody>
          <a:bodyPr/>
          <a:lstStyle/>
          <a:p>
            <a:fld id="{902D5018-2030-2046-84FC-87E41EA86E42}" type="slidenum">
              <a:rPr lang="en-US" smtClean="0"/>
              <a:pPr/>
              <a:t>2</a:t>
            </a:fld>
            <a:endParaRPr lang="en-US" dirty="0"/>
          </a:p>
        </p:txBody>
      </p:sp>
      <p:sp>
        <p:nvSpPr>
          <p:cNvPr id="8" name="Title 24">
            <a:extLst>
              <a:ext uri="{FF2B5EF4-FFF2-40B4-BE49-F238E27FC236}">
                <a16:creationId xmlns:a16="http://schemas.microsoft.com/office/drawing/2014/main" id="{7D01B2CE-AC85-46AB-8E10-050ECE5D53A3}"/>
              </a:ext>
            </a:extLst>
          </p:cNvPr>
          <p:cNvSpPr txBox="1">
            <a:spLocks/>
          </p:cNvSpPr>
          <p:nvPr/>
        </p:nvSpPr>
        <p:spPr>
          <a:xfrm>
            <a:off x="1812202" y="3284522"/>
            <a:ext cx="716419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200" b="0" dirty="0">
                <a:solidFill>
                  <a:srgbClr val="00827B"/>
                </a:solidFill>
                <a:latin typeface="Arial" panose="020B0604020202020204" pitchFamily="34" charset="0"/>
                <a:cs typeface="Arial" panose="020B0604020202020204" pitchFamily="34" charset="0"/>
              </a:rPr>
              <a:t>Rationale</a:t>
            </a:r>
            <a:r>
              <a:rPr lang="en-GB" sz="3600" b="0" dirty="0">
                <a:solidFill>
                  <a:srgbClr val="00827B"/>
                </a:solidFill>
                <a:latin typeface="Arial" panose="020B0604020202020204" pitchFamily="34" charset="0"/>
                <a:cs typeface="Arial" panose="020B0604020202020204" pitchFamily="34" charset="0"/>
              </a:rPr>
              <a:t>	</a:t>
            </a:r>
            <a:endParaRPr lang="en-US" sz="3600" b="0" dirty="0">
              <a:solidFill>
                <a:srgbClr val="00827B"/>
              </a:solidFill>
              <a:latin typeface="Arial" panose="020B0604020202020204" pitchFamily="34" charset="0"/>
              <a:cs typeface="Arial" panose="020B0604020202020204" pitchFamily="34" charset="0"/>
            </a:endParaRPr>
          </a:p>
        </p:txBody>
      </p:sp>
      <p:sp>
        <p:nvSpPr>
          <p:cNvPr id="9" name="Rectangle 8" descr="January 2017">
            <a:extLst>
              <a:ext uri="{FF2B5EF4-FFF2-40B4-BE49-F238E27FC236}">
                <a16:creationId xmlns:a16="http://schemas.microsoft.com/office/drawing/2014/main" id="{409D1A73-DE5F-4D43-8EF9-E4D36311D244}"/>
              </a:ext>
            </a:extLst>
          </p:cNvPr>
          <p:cNvSpPr/>
          <p:nvPr/>
        </p:nvSpPr>
        <p:spPr>
          <a:xfrm>
            <a:off x="799988" y="3965417"/>
            <a:ext cx="10202105" cy="2585323"/>
          </a:xfrm>
          <a:prstGeom prst="rect">
            <a:avLst/>
          </a:prstGeom>
        </p:spPr>
        <p:txBody>
          <a:bodyPr wrap="square" lIns="0" tIns="0" rIns="0" bIns="0">
            <a:spAutoFit/>
          </a:bodyPr>
          <a:lstStyle/>
          <a:p>
            <a:pPr marL="342900" indent="-342900">
              <a:buFont typeface="Arial" panose="020B0604020202020204" pitchFamily="34" charset="0"/>
              <a:buChar char="•"/>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NICE clinical guideline for Cardiovascular disease: risk assessment and reduction, including lipid modification (CG181)</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a:t>
            </a:r>
            <a:r>
              <a:rPr lang="en-GB" sz="1800" dirty="0">
                <a:solidFill>
                  <a:srgbClr val="7030A0"/>
                </a:solidFill>
                <a:effectLst/>
                <a:latin typeface="Arial" panose="020B0604020202020204" pitchFamily="34" charset="0"/>
                <a:ea typeface="Calibri" panose="020F0502020204030204" pitchFamily="34" charset="0"/>
              </a:rPr>
              <a:t>updated in May 2023 </a:t>
            </a:r>
          </a:p>
          <a:p>
            <a:pPr marL="342900" indent="-342900">
              <a:buFont typeface="Arial" panose="020B0604020202020204" pitchFamily="34" charset="0"/>
              <a:buChar char="•"/>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NHS Summary of national guidance for lipid management</a:t>
            </a:r>
            <a:r>
              <a:rPr lang="en-GB" sz="1800" dirty="0">
                <a:effectLst/>
                <a:latin typeface="Arial" panose="020B0604020202020204" pitchFamily="34" charset="0"/>
                <a:ea typeface="Calibri" panose="020F0502020204030204" pitchFamily="34" charset="0"/>
              </a:rPr>
              <a:t> -</a:t>
            </a:r>
            <a:r>
              <a:rPr lang="en-GB" sz="1800" dirty="0">
                <a:solidFill>
                  <a:srgbClr val="7030A0"/>
                </a:solidFill>
                <a:effectLst/>
                <a:latin typeface="Arial" panose="020B0604020202020204" pitchFamily="34" charset="0"/>
                <a:ea typeface="Calibri" panose="020F0502020204030204" pitchFamily="34" charset="0"/>
              </a:rPr>
              <a:t>updated in December 2022. </a:t>
            </a:r>
          </a:p>
          <a:p>
            <a:pPr marL="342900" indent="-342900">
              <a:buFont typeface="Arial" panose="020B0604020202020204" pitchFamily="34" charset="0"/>
              <a:buChar char="•"/>
            </a:pPr>
            <a:r>
              <a:rPr lang="en-GB" sz="1800" dirty="0">
                <a:solidFill>
                  <a:srgbClr val="7030A0"/>
                </a:solidFill>
                <a:effectLst/>
                <a:latin typeface="Arial" panose="020B0604020202020204" pitchFamily="34" charset="0"/>
                <a:ea typeface="Calibri" panose="020F0502020204030204" pitchFamily="34" charset="0"/>
              </a:rPr>
              <a:t>23/24 QOF guidance on cholesterol: </a:t>
            </a:r>
          </a:p>
          <a:p>
            <a:pPr marL="800100" lvl="1" indent="-342900">
              <a:buFont typeface="Arial" panose="020B0604020202020204" pitchFamily="34" charset="0"/>
              <a:buChar char="•"/>
            </a:pPr>
            <a:r>
              <a:rPr lang="en-GB" dirty="0">
                <a:solidFill>
                  <a:srgbClr val="7030A0"/>
                </a:solidFill>
                <a:effectLst/>
                <a:latin typeface="Arial" panose="020B0604020202020204" pitchFamily="34" charset="0"/>
                <a:ea typeface="Calibri" panose="020F0502020204030204" pitchFamily="34" charset="0"/>
              </a:rPr>
              <a:t>two indicators focusing on CVD secondary prevention lipid therapy optimisation (CHOL001 and CHOL002)</a:t>
            </a:r>
          </a:p>
          <a:p>
            <a:pPr marL="342900" indent="-342900">
              <a:buFont typeface="Arial" panose="020B0604020202020204" pitchFamily="34" charset="0"/>
              <a:buChar char="•"/>
            </a:pPr>
            <a:r>
              <a:rPr lang="en-GB" dirty="0">
                <a:solidFill>
                  <a:srgbClr val="7030A0"/>
                </a:solidFill>
                <a:effectLst/>
                <a:latin typeface="Arial" panose="020B0604020202020204" pitchFamily="34" charset="0"/>
                <a:ea typeface="Calibri" panose="020F0502020204030204" pitchFamily="34" charset="0"/>
              </a:rPr>
              <a:t>CLEAR outcomes RCT August 202</a:t>
            </a:r>
            <a:r>
              <a:rPr lang="en-GB" dirty="0">
                <a:solidFill>
                  <a:srgbClr val="7030A0"/>
                </a:solidFill>
                <a:latin typeface="Arial" panose="020B0604020202020204" pitchFamily="34" charset="0"/>
                <a:ea typeface="Calibri" panose="020F0502020204030204" pitchFamily="34" charset="0"/>
              </a:rPr>
              <a:t>3- showed CV outcome benefits of </a:t>
            </a:r>
            <a:r>
              <a:rPr lang="en-GB" dirty="0" err="1">
                <a:solidFill>
                  <a:srgbClr val="7030A0"/>
                </a:solidFill>
                <a:latin typeface="Arial" panose="020B0604020202020204" pitchFamily="34" charset="0"/>
                <a:ea typeface="Calibri" panose="020F0502020204030204" pitchFamily="34" charset="0"/>
              </a:rPr>
              <a:t>bempedoic</a:t>
            </a:r>
            <a:r>
              <a:rPr lang="en-GB" dirty="0">
                <a:solidFill>
                  <a:srgbClr val="7030A0"/>
                </a:solidFill>
                <a:latin typeface="Arial" panose="020B0604020202020204" pitchFamily="34" charset="0"/>
                <a:ea typeface="Calibri" panose="020F0502020204030204" pitchFamily="34" charset="0"/>
              </a:rPr>
              <a:t> acid</a:t>
            </a:r>
          </a:p>
          <a:p>
            <a:pPr marL="342900" indent="-342900">
              <a:buFont typeface="Arial" panose="020B0604020202020204" pitchFamily="34" charset="0"/>
              <a:buChar char="•"/>
            </a:pPr>
            <a:endParaRPr lang="en-GB" dirty="0">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endParaRPr lang="en-GB" sz="2400" dirty="0">
              <a:solidFill>
                <a:srgbClr val="492F92"/>
              </a:solidFill>
              <a:latin typeface="Calibri" panose="020F0502020204030204" pitchFamily="34" charset="0"/>
              <a:ea typeface="+mj-ea"/>
              <a:cs typeface="Arial"/>
            </a:endParaRPr>
          </a:p>
        </p:txBody>
      </p:sp>
    </p:spTree>
    <p:extLst>
      <p:ext uri="{BB962C8B-B14F-4D97-AF65-F5344CB8AC3E}">
        <p14:creationId xmlns:p14="http://schemas.microsoft.com/office/powerpoint/2010/main" val="257845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799988" y="319436"/>
            <a:ext cx="905207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Resources</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5" name="Picture 4">
            <a:extLst>
              <a:ext uri="{FF2B5EF4-FFF2-40B4-BE49-F238E27FC236}">
                <a16:creationId xmlns:a16="http://schemas.microsoft.com/office/drawing/2014/main" id="{D922CBE0-D2BE-27F9-8931-9FAD49B0B8C2}"/>
              </a:ext>
            </a:extLst>
          </p:cNvPr>
          <p:cNvPicPr>
            <a:picLocks noChangeAspect="1"/>
          </p:cNvPicPr>
          <p:nvPr/>
        </p:nvPicPr>
        <p:blipFill>
          <a:blip r:embed="rId3"/>
          <a:stretch>
            <a:fillRect/>
          </a:stretch>
        </p:blipFill>
        <p:spPr>
          <a:xfrm>
            <a:off x="10117777" y="180480"/>
            <a:ext cx="1630830" cy="847392"/>
          </a:xfrm>
          <a:prstGeom prst="rect">
            <a:avLst/>
          </a:prstGeom>
        </p:spPr>
      </p:pic>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4"/>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587352" y="1027872"/>
            <a:ext cx="11276097" cy="3970318"/>
          </a:xfrm>
          <a:prstGeom prst="rect">
            <a:avLst/>
          </a:prstGeom>
        </p:spPr>
        <p:txBody>
          <a:bodyPr wrap="square" lIns="0" tIns="0" rIns="0" bIns="0">
            <a:spAutoFit/>
          </a:bodyPr>
          <a:lstStyle/>
          <a:p>
            <a:pPr algn="l" fontAlgn="base">
              <a:buFont typeface="Arial" panose="020B0604020202020204" pitchFamily="34" charset="0"/>
              <a:buChar char="•"/>
            </a:pPr>
            <a:r>
              <a:rPr lang="en-GB" sz="2000" b="0" i="0" u="none" strike="noStrike" dirty="0">
                <a:solidFill>
                  <a:srgbClr val="003087"/>
                </a:solidFill>
                <a:effectLst/>
                <a:latin typeface="-apple-system"/>
                <a:hlinkClick r:id="rId5"/>
              </a:rPr>
              <a:t>Cardiovascular disease (CVD) resources</a:t>
            </a:r>
            <a:r>
              <a:rPr lang="en-GB" sz="2000" b="0" i="0" dirty="0">
                <a:solidFill>
                  <a:srgbClr val="202A30"/>
                </a:solidFill>
                <a:effectLst/>
                <a:latin typeface="-apple-system"/>
              </a:rPr>
              <a:t>, </a:t>
            </a:r>
            <a:r>
              <a:rPr lang="en-GB" sz="2000" b="0" i="0" dirty="0">
                <a:solidFill>
                  <a:srgbClr val="7030A0"/>
                </a:solidFill>
                <a:effectLst/>
                <a:latin typeface="-apple-system"/>
              </a:rPr>
              <a:t>NHS England</a:t>
            </a:r>
          </a:p>
          <a:p>
            <a:pPr algn="l" fontAlgn="base">
              <a:buFont typeface="Arial" panose="020B0604020202020204" pitchFamily="34" charset="0"/>
              <a:buChar char="•"/>
            </a:pPr>
            <a:r>
              <a:rPr lang="en-GB" sz="2000" b="0" i="0" u="sng" dirty="0">
                <a:solidFill>
                  <a:srgbClr val="005EB8"/>
                </a:solidFill>
                <a:effectLst/>
                <a:latin typeface="-apple-system"/>
                <a:hlinkClick r:id="rId6"/>
              </a:rPr>
              <a:t>Cholesterol, statins and you animations</a:t>
            </a:r>
            <a:r>
              <a:rPr lang="en-GB" sz="2000" b="0" i="0" dirty="0">
                <a:solidFill>
                  <a:srgbClr val="202A30"/>
                </a:solidFill>
                <a:effectLst/>
                <a:latin typeface="-apple-system"/>
              </a:rPr>
              <a:t>, </a:t>
            </a:r>
            <a:r>
              <a:rPr lang="en-GB" sz="2000" b="0" i="0" dirty="0">
                <a:solidFill>
                  <a:srgbClr val="7030A0"/>
                </a:solidFill>
                <a:effectLst/>
                <a:latin typeface="-apple-system"/>
              </a:rPr>
              <a:t>Heart UK and the academic health sciences networks (AHSNs)</a:t>
            </a:r>
          </a:p>
          <a:p>
            <a:pPr algn="l" fontAlgn="base">
              <a:buFont typeface="Arial" panose="020B0604020202020204" pitchFamily="34" charset="0"/>
              <a:buChar char="•"/>
            </a:pPr>
            <a:r>
              <a:rPr lang="en-GB" sz="2000" b="0" i="0" u="sng" dirty="0">
                <a:solidFill>
                  <a:srgbClr val="005EB8"/>
                </a:solidFill>
                <a:effectLst/>
                <a:latin typeface="-apple-system"/>
                <a:hlinkClick r:id="rId7"/>
              </a:rPr>
              <a:t>Cardiovascular Disease Prevention</a:t>
            </a:r>
            <a:r>
              <a:rPr lang="en-GB" sz="2000" b="0" i="0" dirty="0">
                <a:solidFill>
                  <a:srgbClr val="202A30"/>
                </a:solidFill>
                <a:effectLst/>
                <a:latin typeface="-apple-system"/>
              </a:rPr>
              <a:t>, </a:t>
            </a:r>
            <a:r>
              <a:rPr lang="en-GB" sz="2000" b="0" i="0" dirty="0">
                <a:solidFill>
                  <a:srgbClr val="7030A0"/>
                </a:solidFill>
                <a:effectLst/>
                <a:latin typeface="-apple-system"/>
              </a:rPr>
              <a:t>Fingertips Public health data, Office for Health Improvement and Disparities</a:t>
            </a:r>
          </a:p>
          <a:p>
            <a:pPr algn="l" fontAlgn="base">
              <a:buFont typeface="Arial" panose="020B0604020202020204" pitchFamily="34" charset="0"/>
              <a:buChar char="•"/>
            </a:pPr>
            <a:r>
              <a:rPr lang="en-GB" sz="2000" b="0" i="0" u="sng" dirty="0">
                <a:solidFill>
                  <a:srgbClr val="005EB8"/>
                </a:solidFill>
                <a:effectLst/>
                <a:latin typeface="-apple-system"/>
                <a:hlinkClick r:id="rId8"/>
              </a:rPr>
              <a:t>CVDPREVENT</a:t>
            </a:r>
            <a:r>
              <a:rPr lang="en-GB" sz="2000" b="0" i="0" dirty="0">
                <a:solidFill>
                  <a:srgbClr val="202A30"/>
                </a:solidFill>
                <a:effectLst/>
                <a:latin typeface="-apple-system"/>
              </a:rPr>
              <a:t>, </a:t>
            </a:r>
            <a:r>
              <a:rPr lang="en-GB" sz="2000" b="0" i="0" dirty="0">
                <a:solidFill>
                  <a:srgbClr val="7030A0"/>
                </a:solidFill>
                <a:effectLst/>
                <a:latin typeface="-apple-system"/>
              </a:rPr>
              <a:t>NHS Benchmarking network</a:t>
            </a:r>
          </a:p>
          <a:p>
            <a:pPr algn="l" fontAlgn="base">
              <a:buFont typeface="Arial" panose="020B0604020202020204" pitchFamily="34" charset="0"/>
              <a:buChar char="•"/>
            </a:pPr>
            <a:r>
              <a:rPr lang="en-GB" sz="2000" b="0" i="0" u="sng" dirty="0">
                <a:solidFill>
                  <a:srgbClr val="005EB8"/>
                </a:solidFill>
                <a:effectLst/>
                <a:latin typeface="-apple-system"/>
                <a:hlinkClick r:id="rId9"/>
              </a:rPr>
              <a:t>Lipid management pathway</a:t>
            </a:r>
            <a:r>
              <a:rPr lang="en-GB" sz="2000" b="0" i="0" dirty="0">
                <a:solidFill>
                  <a:srgbClr val="202A30"/>
                </a:solidFill>
                <a:effectLst/>
                <a:latin typeface="-apple-system"/>
              </a:rPr>
              <a:t>s, </a:t>
            </a:r>
            <a:r>
              <a:rPr lang="en-GB" sz="2000" b="0" i="0" dirty="0">
                <a:solidFill>
                  <a:srgbClr val="7030A0"/>
                </a:solidFill>
                <a:effectLst/>
                <a:latin typeface="-apple-system"/>
              </a:rPr>
              <a:t>The AHSN Network in partnership with the Accelerated Access Collaborative and NICE</a:t>
            </a:r>
          </a:p>
          <a:p>
            <a:pPr algn="l" fontAlgn="base">
              <a:buFont typeface="Arial" panose="020B0604020202020204" pitchFamily="34" charset="0"/>
              <a:buChar char="•"/>
            </a:pPr>
            <a:r>
              <a:rPr lang="en-GB" sz="2000" b="0" i="0" u="sng" dirty="0">
                <a:solidFill>
                  <a:srgbClr val="005EB8"/>
                </a:solidFill>
                <a:effectLst/>
                <a:latin typeface="-apple-system"/>
                <a:hlinkClick r:id="rId10"/>
              </a:rPr>
              <a:t>Heart UK publications – for healthcare professionals and patients</a:t>
            </a:r>
            <a:endParaRPr lang="en-GB" sz="2000" b="0" i="0" dirty="0">
              <a:solidFill>
                <a:srgbClr val="202A30"/>
              </a:solidFill>
              <a:effectLst/>
              <a:latin typeface="-apple-system"/>
            </a:endParaRPr>
          </a:p>
          <a:p>
            <a:pPr algn="l" fontAlgn="base">
              <a:buFont typeface="Arial" panose="020B0604020202020204" pitchFamily="34" charset="0"/>
              <a:buChar char="•"/>
            </a:pPr>
            <a:r>
              <a:rPr lang="en-GB" sz="2000" b="0" i="0" u="sng" dirty="0">
                <a:solidFill>
                  <a:srgbClr val="005EB8"/>
                </a:solidFill>
                <a:effectLst/>
                <a:latin typeface="-apple-system"/>
                <a:hlinkClick r:id="rId11"/>
              </a:rPr>
              <a:t>Lipid modification</a:t>
            </a:r>
            <a:r>
              <a:rPr lang="en-GB" sz="2000" b="0" i="0" dirty="0">
                <a:solidFill>
                  <a:srgbClr val="202A30"/>
                </a:solidFill>
                <a:effectLst/>
                <a:latin typeface="-apple-system"/>
              </a:rPr>
              <a:t>, </a:t>
            </a:r>
            <a:r>
              <a:rPr lang="en-GB" sz="2000" b="0" i="0" dirty="0" err="1">
                <a:solidFill>
                  <a:srgbClr val="7030A0"/>
                </a:solidFill>
                <a:effectLst/>
                <a:latin typeface="-apple-system"/>
              </a:rPr>
              <a:t>PrescQIPP</a:t>
            </a:r>
            <a:r>
              <a:rPr lang="en-GB" sz="2000" b="0" i="0" dirty="0">
                <a:solidFill>
                  <a:srgbClr val="7030A0"/>
                </a:solidFill>
                <a:effectLst/>
                <a:latin typeface="-apple-system"/>
              </a:rPr>
              <a:t> e-learning courses (log-in required)</a:t>
            </a:r>
          </a:p>
          <a:p>
            <a:pPr algn="l" fontAlgn="base">
              <a:buFont typeface="Arial" panose="020B0604020202020204" pitchFamily="34" charset="0"/>
              <a:buChar char="•"/>
            </a:pPr>
            <a:r>
              <a:rPr lang="en-GB"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NICE clinical guideline for Cardiovascular disease: risk assessment and reduction, including lipid modification (CG181)</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a:t>
            </a:r>
            <a:r>
              <a:rPr lang="en-GB"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a:t>
            </a:r>
            <a:r>
              <a:rPr lang="en-GB" sz="2000" b="0" i="0" dirty="0">
                <a:solidFill>
                  <a:srgbClr val="7030A0"/>
                </a:solidFill>
                <a:effectLst/>
                <a:latin typeface="-apple-system"/>
              </a:rPr>
              <a:t> Updated May 2023</a:t>
            </a:r>
            <a:endParaRPr lang="en-GB" sz="2000" dirty="0">
              <a:solidFill>
                <a:srgbClr val="7030A0"/>
              </a:solidFill>
              <a:effectLst/>
              <a:latin typeface="Arial" panose="020B0604020202020204" pitchFamily="34" charset="0"/>
              <a:ea typeface="Calibri" panose="020F0502020204030204" pitchFamily="34" charset="0"/>
            </a:endParaRPr>
          </a:p>
          <a:p>
            <a:pPr algn="l" fontAlgn="base">
              <a:buFont typeface="Arial" panose="020B0604020202020204" pitchFamily="34" charset="0"/>
              <a:buChar char="•"/>
            </a:pPr>
            <a:r>
              <a:rPr lang="en-GB"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NHS Summary of national guidance for lipid management</a:t>
            </a:r>
            <a:r>
              <a:rPr lang="en-GB" dirty="0">
                <a:effectLst/>
                <a:latin typeface="Arial" panose="020B0604020202020204" pitchFamily="34" charset="0"/>
                <a:ea typeface="Calibri" panose="020F0502020204030204" pitchFamily="34" charset="0"/>
              </a:rPr>
              <a:t> </a:t>
            </a:r>
            <a:r>
              <a:rPr lang="en-GB" sz="2000" dirty="0">
                <a:effectLst/>
                <a:latin typeface="Arial" panose="020B0604020202020204" pitchFamily="34" charset="0"/>
                <a:ea typeface="Calibri" panose="020F0502020204030204" pitchFamily="34" charset="0"/>
              </a:rPr>
              <a:t>-</a:t>
            </a:r>
            <a:r>
              <a:rPr lang="en-GB" sz="2000" b="0" i="0" dirty="0">
                <a:solidFill>
                  <a:srgbClr val="7030A0"/>
                </a:solidFill>
                <a:effectLst/>
                <a:latin typeface="-apple-system"/>
              </a:rPr>
              <a:t> Updated December 2022</a:t>
            </a:r>
            <a:endParaRPr lang="en-GB" sz="2000" dirty="0">
              <a:solidFill>
                <a:srgbClr val="7030A0"/>
              </a:solidFill>
              <a:effectLst/>
              <a:latin typeface="Arial" panose="020B0604020202020204" pitchFamily="34" charset="0"/>
              <a:ea typeface="Calibri" panose="020F0502020204030204" pitchFamily="34" charset="0"/>
            </a:endParaRPr>
          </a:p>
          <a:p>
            <a:pPr algn="l" fontAlgn="base">
              <a:buFont typeface="Arial" panose="020B0604020202020204" pitchFamily="34" charset="0"/>
              <a:buChar char="•"/>
            </a:pPr>
            <a:r>
              <a:rPr lang="en-GB" sz="2000" b="0" i="0" dirty="0">
                <a:solidFill>
                  <a:srgbClr val="202A30"/>
                </a:solidFill>
                <a:effectLst/>
                <a:latin typeface="-apple-system"/>
                <a:hlinkClick r:id="rId14"/>
              </a:rPr>
              <a:t>Cardiovascular disease: risk assessment and reduction, including lipid modification [NG238]</a:t>
            </a:r>
            <a:r>
              <a:rPr lang="en-GB" sz="2000" b="0" i="0" dirty="0">
                <a:solidFill>
                  <a:srgbClr val="202A30"/>
                </a:solidFill>
                <a:effectLst/>
                <a:latin typeface="-apple-system"/>
              </a:rPr>
              <a:t>-</a:t>
            </a:r>
            <a:r>
              <a:rPr lang="en-GB" sz="2000" b="0" i="0" dirty="0">
                <a:solidFill>
                  <a:srgbClr val="7030A0"/>
                </a:solidFill>
                <a:effectLst/>
                <a:latin typeface="-apple-system"/>
              </a:rPr>
              <a:t>Updated Dec 23</a:t>
            </a:r>
            <a:endParaRPr lang="en-GB" sz="2000" b="0" i="0" dirty="0">
              <a:solidFill>
                <a:srgbClr val="202A30"/>
              </a:solidFill>
              <a:effectLst/>
              <a:latin typeface="-apple-system"/>
            </a:endParaRPr>
          </a:p>
        </p:txBody>
      </p:sp>
      <p:sp>
        <p:nvSpPr>
          <p:cNvPr id="6" name="Slide Number Placeholder 5">
            <a:extLst>
              <a:ext uri="{FF2B5EF4-FFF2-40B4-BE49-F238E27FC236}">
                <a16:creationId xmlns:a16="http://schemas.microsoft.com/office/drawing/2014/main" id="{EFD5FDD5-E062-4BEF-AD53-565B0645280A}"/>
              </a:ext>
            </a:extLst>
          </p:cNvPr>
          <p:cNvSpPr>
            <a:spLocks noGrp="1"/>
          </p:cNvSpPr>
          <p:nvPr>
            <p:ph type="sldNum" sz="quarter" idx="4"/>
          </p:nvPr>
        </p:nvSpPr>
        <p:spPr/>
        <p:txBody>
          <a:bodyPr/>
          <a:lstStyle/>
          <a:p>
            <a:fld id="{902D5018-2030-2046-84FC-87E41EA86E42}" type="slidenum">
              <a:rPr lang="en-US" smtClean="0"/>
              <a:pPr/>
              <a:t>20</a:t>
            </a:fld>
            <a:endParaRPr lang="en-US" dirty="0"/>
          </a:p>
        </p:txBody>
      </p:sp>
    </p:spTree>
    <p:extLst>
      <p:ext uri="{BB962C8B-B14F-4D97-AF65-F5344CB8AC3E}">
        <p14:creationId xmlns:p14="http://schemas.microsoft.com/office/powerpoint/2010/main" val="263618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2035846" y="2256761"/>
            <a:ext cx="7164198" cy="264757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Case study- CV risk management and lipid optimisation clinic at SGH</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5" name="Picture 4">
            <a:extLst>
              <a:ext uri="{FF2B5EF4-FFF2-40B4-BE49-F238E27FC236}">
                <a16:creationId xmlns:a16="http://schemas.microsoft.com/office/drawing/2014/main" id="{D922CBE0-D2BE-27F9-8931-9FAD49B0B8C2}"/>
              </a:ext>
            </a:extLst>
          </p:cNvPr>
          <p:cNvPicPr>
            <a:picLocks noChangeAspect="1"/>
          </p:cNvPicPr>
          <p:nvPr/>
        </p:nvPicPr>
        <p:blipFill>
          <a:blip r:embed="rId2"/>
          <a:stretch>
            <a:fillRect/>
          </a:stretch>
        </p:blipFill>
        <p:spPr>
          <a:xfrm>
            <a:off x="9595710" y="530941"/>
            <a:ext cx="2008938" cy="1043860"/>
          </a:xfrm>
          <a:prstGeom prst="rect">
            <a:avLst/>
          </a:prstGeom>
        </p:spPr>
      </p:pic>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741263" y="2875002"/>
            <a:ext cx="9753365" cy="1107996"/>
          </a:xfrm>
          <a:prstGeom prst="rect">
            <a:avLst/>
          </a:prstGeom>
        </p:spPr>
        <p:txBody>
          <a:bodyPr wrap="square" lIns="0" tIns="0" rIns="0" bIns="0">
            <a:spAutoFit/>
          </a:bodyPr>
          <a:lstStyle/>
          <a:p>
            <a:pPr algn="ctr"/>
            <a:endParaRPr lang="en-GB" sz="2400" b="1" dirty="0">
              <a:solidFill>
                <a:srgbClr val="492F92"/>
              </a:solidFill>
              <a:latin typeface="Calibri" panose="020F0502020204030204" pitchFamily="34" charset="0"/>
              <a:ea typeface="+mj-ea"/>
              <a:cs typeface="Arial"/>
            </a:endParaRPr>
          </a:p>
          <a:p>
            <a:endParaRPr lang="en-GB" sz="2400" b="1" dirty="0">
              <a:solidFill>
                <a:srgbClr val="492F92"/>
              </a:solidFill>
              <a:latin typeface="Calibri" panose="020F0502020204030204" pitchFamily="34" charset="0"/>
              <a:ea typeface="+mj-ea"/>
              <a:cs typeface="Arial"/>
            </a:endParaRPr>
          </a:p>
          <a:p>
            <a:endParaRPr lang="en-GB" sz="2400" b="1" dirty="0">
              <a:solidFill>
                <a:srgbClr val="492F92"/>
              </a:solidFill>
              <a:latin typeface="Calibri" panose="020F0502020204030204" pitchFamily="34" charset="0"/>
              <a:ea typeface="+mj-ea"/>
              <a:cs typeface="Arial"/>
            </a:endParaRPr>
          </a:p>
        </p:txBody>
      </p:sp>
      <p:sp>
        <p:nvSpPr>
          <p:cNvPr id="6" name="Slide Number Placeholder 5">
            <a:extLst>
              <a:ext uri="{FF2B5EF4-FFF2-40B4-BE49-F238E27FC236}">
                <a16:creationId xmlns:a16="http://schemas.microsoft.com/office/drawing/2014/main" id="{A11E10AF-7B63-4513-BA43-F632CF69CC87}"/>
              </a:ext>
            </a:extLst>
          </p:cNvPr>
          <p:cNvSpPr>
            <a:spLocks noGrp="1"/>
          </p:cNvSpPr>
          <p:nvPr>
            <p:ph type="sldNum" sz="quarter" idx="4"/>
          </p:nvPr>
        </p:nvSpPr>
        <p:spPr/>
        <p:txBody>
          <a:bodyPr/>
          <a:lstStyle/>
          <a:p>
            <a:fld id="{902D5018-2030-2046-84FC-87E41EA86E42}" type="slidenum">
              <a:rPr lang="en-US" smtClean="0"/>
              <a:pPr/>
              <a:t>21</a:t>
            </a:fld>
            <a:endParaRPr lang="en-US" dirty="0"/>
          </a:p>
        </p:txBody>
      </p:sp>
    </p:spTree>
    <p:extLst>
      <p:ext uri="{BB962C8B-B14F-4D97-AF65-F5344CB8AC3E}">
        <p14:creationId xmlns:p14="http://schemas.microsoft.com/office/powerpoint/2010/main" val="321725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651000" y="115888"/>
            <a:ext cx="8915400" cy="1143000"/>
          </a:xfrm>
        </p:spPr>
        <p:txBody>
          <a:bodyPr/>
          <a:lstStyle/>
          <a:p>
            <a:pPr eaLnBrk="1" hangingPunct="1"/>
            <a:r>
              <a:rPr lang="en-GB" sz="4000" b="0" dirty="0">
                <a:solidFill>
                  <a:srgbClr val="00827B"/>
                </a:solidFill>
                <a:latin typeface="Arial" panose="020B0604020202020204" pitchFamily="34" charset="0"/>
                <a:cs typeface="Arial" panose="020B0604020202020204" pitchFamily="34" charset="0"/>
              </a:rPr>
              <a:t>Case study: AG 65 </a:t>
            </a:r>
            <a:r>
              <a:rPr lang="en-GB" sz="4000" b="0" dirty="0" err="1">
                <a:solidFill>
                  <a:srgbClr val="00827B"/>
                </a:solidFill>
                <a:latin typeface="Arial" panose="020B0604020202020204" pitchFamily="34" charset="0"/>
                <a:cs typeface="Arial" panose="020B0604020202020204" pitchFamily="34" charset="0"/>
              </a:rPr>
              <a:t>yo</a:t>
            </a:r>
            <a:r>
              <a:rPr lang="en-GB" sz="4000" b="0" dirty="0">
                <a:solidFill>
                  <a:srgbClr val="00827B"/>
                </a:solidFill>
                <a:latin typeface="Arial" panose="020B0604020202020204" pitchFamily="34" charset="0"/>
                <a:cs typeface="Arial" panose="020B0604020202020204" pitchFamily="34" charset="0"/>
              </a:rPr>
              <a:t> male</a:t>
            </a:r>
            <a:endParaRPr lang="en-GB" altLang="en-US" sz="4000" b="1" dirty="0">
              <a:solidFill>
                <a:srgbClr val="0070C0"/>
              </a:solidFill>
              <a:cs typeface="Arial" charset="0"/>
            </a:endParaRPr>
          </a:p>
        </p:txBody>
      </p:sp>
      <p:sp>
        <p:nvSpPr>
          <p:cNvPr id="64515" name="Content Placeholder 2"/>
          <p:cNvSpPr>
            <a:spLocks noGrp="1"/>
          </p:cNvSpPr>
          <p:nvPr>
            <p:ph idx="1"/>
          </p:nvPr>
        </p:nvSpPr>
        <p:spPr>
          <a:xfrm>
            <a:off x="783771" y="1196975"/>
            <a:ext cx="9782629" cy="5322578"/>
          </a:xfrm>
        </p:spPr>
        <p:txBody>
          <a:bodyPr>
            <a:normAutofit fontScale="85000" lnSpcReduction="20000"/>
          </a:bodyPr>
          <a:lstStyle/>
          <a:p>
            <a:pPr eaLnBrk="1" hangingPunct="1"/>
            <a:r>
              <a:rPr lang="en-GB" altLang="en-US" sz="2400" dirty="0">
                <a:solidFill>
                  <a:srgbClr val="7030A0"/>
                </a:solidFill>
                <a:latin typeface="Arial" charset="0"/>
                <a:cs typeface="Arial" charset="0"/>
              </a:rPr>
              <a:t>Referred to lipid clinic for optimisation</a:t>
            </a:r>
          </a:p>
          <a:p>
            <a:pPr eaLnBrk="1" hangingPunct="1"/>
            <a:r>
              <a:rPr lang="en-GB" altLang="en-US" sz="2400" dirty="0">
                <a:solidFill>
                  <a:srgbClr val="7030A0"/>
                </a:solidFill>
                <a:latin typeface="Arial" charset="0"/>
                <a:cs typeface="Arial" charset="0"/>
              </a:rPr>
              <a:t>PMH: 1. Left subcortical infarct August 2020, -treated with thrombolysis and thrombectomy; 2. Incidental finding of asymptomatic NSVT on Holter, Hypertension, Hypercholesterolaemia, Chronic back pain, CKD; GORD, asthma</a:t>
            </a:r>
            <a:endParaRPr lang="en-GB" altLang="en-US" sz="1900" dirty="0">
              <a:solidFill>
                <a:srgbClr val="7030A0"/>
              </a:solidFill>
              <a:latin typeface="Arial" charset="0"/>
              <a:cs typeface="Arial" charset="0"/>
            </a:endParaRPr>
          </a:p>
          <a:p>
            <a:pPr eaLnBrk="1" hangingPunct="1"/>
            <a:r>
              <a:rPr lang="en-GB" altLang="en-US" sz="2400" dirty="0">
                <a:solidFill>
                  <a:srgbClr val="7030A0"/>
                </a:solidFill>
                <a:latin typeface="Arial" charset="0"/>
                <a:cs typeface="Arial" charset="0"/>
              </a:rPr>
              <a:t>Family history:</a:t>
            </a:r>
          </a:p>
          <a:p>
            <a:pPr lvl="1" eaLnBrk="1" hangingPunct="1"/>
            <a:r>
              <a:rPr lang="en-GB" altLang="en-US" dirty="0">
                <a:solidFill>
                  <a:srgbClr val="7030A0"/>
                </a:solidFill>
                <a:latin typeface="Arial" charset="0"/>
                <a:cs typeface="Arial" charset="0"/>
              </a:rPr>
              <a:t>Uncle had MI in his 60s</a:t>
            </a:r>
          </a:p>
          <a:p>
            <a:pPr lvl="1" eaLnBrk="1" hangingPunct="1"/>
            <a:r>
              <a:rPr lang="en-GB" altLang="en-US" dirty="0">
                <a:solidFill>
                  <a:srgbClr val="7030A0"/>
                </a:solidFill>
                <a:latin typeface="Arial" charset="0"/>
                <a:cs typeface="Arial" charset="0"/>
              </a:rPr>
              <a:t>Father died when he was 2 (unclear cause); Has 3 brothers+ 1 sister; No known hx of strokes or MI in first degree relative</a:t>
            </a:r>
          </a:p>
          <a:p>
            <a:r>
              <a:rPr lang="en-GB" altLang="en-US" sz="2400" dirty="0" err="1">
                <a:solidFill>
                  <a:srgbClr val="7030A0"/>
                </a:solidFill>
                <a:latin typeface="Arial" charset="0"/>
                <a:cs typeface="Arial" charset="0"/>
              </a:rPr>
              <a:t>SHx</a:t>
            </a:r>
            <a:r>
              <a:rPr lang="en-GB" altLang="en-US" sz="2400" dirty="0">
                <a:solidFill>
                  <a:srgbClr val="7030A0"/>
                </a:solidFill>
                <a:latin typeface="Arial" charset="0"/>
                <a:cs typeface="Arial" charset="0"/>
              </a:rPr>
              <a:t>:</a:t>
            </a:r>
          </a:p>
          <a:p>
            <a:pPr lvl="1"/>
            <a:r>
              <a:rPr lang="en-GB" altLang="en-US" sz="2000" dirty="0">
                <a:solidFill>
                  <a:srgbClr val="7030A0"/>
                </a:solidFill>
                <a:latin typeface="Arial" panose="020B0604020202020204" pitchFamily="34" charset="0"/>
                <a:cs typeface="Arial" panose="020B0604020202020204" pitchFamily="34" charset="0"/>
              </a:rPr>
              <a:t>Non-smoker; Alcohol: 4/6 units a week; low intensity physical activity</a:t>
            </a:r>
          </a:p>
          <a:p>
            <a:pPr lvl="1"/>
            <a:r>
              <a:rPr lang="en-GB" altLang="en-US" sz="2000" dirty="0">
                <a:solidFill>
                  <a:srgbClr val="7030A0"/>
                </a:solidFill>
                <a:latin typeface="Arial" panose="020B0604020202020204" pitchFamily="34" charset="0"/>
                <a:cs typeface="Arial" panose="020B0604020202020204" pitchFamily="34" charset="0"/>
              </a:rPr>
              <a:t>Diet: has a diet rich in rice, curry and some vegetable; Weight: 95.6kg (30.5kg/m2)</a:t>
            </a:r>
          </a:p>
          <a:p>
            <a:r>
              <a:rPr lang="en-GB" altLang="en-US" sz="2400" dirty="0">
                <a:solidFill>
                  <a:srgbClr val="7030A0"/>
                </a:solidFill>
                <a:latin typeface="Arial" charset="0"/>
                <a:cs typeface="Arial" charset="0"/>
              </a:rPr>
              <a:t>Allergies: Atorvastatin(at 20mg), rosuvastatin (at 20mg), pravastatin (myalgia), ramipril (cough) </a:t>
            </a:r>
          </a:p>
          <a:p>
            <a:r>
              <a:rPr lang="en-GB" altLang="en-US" sz="2400" dirty="0" err="1">
                <a:solidFill>
                  <a:srgbClr val="7030A0"/>
                </a:solidFill>
                <a:latin typeface="Arial" charset="0"/>
                <a:cs typeface="Arial" charset="0"/>
              </a:rPr>
              <a:t>DHx</a:t>
            </a:r>
            <a:r>
              <a:rPr lang="en-GB" altLang="en-US" sz="2400" dirty="0">
                <a:solidFill>
                  <a:srgbClr val="7030A0"/>
                </a:solidFill>
                <a:latin typeface="Arial" charset="0"/>
                <a:cs typeface="Arial" charset="0"/>
              </a:rPr>
              <a:t>: Clopidogrel 75 mg OD;  2. Amlodipine 10 mg OD; 3. Bisoprolol 2.5 mg OD; 4. Candesartan 20mg ON; 5. Ezetimibe 10mg OD; 6. Lansoprazole 30mg OD </a:t>
            </a:r>
          </a:p>
          <a:p>
            <a:pPr eaLnBrk="1" hangingPunct="1"/>
            <a:r>
              <a:rPr lang="en-GB" altLang="en-US" sz="2400" dirty="0">
                <a:solidFill>
                  <a:srgbClr val="7030A0"/>
                </a:solidFill>
                <a:latin typeface="Arial" charset="0"/>
                <a:cs typeface="Arial" charset="0"/>
              </a:rPr>
              <a:t>Nov 2021 </a:t>
            </a:r>
            <a:r>
              <a:rPr lang="en-GB" altLang="en-US" sz="2400" dirty="0" err="1">
                <a:solidFill>
                  <a:srgbClr val="7030A0"/>
                </a:solidFill>
                <a:latin typeface="Arial" charset="0"/>
                <a:cs typeface="Arial" charset="0"/>
              </a:rPr>
              <a:t>Tchol</a:t>
            </a:r>
            <a:r>
              <a:rPr lang="en-GB" altLang="en-US" sz="2400" dirty="0">
                <a:solidFill>
                  <a:srgbClr val="7030A0"/>
                </a:solidFill>
                <a:latin typeface="Arial" charset="0"/>
                <a:cs typeface="Arial" charset="0"/>
              </a:rPr>
              <a:t>: 4.9, LDL: 2.6, TG: 2.1,non-HDL:3.6; HDL 1.3, </a:t>
            </a:r>
            <a:r>
              <a:rPr lang="en-GB" altLang="en-US" sz="2400" dirty="0" err="1">
                <a:solidFill>
                  <a:srgbClr val="7030A0"/>
                </a:solidFill>
                <a:latin typeface="Arial" charset="0"/>
                <a:cs typeface="Arial" charset="0"/>
              </a:rPr>
              <a:t>Lp</a:t>
            </a:r>
            <a:r>
              <a:rPr lang="en-GB" altLang="en-US" sz="2400" dirty="0">
                <a:solidFill>
                  <a:srgbClr val="7030A0"/>
                </a:solidFill>
                <a:latin typeface="Arial" charset="0"/>
                <a:cs typeface="Arial" charset="0"/>
              </a:rPr>
              <a:t>(a)= 206mg/L</a:t>
            </a:r>
          </a:p>
          <a:p>
            <a:pPr eaLnBrk="1" hangingPunct="1"/>
            <a:r>
              <a:rPr lang="en-GB" altLang="en-US" sz="2400" dirty="0">
                <a:solidFill>
                  <a:srgbClr val="7030A0"/>
                </a:solidFill>
                <a:latin typeface="Arial" charset="0"/>
                <a:cs typeface="Arial" charset="0"/>
              </a:rPr>
              <a:t>hba1c 39; Renal function: eGFR=50ml/min; Cr=120, urate 360umol/L, ALT 42, </a:t>
            </a:r>
            <a:r>
              <a:rPr lang="en-GB" altLang="en-US" sz="2400" dirty="0" err="1">
                <a:solidFill>
                  <a:srgbClr val="7030A0"/>
                </a:solidFill>
                <a:latin typeface="Arial" charset="0"/>
                <a:cs typeface="Arial" charset="0"/>
              </a:rPr>
              <a:t>alb</a:t>
            </a:r>
            <a:r>
              <a:rPr lang="en-GB" altLang="en-US" sz="2400" dirty="0">
                <a:solidFill>
                  <a:srgbClr val="7030A0"/>
                </a:solidFill>
                <a:latin typeface="Arial" charset="0"/>
                <a:cs typeface="Arial" charset="0"/>
              </a:rPr>
              <a:t> 41</a:t>
            </a:r>
          </a:p>
          <a:p>
            <a:pPr eaLnBrk="1" hangingPunct="1"/>
            <a:endParaRPr lang="en-GB" altLang="en-US" sz="2400" dirty="0">
              <a:solidFill>
                <a:srgbClr val="7030A0"/>
              </a:solidFill>
              <a:latin typeface="Arial" charset="0"/>
              <a:cs typeface="Arial" charset="0"/>
            </a:endParaRPr>
          </a:p>
          <a:p>
            <a:pPr eaLnBrk="1" hangingPunct="1">
              <a:lnSpc>
                <a:spcPct val="90000"/>
              </a:lnSpc>
            </a:pPr>
            <a:endParaRPr lang="en-GB" altLang="en-US" dirty="0">
              <a:latin typeface="Arial" charset="0"/>
              <a:cs typeface="Arial" charset="0"/>
            </a:endParaRPr>
          </a:p>
          <a:p>
            <a:pPr eaLnBrk="1" hangingPunct="1"/>
            <a:endParaRPr lang="en-GB" altLang="en-US" dirty="0"/>
          </a:p>
          <a:p>
            <a:pPr eaLnBrk="1" hangingPunct="1"/>
            <a:endParaRPr lang="en-GB" altLang="en-US" dirty="0"/>
          </a:p>
        </p:txBody>
      </p:sp>
    </p:spTree>
    <p:extLst>
      <p:ext uri="{BB962C8B-B14F-4D97-AF65-F5344CB8AC3E}">
        <p14:creationId xmlns:p14="http://schemas.microsoft.com/office/powerpoint/2010/main" val="331370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0CB00-EB05-4742-62F7-AE216C6AE1E2}"/>
              </a:ext>
            </a:extLst>
          </p:cNvPr>
          <p:cNvSpPr>
            <a:spLocks noGrp="1"/>
          </p:cNvSpPr>
          <p:nvPr>
            <p:ph type="sldNum" sz="quarter" idx="4"/>
          </p:nvPr>
        </p:nvSpPr>
        <p:spPr/>
        <p:txBody>
          <a:bodyPr/>
          <a:lstStyle/>
          <a:p>
            <a:fld id="{902D5018-2030-2046-84FC-87E41EA86E42}" type="slidenum">
              <a:rPr lang="en-US" smtClean="0"/>
              <a:pPr/>
              <a:t>23</a:t>
            </a:fld>
            <a:endParaRPr lang="en-US" dirty="0"/>
          </a:p>
        </p:txBody>
      </p:sp>
      <p:sp>
        <p:nvSpPr>
          <p:cNvPr id="3" name="Title 24">
            <a:extLst>
              <a:ext uri="{FF2B5EF4-FFF2-40B4-BE49-F238E27FC236}">
                <a16:creationId xmlns:a16="http://schemas.microsoft.com/office/drawing/2014/main" id="{1F80C318-5339-C89B-1679-FBE840EC3DBC}"/>
              </a:ext>
            </a:extLst>
          </p:cNvPr>
          <p:cNvSpPr txBox="1">
            <a:spLocks/>
          </p:cNvSpPr>
          <p:nvPr/>
        </p:nvSpPr>
        <p:spPr>
          <a:xfrm>
            <a:off x="2044235" y="1645814"/>
            <a:ext cx="7164198" cy="1182711"/>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What are the next steps in therapy to patient AG?</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5" name="Picture 4">
            <a:extLst>
              <a:ext uri="{FF2B5EF4-FFF2-40B4-BE49-F238E27FC236}">
                <a16:creationId xmlns:a16="http://schemas.microsoft.com/office/drawing/2014/main" id="{D922CBE0-D2BE-27F9-8931-9FAD49B0B8C2}"/>
              </a:ext>
            </a:extLst>
          </p:cNvPr>
          <p:cNvPicPr>
            <a:picLocks noChangeAspect="1"/>
          </p:cNvPicPr>
          <p:nvPr/>
        </p:nvPicPr>
        <p:blipFill>
          <a:blip r:embed="rId2"/>
          <a:stretch>
            <a:fillRect/>
          </a:stretch>
        </p:blipFill>
        <p:spPr>
          <a:xfrm>
            <a:off x="9595710" y="530941"/>
            <a:ext cx="2008938" cy="1043860"/>
          </a:xfrm>
          <a:prstGeom prst="rect">
            <a:avLst/>
          </a:prstGeom>
        </p:spPr>
      </p:pic>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6" name="TextBox 5">
            <a:extLst>
              <a:ext uri="{FF2B5EF4-FFF2-40B4-BE49-F238E27FC236}">
                <a16:creationId xmlns:a16="http://schemas.microsoft.com/office/drawing/2014/main" id="{574773AD-AB06-4FF8-AC43-6E6088313049}"/>
              </a:ext>
            </a:extLst>
          </p:cNvPr>
          <p:cNvSpPr txBox="1"/>
          <p:nvPr/>
        </p:nvSpPr>
        <p:spPr>
          <a:xfrm>
            <a:off x="2044235" y="3053593"/>
            <a:ext cx="7645049" cy="923330"/>
          </a:xfrm>
          <a:prstGeom prst="rect">
            <a:avLst/>
          </a:prstGeom>
          <a:noFill/>
        </p:spPr>
        <p:txBody>
          <a:bodyPr wrap="square" rtlCol="0">
            <a:spAutoFit/>
          </a:bodyPr>
          <a:lstStyle/>
          <a:p>
            <a:pPr marL="342900" indent="-342900">
              <a:buAutoNum type="arabicParenR"/>
            </a:pPr>
            <a:r>
              <a:rPr lang="en-GB" dirty="0">
                <a:solidFill>
                  <a:srgbClr val="7030A0"/>
                </a:solidFill>
              </a:rPr>
              <a:t>Consider </a:t>
            </a:r>
            <a:r>
              <a:rPr lang="en-GB" dirty="0" err="1">
                <a:solidFill>
                  <a:srgbClr val="7030A0"/>
                </a:solidFill>
              </a:rPr>
              <a:t>bempedoic</a:t>
            </a:r>
            <a:r>
              <a:rPr lang="en-GB" dirty="0">
                <a:solidFill>
                  <a:srgbClr val="7030A0"/>
                </a:solidFill>
              </a:rPr>
              <a:t> acid in addition to ezetimibe?</a:t>
            </a:r>
          </a:p>
          <a:p>
            <a:pPr marL="342900" indent="-342900">
              <a:buAutoNum type="arabicParenR"/>
            </a:pPr>
            <a:r>
              <a:rPr lang="en-GB" dirty="0">
                <a:solidFill>
                  <a:srgbClr val="7030A0"/>
                </a:solidFill>
              </a:rPr>
              <a:t>Offer injectable therapy</a:t>
            </a:r>
          </a:p>
          <a:p>
            <a:pPr marL="342900" indent="-342900">
              <a:buAutoNum type="arabicParenR"/>
            </a:pPr>
            <a:r>
              <a:rPr lang="en-GB" dirty="0">
                <a:solidFill>
                  <a:srgbClr val="7030A0"/>
                </a:solidFill>
              </a:rPr>
              <a:t>Trial of a low dose rosuvastatin (weekly)?</a:t>
            </a:r>
          </a:p>
        </p:txBody>
      </p:sp>
    </p:spTree>
    <p:extLst>
      <p:ext uri="{BB962C8B-B14F-4D97-AF65-F5344CB8AC3E}">
        <p14:creationId xmlns:p14="http://schemas.microsoft.com/office/powerpoint/2010/main" val="278804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B10-C523-729B-E0FF-FD42148BA0A1}"/>
              </a:ext>
            </a:extLst>
          </p:cNvPr>
          <p:cNvSpPr>
            <a:spLocks noGrp="1"/>
          </p:cNvSpPr>
          <p:nvPr>
            <p:ph type="title"/>
          </p:nvPr>
        </p:nvSpPr>
        <p:spPr>
          <a:xfrm>
            <a:off x="724395" y="234497"/>
            <a:ext cx="10515600" cy="1325563"/>
          </a:xfrm>
        </p:spPr>
        <p:txBody>
          <a:bodyPr/>
          <a:lstStyle/>
          <a:p>
            <a:r>
              <a:rPr lang="en-GB" sz="4400" b="0" dirty="0">
                <a:solidFill>
                  <a:srgbClr val="00827B"/>
                </a:solidFill>
                <a:latin typeface="Arial" panose="020B0604020202020204" pitchFamily="34" charset="0"/>
                <a:cs typeface="Arial" panose="020B0604020202020204" pitchFamily="34" charset="0"/>
              </a:rPr>
              <a:t>Case study </a:t>
            </a:r>
            <a:r>
              <a:rPr lang="en-GB" dirty="0">
                <a:solidFill>
                  <a:srgbClr val="00827B"/>
                </a:solidFill>
                <a:latin typeface="Arial" panose="020B0604020202020204" pitchFamily="34" charset="0"/>
                <a:cs typeface="Arial" panose="020B0604020202020204" pitchFamily="34" charset="0"/>
              </a:rPr>
              <a:t>3</a:t>
            </a:r>
            <a:r>
              <a:rPr lang="en-GB" sz="4400" b="0" dirty="0">
                <a:solidFill>
                  <a:srgbClr val="00827B"/>
                </a:solidFill>
                <a:latin typeface="Arial" panose="020B0604020202020204" pitchFamily="34" charset="0"/>
                <a:cs typeface="Arial" panose="020B0604020202020204" pitchFamily="34" charset="0"/>
              </a:rPr>
              <a:t>: Treatment plan</a:t>
            </a:r>
            <a:endParaRPr lang="en-GB" dirty="0"/>
          </a:p>
        </p:txBody>
      </p:sp>
      <p:sp>
        <p:nvSpPr>
          <p:cNvPr id="3" name="Content Placeholder 2">
            <a:extLst>
              <a:ext uri="{FF2B5EF4-FFF2-40B4-BE49-F238E27FC236}">
                <a16:creationId xmlns:a16="http://schemas.microsoft.com/office/drawing/2014/main" id="{C11CD832-2400-A433-611D-BBE07D9CFFBA}"/>
              </a:ext>
            </a:extLst>
          </p:cNvPr>
          <p:cNvSpPr>
            <a:spLocks noGrp="1"/>
          </p:cNvSpPr>
          <p:nvPr>
            <p:ph idx="1"/>
          </p:nvPr>
        </p:nvSpPr>
        <p:spPr>
          <a:xfrm>
            <a:off x="724395" y="1295549"/>
            <a:ext cx="11025019" cy="5327954"/>
          </a:xfrm>
        </p:spPr>
        <p:txBody>
          <a:bodyPr>
            <a:normAutofit/>
          </a:bodyPr>
          <a:lstStyle/>
          <a:p>
            <a:pPr marL="0" indent="0">
              <a:buNone/>
            </a:pPr>
            <a:r>
              <a:rPr lang="en-GB" dirty="0">
                <a:solidFill>
                  <a:srgbClr val="7030A0"/>
                </a:solidFill>
              </a:rPr>
              <a:t>1- add </a:t>
            </a:r>
            <a:r>
              <a:rPr lang="en-GB" dirty="0" err="1">
                <a:solidFill>
                  <a:srgbClr val="7030A0"/>
                </a:solidFill>
              </a:rPr>
              <a:t>bempedoic</a:t>
            </a:r>
            <a:r>
              <a:rPr lang="en-GB" dirty="0">
                <a:solidFill>
                  <a:srgbClr val="7030A0"/>
                </a:solidFill>
              </a:rPr>
              <a:t> acid to ezetimibe (</a:t>
            </a:r>
            <a:r>
              <a:rPr lang="en-GB" dirty="0" err="1">
                <a:solidFill>
                  <a:srgbClr val="7030A0"/>
                </a:solidFill>
              </a:rPr>
              <a:t>Nustendi</a:t>
            </a:r>
            <a:r>
              <a:rPr lang="en-GB" dirty="0">
                <a:solidFill>
                  <a:srgbClr val="7030A0"/>
                </a:solidFill>
              </a:rPr>
              <a:t>)- FBC, LFT normal</a:t>
            </a:r>
          </a:p>
          <a:p>
            <a:pPr marL="0" indent="0">
              <a:buNone/>
            </a:pPr>
            <a:endParaRPr lang="en-GB" dirty="0">
              <a:solidFill>
                <a:srgbClr val="7030A0"/>
              </a:solidFill>
            </a:endParaRPr>
          </a:p>
          <a:p>
            <a:pPr marL="0" indent="0">
              <a:buNone/>
            </a:pPr>
            <a:r>
              <a:rPr lang="en-GB" dirty="0">
                <a:solidFill>
                  <a:srgbClr val="7030A0"/>
                </a:solidFill>
              </a:rPr>
              <a:t>2-</a:t>
            </a:r>
            <a:r>
              <a:rPr lang="en-US" dirty="0">
                <a:solidFill>
                  <a:srgbClr val="7030A0"/>
                </a:solidFill>
                <a:latin typeface="Calibri" panose="020F0502020204030204" pitchFamily="34" charset="0"/>
                <a:ea typeface="Verdana" panose="020B0604030504040204" pitchFamily="34" charset="0"/>
                <a:cs typeface="Calibri" panose="020F0502020204030204" pitchFamily="34" charset="0"/>
              </a:rPr>
              <a:t>Review bloods in 3 months (aiming for LDL&lt;1.8mmol/l; Non-HDL&lt;2.5)</a:t>
            </a:r>
          </a:p>
          <a:p>
            <a:pPr marL="0" indent="0">
              <a:buNone/>
            </a:pPr>
            <a:endParaRPr lang="en-GB" dirty="0">
              <a:solidFill>
                <a:srgbClr val="7030A0"/>
              </a:solidFill>
            </a:endParaRPr>
          </a:p>
          <a:p>
            <a:pPr marL="0" indent="0">
              <a:buNone/>
            </a:pPr>
            <a:r>
              <a:rPr lang="en-GB" dirty="0">
                <a:solidFill>
                  <a:srgbClr val="7030A0"/>
                </a:solidFill>
              </a:rPr>
              <a:t>3- monitor BP/HR, renal function</a:t>
            </a:r>
          </a:p>
          <a:p>
            <a:pPr marL="0" indent="0">
              <a:buNone/>
            </a:pPr>
            <a:endParaRPr lang="en-GB" dirty="0">
              <a:solidFill>
                <a:srgbClr val="7030A0"/>
              </a:solidFill>
            </a:endParaRPr>
          </a:p>
          <a:p>
            <a:pPr marL="0" indent="0">
              <a:buNone/>
            </a:pPr>
            <a:r>
              <a:rPr lang="en-GB" dirty="0">
                <a:solidFill>
                  <a:srgbClr val="7030A0"/>
                </a:solidFill>
              </a:rPr>
              <a:t>4- Weight management programme in the community</a:t>
            </a:r>
          </a:p>
        </p:txBody>
      </p:sp>
    </p:spTree>
    <p:extLst>
      <p:ext uri="{BB962C8B-B14F-4D97-AF65-F5344CB8AC3E}">
        <p14:creationId xmlns:p14="http://schemas.microsoft.com/office/powerpoint/2010/main" val="39978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B10-C523-729B-E0FF-FD42148BA0A1}"/>
              </a:ext>
            </a:extLst>
          </p:cNvPr>
          <p:cNvSpPr>
            <a:spLocks noGrp="1"/>
          </p:cNvSpPr>
          <p:nvPr>
            <p:ph type="title"/>
          </p:nvPr>
        </p:nvSpPr>
        <p:spPr>
          <a:xfrm>
            <a:off x="724395" y="234497"/>
            <a:ext cx="10515600" cy="1325563"/>
          </a:xfrm>
        </p:spPr>
        <p:txBody>
          <a:bodyPr/>
          <a:lstStyle/>
          <a:p>
            <a:r>
              <a:rPr lang="en-GB" sz="4400" b="0" dirty="0">
                <a:solidFill>
                  <a:srgbClr val="00827B"/>
                </a:solidFill>
                <a:latin typeface="Arial" panose="020B0604020202020204" pitchFamily="34" charset="0"/>
                <a:cs typeface="Arial" panose="020B0604020202020204" pitchFamily="34" charset="0"/>
              </a:rPr>
              <a:t>Case study: F/Up- July 2023</a:t>
            </a:r>
            <a:endParaRPr lang="en-GB" dirty="0"/>
          </a:p>
        </p:txBody>
      </p:sp>
      <p:sp>
        <p:nvSpPr>
          <p:cNvPr id="3" name="Content Placeholder 2">
            <a:extLst>
              <a:ext uri="{FF2B5EF4-FFF2-40B4-BE49-F238E27FC236}">
                <a16:creationId xmlns:a16="http://schemas.microsoft.com/office/drawing/2014/main" id="{C11CD832-2400-A433-611D-BBE07D9CFFBA}"/>
              </a:ext>
            </a:extLst>
          </p:cNvPr>
          <p:cNvSpPr>
            <a:spLocks noGrp="1"/>
          </p:cNvSpPr>
          <p:nvPr>
            <p:ph idx="1"/>
          </p:nvPr>
        </p:nvSpPr>
        <p:spPr>
          <a:xfrm>
            <a:off x="724395" y="1295549"/>
            <a:ext cx="11025019" cy="5327954"/>
          </a:xfrm>
        </p:spPr>
        <p:txBody>
          <a:bodyPr>
            <a:normAutofit/>
          </a:bodyPr>
          <a:lstStyle/>
          <a:p>
            <a:pPr marL="0" indent="0">
              <a:buNone/>
            </a:pPr>
            <a:r>
              <a:rPr lang="en-GB" altLang="en-US" dirty="0" err="1">
                <a:solidFill>
                  <a:srgbClr val="7030A0"/>
                </a:solidFill>
                <a:latin typeface="Arial" charset="0"/>
                <a:cs typeface="Arial" charset="0"/>
              </a:rPr>
              <a:t>B</a:t>
            </a:r>
            <a:r>
              <a:rPr lang="en-GB" altLang="en-US" sz="2800" dirty="0" err="1">
                <a:solidFill>
                  <a:srgbClr val="7030A0"/>
                </a:solidFill>
                <a:latin typeface="Arial" charset="0"/>
                <a:cs typeface="Arial" charset="0"/>
              </a:rPr>
              <a:t>empedoic</a:t>
            </a:r>
            <a:r>
              <a:rPr lang="en-GB" altLang="en-US" sz="2800" dirty="0">
                <a:solidFill>
                  <a:srgbClr val="7030A0"/>
                </a:solidFill>
                <a:latin typeface="Arial" charset="0"/>
                <a:cs typeface="Arial" charset="0"/>
              </a:rPr>
              <a:t> acid (took it from July 22 until March 2023 but developed 3 episodes of gout and hyperuricaemia between January to March 2023, so this was stopped in April 2023)- </a:t>
            </a:r>
          </a:p>
          <a:p>
            <a:r>
              <a:rPr lang="en-GB" sz="2800" b="0" dirty="0" err="1">
                <a:solidFill>
                  <a:srgbClr val="7030A0"/>
                </a:solidFill>
              </a:rPr>
              <a:t>Tchol</a:t>
            </a:r>
            <a:r>
              <a:rPr lang="en-GB" sz="2800" b="0" dirty="0">
                <a:solidFill>
                  <a:srgbClr val="7030A0"/>
                </a:solidFill>
              </a:rPr>
              <a:t> 5.4, LDL 3.2, non-HDL 4.2, TG 2.1, </a:t>
            </a:r>
          </a:p>
          <a:p>
            <a:r>
              <a:rPr lang="en-GB" sz="2800" b="0" dirty="0">
                <a:solidFill>
                  <a:srgbClr val="7030A0"/>
                </a:solidFill>
              </a:rPr>
              <a:t>hba1c 39; </a:t>
            </a:r>
            <a:r>
              <a:rPr lang="en-GB" sz="2800" dirty="0">
                <a:solidFill>
                  <a:srgbClr val="7030A0"/>
                </a:solidFill>
              </a:rPr>
              <a:t>Renal function: eGFR=50ml/min; Cr=120, urate 523umol/L, ALT 42</a:t>
            </a:r>
          </a:p>
          <a:p>
            <a:pPr marL="0" indent="0">
              <a:buNone/>
            </a:pPr>
            <a:endParaRPr lang="en-GB" altLang="en-US" dirty="0">
              <a:solidFill>
                <a:srgbClr val="7030A0"/>
              </a:solidFill>
              <a:latin typeface="Arial" charset="0"/>
              <a:cs typeface="Arial" charset="0"/>
            </a:endParaRPr>
          </a:p>
          <a:p>
            <a:pPr marL="0" indent="0">
              <a:buNone/>
            </a:pPr>
            <a:r>
              <a:rPr lang="en-GB" altLang="en-US" sz="2800" dirty="0">
                <a:solidFill>
                  <a:srgbClr val="C00000"/>
                </a:solidFill>
                <a:latin typeface="Arial" charset="0"/>
                <a:cs typeface="Arial" charset="0"/>
              </a:rPr>
              <a:t>What next?</a:t>
            </a:r>
          </a:p>
          <a:p>
            <a:pPr marL="0" indent="0">
              <a:buNone/>
            </a:pPr>
            <a:r>
              <a:rPr lang="en-GB" dirty="0">
                <a:solidFill>
                  <a:srgbClr val="7030A0"/>
                </a:solidFill>
              </a:rPr>
              <a:t>1- </a:t>
            </a:r>
            <a:r>
              <a:rPr lang="en-GB" strike="sngStrike" dirty="0">
                <a:solidFill>
                  <a:srgbClr val="7030A0"/>
                </a:solidFill>
              </a:rPr>
              <a:t>add </a:t>
            </a:r>
            <a:r>
              <a:rPr lang="en-GB" strike="sngStrike" dirty="0" err="1">
                <a:solidFill>
                  <a:srgbClr val="7030A0"/>
                </a:solidFill>
              </a:rPr>
              <a:t>bempedoic</a:t>
            </a:r>
            <a:r>
              <a:rPr lang="en-GB" strike="sngStrike" dirty="0">
                <a:solidFill>
                  <a:srgbClr val="7030A0"/>
                </a:solidFill>
              </a:rPr>
              <a:t> acid to ezetimibe (</a:t>
            </a:r>
            <a:r>
              <a:rPr lang="en-GB" strike="sngStrike" dirty="0" err="1">
                <a:solidFill>
                  <a:srgbClr val="7030A0"/>
                </a:solidFill>
              </a:rPr>
              <a:t>Nustendi</a:t>
            </a:r>
            <a:r>
              <a:rPr lang="en-GB" strike="sngStrike" dirty="0">
                <a:solidFill>
                  <a:srgbClr val="7030A0"/>
                </a:solidFill>
              </a:rPr>
              <a:t>)- FBC normal </a:t>
            </a:r>
            <a:endParaRPr lang="en-GB" dirty="0">
              <a:solidFill>
                <a:srgbClr val="7030A0"/>
              </a:solidFill>
            </a:endParaRPr>
          </a:p>
          <a:p>
            <a:pPr marL="0" indent="0">
              <a:buNone/>
            </a:pPr>
            <a:r>
              <a:rPr lang="en-GB" dirty="0">
                <a:solidFill>
                  <a:srgbClr val="7030A0"/>
                </a:solidFill>
              </a:rPr>
              <a:t>2-Offer injectable therapy</a:t>
            </a:r>
          </a:p>
          <a:p>
            <a:pPr marL="0" indent="0">
              <a:buNone/>
            </a:pPr>
            <a:r>
              <a:rPr lang="en-GB" dirty="0">
                <a:solidFill>
                  <a:srgbClr val="7030A0"/>
                </a:solidFill>
              </a:rPr>
              <a:t>3- Trial of a low dose rosuvastatin (weekly)?</a:t>
            </a:r>
          </a:p>
        </p:txBody>
      </p:sp>
    </p:spTree>
    <p:extLst>
      <p:ext uri="{BB962C8B-B14F-4D97-AF65-F5344CB8AC3E}">
        <p14:creationId xmlns:p14="http://schemas.microsoft.com/office/powerpoint/2010/main" val="106755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0CB00-EB05-4742-62F7-AE216C6AE1E2}"/>
              </a:ext>
            </a:extLst>
          </p:cNvPr>
          <p:cNvSpPr>
            <a:spLocks noGrp="1"/>
          </p:cNvSpPr>
          <p:nvPr>
            <p:ph type="sldNum" sz="quarter" idx="4"/>
          </p:nvPr>
        </p:nvSpPr>
        <p:spPr/>
        <p:txBody>
          <a:bodyPr/>
          <a:lstStyle/>
          <a:p>
            <a:fld id="{902D5018-2030-2046-84FC-87E41EA86E42}" type="slidenum">
              <a:rPr lang="en-US" smtClean="0"/>
              <a:pPr/>
              <a:t>26</a:t>
            </a:fld>
            <a:endParaRPr lang="en-US" dirty="0"/>
          </a:p>
        </p:txBody>
      </p:sp>
      <p:sp>
        <p:nvSpPr>
          <p:cNvPr id="3" name="Title 24">
            <a:extLst>
              <a:ext uri="{FF2B5EF4-FFF2-40B4-BE49-F238E27FC236}">
                <a16:creationId xmlns:a16="http://schemas.microsoft.com/office/drawing/2014/main" id="{1F80C318-5339-C89B-1679-FBE840EC3DBC}"/>
              </a:ext>
            </a:extLst>
          </p:cNvPr>
          <p:cNvSpPr txBox="1">
            <a:spLocks/>
          </p:cNvSpPr>
          <p:nvPr/>
        </p:nvSpPr>
        <p:spPr>
          <a:xfrm>
            <a:off x="292865" y="978851"/>
            <a:ext cx="10867825" cy="510562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endParaRPr lang="en-GB" sz="1400" dirty="0">
              <a:solidFill>
                <a:srgbClr val="7030A0"/>
              </a:solidFill>
              <a:latin typeface="Arial" panose="020B0604020202020204" pitchFamily="34" charset="0"/>
              <a:cs typeface="Arial" panose="020B0604020202020204" pitchFamily="34" charset="0"/>
            </a:endParaRPr>
          </a:p>
          <a:p>
            <a:pPr marL="571500" indent="-571500">
              <a:lnSpc>
                <a:spcPts val="5067"/>
              </a:lnSpc>
              <a:buFont typeface="Arial" panose="020B0604020202020204" pitchFamily="34" charset="0"/>
              <a:buChar char="•"/>
            </a:pPr>
            <a:endParaRPr lang="en-US" sz="14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9" name="Title 24">
            <a:extLst>
              <a:ext uri="{FF2B5EF4-FFF2-40B4-BE49-F238E27FC236}">
                <a16:creationId xmlns:a16="http://schemas.microsoft.com/office/drawing/2014/main" id="{E7DD2C65-B62F-46EE-9EB4-C338F24A2A2E}"/>
              </a:ext>
            </a:extLst>
          </p:cNvPr>
          <p:cNvSpPr txBox="1">
            <a:spLocks/>
          </p:cNvSpPr>
          <p:nvPr/>
        </p:nvSpPr>
        <p:spPr>
          <a:xfrm>
            <a:off x="292865" y="232556"/>
            <a:ext cx="5566871" cy="1217378"/>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Inclisiran eligibility criteria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NICE Technology Appraisal TA733</a:t>
            </a:r>
            <a:endParaRPr lang="en-US" sz="3600" b="0" dirty="0">
              <a:solidFill>
                <a:srgbClr val="00827B"/>
              </a:solidFill>
              <a:latin typeface="Arial" panose="020B0604020202020204" pitchFamily="34" charset="0"/>
              <a:cs typeface="Arial" panose="020B0604020202020204" pitchFamily="34" charset="0"/>
            </a:endParaRPr>
          </a:p>
        </p:txBody>
      </p:sp>
      <p:sp>
        <p:nvSpPr>
          <p:cNvPr id="10" name="Title 24">
            <a:extLst>
              <a:ext uri="{FF2B5EF4-FFF2-40B4-BE49-F238E27FC236}">
                <a16:creationId xmlns:a16="http://schemas.microsoft.com/office/drawing/2014/main" id="{E72E2BBA-BF1E-4E4E-80D8-5288A51523E5}"/>
              </a:ext>
            </a:extLst>
          </p:cNvPr>
          <p:cNvSpPr txBox="1">
            <a:spLocks/>
          </p:cNvSpPr>
          <p:nvPr/>
        </p:nvSpPr>
        <p:spPr>
          <a:xfrm>
            <a:off x="6122144" y="247818"/>
            <a:ext cx="5587379" cy="1217378"/>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PCSK9-inhibitor eligibility criteria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NICE TA393 Alirocumab</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NICE TA394 Evolocumab</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b="0" dirty="0">
              <a:solidFill>
                <a:srgbClr val="00827B"/>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84BF3EE-6D1A-417C-90CE-0F9F7B81EAE5}"/>
              </a:ext>
            </a:extLst>
          </p:cNvPr>
          <p:cNvGraphicFramePr>
            <a:graphicFrameLocks noGrp="1"/>
          </p:cNvGraphicFramePr>
          <p:nvPr/>
        </p:nvGraphicFramePr>
        <p:xfrm>
          <a:off x="292865" y="1529714"/>
          <a:ext cx="5641233" cy="4705137"/>
        </p:xfrm>
        <a:graphic>
          <a:graphicData uri="http://schemas.openxmlformats.org/drawingml/2006/table">
            <a:tbl>
              <a:tblPr firstRow="1" firstCol="1" bandRow="1">
                <a:tableStyleId>{5C22544A-7EE6-4342-B048-85BDC9FD1C3A}</a:tableStyleId>
              </a:tblPr>
              <a:tblGrid>
                <a:gridCol w="1639423">
                  <a:extLst>
                    <a:ext uri="{9D8B030D-6E8A-4147-A177-3AD203B41FA5}">
                      <a16:colId xmlns:a16="http://schemas.microsoft.com/office/drawing/2014/main" val="2257407170"/>
                    </a:ext>
                  </a:extLst>
                </a:gridCol>
                <a:gridCol w="1496164">
                  <a:extLst>
                    <a:ext uri="{9D8B030D-6E8A-4147-A177-3AD203B41FA5}">
                      <a16:colId xmlns:a16="http://schemas.microsoft.com/office/drawing/2014/main" val="1554252344"/>
                    </a:ext>
                  </a:extLst>
                </a:gridCol>
                <a:gridCol w="2505646">
                  <a:extLst>
                    <a:ext uri="{9D8B030D-6E8A-4147-A177-3AD203B41FA5}">
                      <a16:colId xmlns:a16="http://schemas.microsoft.com/office/drawing/2014/main" val="1989280874"/>
                    </a:ext>
                  </a:extLst>
                </a:gridCol>
              </a:tblGrid>
              <a:tr h="197463">
                <a:tc>
                  <a:txBody>
                    <a:bodyPr/>
                    <a:lstStyle/>
                    <a:p>
                      <a:pPr>
                        <a:lnSpc>
                          <a:spcPct val="107000"/>
                        </a:lnSpc>
                        <a:spcAft>
                          <a:spcPts val="800"/>
                        </a:spcAft>
                      </a:pPr>
                      <a:r>
                        <a:rPr lang="en-GB" sz="14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Without CVD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rPr>
                        <a:t>With CVD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902922"/>
                  </a:ext>
                </a:extLst>
              </a:tr>
              <a:tr h="1023867">
                <a:tc>
                  <a:txBody>
                    <a:bodyPr/>
                    <a:lstStyle/>
                    <a:p>
                      <a:pPr>
                        <a:lnSpc>
                          <a:spcPct val="107000"/>
                        </a:lnSpc>
                        <a:spcAft>
                          <a:spcPts val="800"/>
                        </a:spcAft>
                      </a:pPr>
                      <a:r>
                        <a:rPr lang="en-GB" sz="1400">
                          <a:effectLst/>
                        </a:rPr>
                        <a:t>Primary non-familial hypercholesterolaemia or mixed dyslipidaemia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rPr>
                        <a:t>Not recommended at any LDL concentration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r>
                        <a:rPr lang="en-GB" sz="1400" dirty="0">
                          <a:effectLst/>
                        </a:rPr>
                        <a:t> </a:t>
                      </a:r>
                      <a:endParaRPr lang="en-GB" sz="2400" dirty="0">
                        <a:effectLst/>
                      </a:endParaRPr>
                    </a:p>
                    <a:p>
                      <a:r>
                        <a:rPr lang="en-GB" sz="1400" dirty="0">
                          <a:effectLst/>
                        </a:rPr>
                        <a:t>2.6 mmol/l or more, despite maximum tolerated lipid-lowering therapy, that is: </a:t>
                      </a:r>
                      <a:endParaRPr lang="en-GB" sz="2400" dirty="0">
                        <a:effectLst/>
                      </a:endParaRPr>
                    </a:p>
                    <a:p>
                      <a:r>
                        <a:rPr lang="en-GB" sz="1400" dirty="0">
                          <a:effectLst/>
                        </a:rPr>
                        <a:t>1. maximum tolerated statins with or without other lipid-lowering therapies or, </a:t>
                      </a:r>
                      <a:endParaRPr lang="en-GB" sz="2400" dirty="0">
                        <a:effectLst/>
                      </a:endParaRPr>
                    </a:p>
                    <a:p>
                      <a:r>
                        <a:rPr lang="en-GB" sz="1400" dirty="0">
                          <a:effectLst/>
                        </a:rPr>
                        <a:t>2. other lipid-lowering therapies when statins are not tolerated or are contraindicated </a:t>
                      </a:r>
                      <a:endParaRPr lang="en-GB" sz="2400" dirty="0">
                        <a:effectLst/>
                      </a:endParaRPr>
                    </a:p>
                    <a:p>
                      <a:pPr>
                        <a:lnSpc>
                          <a:spcPct val="107000"/>
                        </a:lnSpc>
                        <a:spcAft>
                          <a:spcPts val="800"/>
                        </a:spcAft>
                      </a:pPr>
                      <a:r>
                        <a:rPr lang="en-GB" sz="14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251773"/>
                  </a:ext>
                </a:extLst>
              </a:tr>
              <a:tr h="1264580">
                <a:tc>
                  <a:txBody>
                    <a:bodyPr/>
                    <a:lstStyle/>
                    <a:p>
                      <a:pPr>
                        <a:lnSpc>
                          <a:spcPct val="107000"/>
                        </a:lnSpc>
                        <a:spcAft>
                          <a:spcPts val="800"/>
                        </a:spcAft>
                      </a:pPr>
                      <a:r>
                        <a:rPr lang="en-GB" sz="1400">
                          <a:effectLst/>
                        </a:rPr>
                        <a:t>Primary heterozygous familial hypercholesterolaemia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Not recommended at any LDL concentration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4000446177"/>
                  </a:ext>
                </a:extLst>
              </a:tr>
              <a:tr h="1892454">
                <a:tc gridSpan="3">
                  <a:txBody>
                    <a:bodyPr/>
                    <a:lstStyle/>
                    <a:p>
                      <a:pPr>
                        <a:lnSpc>
                          <a:spcPct val="107000"/>
                        </a:lnSpc>
                        <a:spcAft>
                          <a:spcPts val="800"/>
                        </a:spcAft>
                      </a:pPr>
                      <a:r>
                        <a:rPr lang="en-GB" sz="1400" dirty="0">
                          <a:effectLst/>
                        </a:rPr>
                        <a:t>CVD is defined as history of any of the following: </a:t>
                      </a:r>
                      <a:endParaRPr lang="en-GB" sz="2000" dirty="0">
                        <a:effectLst/>
                      </a:endParaRPr>
                    </a:p>
                    <a:p>
                      <a:pPr>
                        <a:lnSpc>
                          <a:spcPct val="107000"/>
                        </a:lnSpc>
                        <a:spcAft>
                          <a:spcPts val="800"/>
                        </a:spcAft>
                      </a:pPr>
                      <a:r>
                        <a:rPr lang="en-GB" sz="1400" dirty="0">
                          <a:effectLst/>
                        </a:rPr>
                        <a:t>• Acute coronary syndrome (such as myocardial infarction or unstable angina needing hospitalisation) </a:t>
                      </a:r>
                      <a:endParaRPr lang="en-GB" sz="2000" dirty="0">
                        <a:effectLst/>
                      </a:endParaRPr>
                    </a:p>
                    <a:p>
                      <a:pPr>
                        <a:lnSpc>
                          <a:spcPct val="107000"/>
                        </a:lnSpc>
                        <a:spcAft>
                          <a:spcPts val="800"/>
                        </a:spcAft>
                      </a:pPr>
                      <a:r>
                        <a:rPr lang="en-GB" sz="1400" dirty="0">
                          <a:effectLst/>
                        </a:rPr>
                        <a:t>• Coronary or other arterial revascularisation procedures (PCI/CABG)</a:t>
                      </a:r>
                      <a:endParaRPr lang="en-GB" sz="2000" dirty="0">
                        <a:effectLst/>
                      </a:endParaRPr>
                    </a:p>
                    <a:p>
                      <a:pPr>
                        <a:lnSpc>
                          <a:spcPct val="107000"/>
                        </a:lnSpc>
                        <a:spcAft>
                          <a:spcPts val="800"/>
                        </a:spcAft>
                      </a:pPr>
                      <a:r>
                        <a:rPr lang="en-GB" sz="1400" dirty="0">
                          <a:effectLst/>
                        </a:rPr>
                        <a:t>• Coronary heart disease </a:t>
                      </a:r>
                      <a:endParaRPr lang="en-GB" sz="2000" dirty="0">
                        <a:effectLst/>
                      </a:endParaRPr>
                    </a:p>
                    <a:p>
                      <a:pPr>
                        <a:lnSpc>
                          <a:spcPct val="107000"/>
                        </a:lnSpc>
                        <a:spcAft>
                          <a:spcPts val="800"/>
                        </a:spcAft>
                      </a:pPr>
                      <a:r>
                        <a:rPr lang="en-GB" sz="1400" dirty="0">
                          <a:effectLst/>
                        </a:rPr>
                        <a:t>• Ischaemia Stroke or Transient Ischaemic Attack (TIA)</a:t>
                      </a:r>
                      <a:endParaRPr lang="en-GB" sz="2000" dirty="0">
                        <a:effectLst/>
                      </a:endParaRPr>
                    </a:p>
                    <a:p>
                      <a:r>
                        <a:rPr lang="en-GB" sz="1400" dirty="0">
                          <a:effectLst/>
                        </a:rPr>
                        <a:t>• Peripheral arterial disease (PAD)- inc. carotid and aortic disease</a:t>
                      </a:r>
                      <a:endPar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7648404"/>
                  </a:ext>
                </a:extLst>
              </a:tr>
            </a:tbl>
          </a:graphicData>
        </a:graphic>
      </p:graphicFrame>
      <p:graphicFrame>
        <p:nvGraphicFramePr>
          <p:cNvPr id="6" name="Table 5">
            <a:extLst>
              <a:ext uri="{FF2B5EF4-FFF2-40B4-BE49-F238E27FC236}">
                <a16:creationId xmlns:a16="http://schemas.microsoft.com/office/drawing/2014/main" id="{F7920CA4-1DBF-43AD-B2D5-2043892DE43A}"/>
              </a:ext>
            </a:extLst>
          </p:cNvPr>
          <p:cNvGraphicFramePr>
            <a:graphicFrameLocks noGrp="1"/>
          </p:cNvGraphicFramePr>
          <p:nvPr/>
        </p:nvGraphicFramePr>
        <p:xfrm>
          <a:off x="6038972" y="1529714"/>
          <a:ext cx="5670551" cy="4685389"/>
        </p:xfrm>
        <a:graphic>
          <a:graphicData uri="http://schemas.openxmlformats.org/drawingml/2006/table">
            <a:tbl>
              <a:tblPr firstRow="1" firstCol="1" bandRow="1">
                <a:tableStyleId>{5C22544A-7EE6-4342-B048-85BDC9FD1C3A}</a:tableStyleId>
              </a:tblPr>
              <a:tblGrid>
                <a:gridCol w="1347690">
                  <a:extLst>
                    <a:ext uri="{9D8B030D-6E8A-4147-A177-3AD203B41FA5}">
                      <a16:colId xmlns:a16="http://schemas.microsoft.com/office/drawing/2014/main" val="4050769703"/>
                    </a:ext>
                  </a:extLst>
                </a:gridCol>
                <a:gridCol w="1627481">
                  <a:extLst>
                    <a:ext uri="{9D8B030D-6E8A-4147-A177-3AD203B41FA5}">
                      <a16:colId xmlns:a16="http://schemas.microsoft.com/office/drawing/2014/main" val="2129344562"/>
                    </a:ext>
                  </a:extLst>
                </a:gridCol>
                <a:gridCol w="1347690">
                  <a:extLst>
                    <a:ext uri="{9D8B030D-6E8A-4147-A177-3AD203B41FA5}">
                      <a16:colId xmlns:a16="http://schemas.microsoft.com/office/drawing/2014/main" val="595283429"/>
                    </a:ext>
                  </a:extLst>
                </a:gridCol>
                <a:gridCol w="1347690">
                  <a:extLst>
                    <a:ext uri="{9D8B030D-6E8A-4147-A177-3AD203B41FA5}">
                      <a16:colId xmlns:a16="http://schemas.microsoft.com/office/drawing/2014/main" val="320758293"/>
                    </a:ext>
                  </a:extLst>
                </a:gridCol>
              </a:tblGrid>
              <a:tr h="255843">
                <a:tc>
                  <a:txBody>
                    <a:bodyPr/>
                    <a:lstStyle/>
                    <a:p>
                      <a:pPr>
                        <a:lnSpc>
                          <a:spcPct val="107000"/>
                        </a:lnSpc>
                        <a:spcAft>
                          <a:spcPts val="800"/>
                        </a:spcAft>
                      </a:pPr>
                      <a:r>
                        <a:rPr lang="en-GB" sz="14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rPr>
                        <a:t>Without CVD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400">
                          <a:effectLst/>
                        </a:rPr>
                        <a:t>With CVD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069564949"/>
                  </a:ext>
                </a:extLst>
              </a:tr>
              <a:tr h="562853">
                <a:tc rowSpan="2">
                  <a:txBody>
                    <a:bodyPr/>
                    <a:lstStyle/>
                    <a:p>
                      <a:pPr>
                        <a:lnSpc>
                          <a:spcPct val="107000"/>
                        </a:lnSpc>
                        <a:spcAft>
                          <a:spcPts val="800"/>
                        </a:spcAft>
                      </a:pPr>
                      <a:r>
                        <a:rPr lang="en-GB" sz="1400" dirty="0">
                          <a:effectLst/>
                        </a:rPr>
                        <a:t>Primary non-familial hypercholesterolaemia or mixed dyslipidaemia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n-GB" sz="1400" dirty="0">
                          <a:effectLst/>
                        </a:rPr>
                        <a:t>Not recommended at any LDL concentration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a:effectLst/>
                        </a:rPr>
                        <a:t>High-risk (1)</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a:effectLst/>
                        </a:rPr>
                        <a:t>Very high-risk (2)</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333497"/>
                  </a:ext>
                </a:extLst>
              </a:tr>
              <a:tr h="893899">
                <a:tc vMerge="1">
                  <a:txBody>
                    <a:bodyPr/>
                    <a:lstStyle/>
                    <a:p>
                      <a:endParaRPr lang="en-GB"/>
                    </a:p>
                  </a:txBody>
                  <a:tcPr/>
                </a:tc>
                <a:tc vMerge="1">
                  <a:txBody>
                    <a:bodyPr/>
                    <a:lstStyle/>
                    <a:p>
                      <a:endParaRPr lang="en-GB"/>
                    </a:p>
                  </a:txBody>
                  <a:tcPr/>
                </a:tc>
                <a:tc>
                  <a:txBody>
                    <a:bodyPr/>
                    <a:lstStyle/>
                    <a:p>
                      <a:r>
                        <a:rPr lang="en-GB" sz="1400">
                          <a:effectLst/>
                        </a:rPr>
                        <a:t>LDL&gt;4.0mmol/L for two readings at least 6 months apart</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effectLst/>
                        </a:rPr>
                        <a:t>LDL&gt;3.5 mmol/L for two readings at least 6 months apart</a:t>
                      </a:r>
                      <a:endPar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613837"/>
                  </a:ext>
                </a:extLst>
              </a:tr>
              <a:tr h="1204683">
                <a:tc>
                  <a:txBody>
                    <a:bodyPr/>
                    <a:lstStyle/>
                    <a:p>
                      <a:pPr>
                        <a:lnSpc>
                          <a:spcPct val="107000"/>
                        </a:lnSpc>
                        <a:spcAft>
                          <a:spcPts val="800"/>
                        </a:spcAft>
                      </a:pPr>
                      <a:r>
                        <a:rPr lang="en-GB" sz="1400">
                          <a:effectLst/>
                        </a:rPr>
                        <a:t>Primary heterozygous familial hypercholesterolaemia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LDL&gt;5.0mmol/L at least 6 months apart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r>
                        <a:rPr lang="en-GB" sz="1400">
                          <a:effectLst/>
                        </a:rPr>
                        <a:t>LDL&gt;3.5 mmol/L</a:t>
                      </a:r>
                      <a:endParaRPr lang="en-GB"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79567267"/>
                  </a:ext>
                </a:extLst>
              </a:tr>
              <a:tr h="1768111">
                <a:tc gridSpan="4">
                  <a:txBody>
                    <a:bodyPr/>
                    <a:lstStyle/>
                    <a:p>
                      <a:pPr marL="342900" lvl="0" indent="-342900" algn="just">
                        <a:lnSpc>
                          <a:spcPct val="107000"/>
                        </a:lnSpc>
                        <a:spcAft>
                          <a:spcPts val="800"/>
                        </a:spcAft>
                        <a:buFont typeface="+mj-lt"/>
                        <a:buAutoNum type="arabicParenR"/>
                      </a:pPr>
                      <a:r>
                        <a:rPr lang="en-GB" sz="1400" dirty="0">
                          <a:effectLst/>
                        </a:rPr>
                        <a:t>High risk: History of any of the following: ACS (such as myocardial infarction or unstable angina needing hospitalisation); coronary or other arterial revascularisation procedures (PCI/CABG); Coronary Heart Disease (CHD), ischaemic stroke or TIA Transient Ischaemic Attack (TIA); Peripheral Arterial Disease (PAD) </a:t>
                      </a:r>
                      <a:endParaRPr lang="en-GB" sz="2400" dirty="0">
                        <a:effectLst/>
                      </a:endParaRPr>
                    </a:p>
                    <a:p>
                      <a:pPr marL="342900" lvl="0" indent="-342900" algn="just">
                        <a:lnSpc>
                          <a:spcPct val="107000"/>
                        </a:lnSpc>
                        <a:spcAft>
                          <a:spcPts val="800"/>
                        </a:spcAft>
                        <a:buFont typeface="+mj-lt"/>
                        <a:buAutoNum type="arabicParenR"/>
                      </a:pPr>
                      <a:r>
                        <a:rPr lang="en-GB" sz="1400" dirty="0">
                          <a:effectLst/>
                        </a:rPr>
                        <a:t>Very high risk: Recurrent CV events or CV events in more than 1 vascular bed (that is, </a:t>
                      </a:r>
                      <a:r>
                        <a:rPr lang="en-GB" sz="1400" dirty="0" err="1">
                          <a:effectLst/>
                        </a:rPr>
                        <a:t>polyvascular</a:t>
                      </a:r>
                      <a:r>
                        <a:rPr lang="en-GB" sz="1400" dirty="0">
                          <a:effectLst/>
                        </a:rPr>
                        <a:t> disease)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0839998"/>
                  </a:ext>
                </a:extLst>
              </a:tr>
            </a:tbl>
          </a:graphicData>
        </a:graphic>
      </p:graphicFrame>
    </p:spTree>
    <p:extLst>
      <p:ext uri="{BB962C8B-B14F-4D97-AF65-F5344CB8AC3E}">
        <p14:creationId xmlns:p14="http://schemas.microsoft.com/office/powerpoint/2010/main" val="96141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B10-C523-729B-E0FF-FD42148BA0A1}"/>
              </a:ext>
            </a:extLst>
          </p:cNvPr>
          <p:cNvSpPr>
            <a:spLocks noGrp="1"/>
          </p:cNvSpPr>
          <p:nvPr>
            <p:ph type="title"/>
          </p:nvPr>
        </p:nvSpPr>
        <p:spPr>
          <a:xfrm>
            <a:off x="724395" y="234497"/>
            <a:ext cx="10515600" cy="1325563"/>
          </a:xfrm>
        </p:spPr>
        <p:txBody>
          <a:bodyPr/>
          <a:lstStyle/>
          <a:p>
            <a:r>
              <a:rPr lang="en-GB" sz="4400" b="0" dirty="0">
                <a:solidFill>
                  <a:srgbClr val="00827B"/>
                </a:solidFill>
                <a:latin typeface="Arial" panose="020B0604020202020204" pitchFamily="34" charset="0"/>
                <a:cs typeface="Arial" panose="020B0604020202020204" pitchFamily="34" charset="0"/>
              </a:rPr>
              <a:t>Case study AG: F/Up- October 2023</a:t>
            </a:r>
            <a:endParaRPr lang="en-GB" dirty="0"/>
          </a:p>
        </p:txBody>
      </p:sp>
      <p:sp>
        <p:nvSpPr>
          <p:cNvPr id="3" name="Content Placeholder 2">
            <a:extLst>
              <a:ext uri="{FF2B5EF4-FFF2-40B4-BE49-F238E27FC236}">
                <a16:creationId xmlns:a16="http://schemas.microsoft.com/office/drawing/2014/main" id="{C11CD832-2400-A433-611D-BBE07D9CFFBA}"/>
              </a:ext>
            </a:extLst>
          </p:cNvPr>
          <p:cNvSpPr>
            <a:spLocks noGrp="1"/>
          </p:cNvSpPr>
          <p:nvPr>
            <p:ph idx="1"/>
          </p:nvPr>
        </p:nvSpPr>
        <p:spPr>
          <a:xfrm>
            <a:off x="724395" y="1295549"/>
            <a:ext cx="11025019" cy="5327954"/>
          </a:xfrm>
        </p:spPr>
        <p:txBody>
          <a:bodyPr>
            <a:normAutofit/>
          </a:bodyPr>
          <a:lstStyle/>
          <a:p>
            <a:r>
              <a:rPr lang="en-GB" sz="2800" dirty="0">
                <a:solidFill>
                  <a:srgbClr val="7030A0"/>
                </a:solidFill>
              </a:rPr>
              <a:t>Now on </a:t>
            </a:r>
            <a:r>
              <a:rPr lang="en-GB" sz="2800" dirty="0" err="1">
                <a:solidFill>
                  <a:srgbClr val="7030A0"/>
                </a:solidFill>
              </a:rPr>
              <a:t>Inclisiran</a:t>
            </a:r>
            <a:r>
              <a:rPr lang="en-GB" sz="2800" dirty="0">
                <a:solidFill>
                  <a:srgbClr val="7030A0"/>
                </a:solidFill>
              </a:rPr>
              <a:t> (second dose)</a:t>
            </a:r>
          </a:p>
          <a:p>
            <a:r>
              <a:rPr lang="en-GB" sz="2800" dirty="0">
                <a:solidFill>
                  <a:srgbClr val="7030A0"/>
                </a:solidFill>
              </a:rPr>
              <a:t>BP: 147/94mmHg (BP at home over 135/85 for more than 5 readings) ; HR: 84bpm</a:t>
            </a:r>
          </a:p>
          <a:p>
            <a:r>
              <a:rPr lang="en-GB" sz="2800" b="0" dirty="0" err="1">
                <a:solidFill>
                  <a:srgbClr val="7030A0"/>
                </a:solidFill>
              </a:rPr>
              <a:t>Tchol</a:t>
            </a:r>
            <a:r>
              <a:rPr lang="en-GB" sz="2800" b="0" dirty="0">
                <a:solidFill>
                  <a:srgbClr val="7030A0"/>
                </a:solidFill>
              </a:rPr>
              <a:t>: 3.3</a:t>
            </a:r>
            <a:r>
              <a:rPr lang="en-GB" sz="2800" b="1" dirty="0">
                <a:solidFill>
                  <a:srgbClr val="7030A0"/>
                </a:solidFill>
              </a:rPr>
              <a:t>, LDL 1.2</a:t>
            </a:r>
            <a:r>
              <a:rPr lang="en-GB" sz="2800" b="0" dirty="0">
                <a:solidFill>
                  <a:srgbClr val="7030A0"/>
                </a:solidFill>
              </a:rPr>
              <a:t>, TG 1.4, HDL 1.4, </a:t>
            </a:r>
            <a:r>
              <a:rPr lang="en-GB" sz="2800" b="1" dirty="0">
                <a:solidFill>
                  <a:srgbClr val="7030A0"/>
                </a:solidFill>
              </a:rPr>
              <a:t>non-HDL 1.9, HbA1C 42mmol/mol, ALT 56, GGT 66 </a:t>
            </a:r>
            <a:endParaRPr lang="en-GB" sz="2800" dirty="0">
              <a:solidFill>
                <a:srgbClr val="7030A0"/>
              </a:solidFill>
            </a:endParaRPr>
          </a:p>
          <a:p>
            <a:r>
              <a:rPr lang="en-GB" altLang="en-US" dirty="0">
                <a:solidFill>
                  <a:srgbClr val="7030A0"/>
                </a:solidFill>
                <a:latin typeface="Arial" charset="0"/>
                <a:cs typeface="Arial" charset="0"/>
              </a:rPr>
              <a:t>No side-effects reported, lost 2kg, BMI 29kg/m2</a:t>
            </a:r>
          </a:p>
          <a:p>
            <a:pPr marL="0" indent="0">
              <a:buNone/>
            </a:pPr>
            <a:r>
              <a:rPr lang="en-GB" altLang="en-US" sz="2800" dirty="0">
                <a:solidFill>
                  <a:srgbClr val="C00000"/>
                </a:solidFill>
                <a:latin typeface="Arial" charset="0"/>
                <a:cs typeface="Arial" charset="0"/>
              </a:rPr>
              <a:t>What next?</a:t>
            </a:r>
          </a:p>
          <a:p>
            <a:pPr marL="0" indent="0">
              <a:buNone/>
            </a:pPr>
            <a:r>
              <a:rPr lang="en-GB" dirty="0">
                <a:solidFill>
                  <a:srgbClr val="7030A0"/>
                </a:solidFill>
              </a:rPr>
              <a:t>1- </a:t>
            </a:r>
            <a:r>
              <a:rPr lang="en-GB" strike="sngStrike" dirty="0">
                <a:solidFill>
                  <a:srgbClr val="7030A0"/>
                </a:solidFill>
              </a:rPr>
              <a:t>add </a:t>
            </a:r>
            <a:r>
              <a:rPr lang="en-GB" strike="sngStrike" dirty="0" err="1">
                <a:solidFill>
                  <a:srgbClr val="7030A0"/>
                </a:solidFill>
              </a:rPr>
              <a:t>bempedoic</a:t>
            </a:r>
            <a:r>
              <a:rPr lang="en-GB" strike="sngStrike" dirty="0">
                <a:solidFill>
                  <a:srgbClr val="7030A0"/>
                </a:solidFill>
              </a:rPr>
              <a:t> acid to ezetimibe (</a:t>
            </a:r>
            <a:r>
              <a:rPr lang="en-GB" strike="sngStrike" dirty="0" err="1">
                <a:solidFill>
                  <a:srgbClr val="7030A0"/>
                </a:solidFill>
              </a:rPr>
              <a:t>Nustendi</a:t>
            </a:r>
            <a:r>
              <a:rPr lang="en-GB" strike="sngStrike" dirty="0">
                <a:solidFill>
                  <a:srgbClr val="7030A0"/>
                </a:solidFill>
              </a:rPr>
              <a:t>)- FBC normal </a:t>
            </a:r>
            <a:endParaRPr lang="en-GB" dirty="0">
              <a:solidFill>
                <a:srgbClr val="7030A0"/>
              </a:solidFill>
            </a:endParaRPr>
          </a:p>
          <a:p>
            <a:pPr marL="0" indent="0">
              <a:buNone/>
            </a:pPr>
            <a:r>
              <a:rPr lang="en-GB" strike="sngStrike" dirty="0">
                <a:solidFill>
                  <a:srgbClr val="7030A0"/>
                </a:solidFill>
              </a:rPr>
              <a:t>2-Offer injectable therapy</a:t>
            </a:r>
          </a:p>
          <a:p>
            <a:pPr marL="0" indent="0">
              <a:buNone/>
            </a:pPr>
            <a:endParaRPr lang="en-GB" dirty="0">
              <a:solidFill>
                <a:srgbClr val="7030A0"/>
              </a:solidFill>
            </a:endParaRPr>
          </a:p>
        </p:txBody>
      </p:sp>
    </p:spTree>
    <p:extLst>
      <p:ext uri="{BB962C8B-B14F-4D97-AF65-F5344CB8AC3E}">
        <p14:creationId xmlns:p14="http://schemas.microsoft.com/office/powerpoint/2010/main" val="87435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B10-C523-729B-E0FF-FD42148BA0A1}"/>
              </a:ext>
            </a:extLst>
          </p:cNvPr>
          <p:cNvSpPr>
            <a:spLocks noGrp="1"/>
          </p:cNvSpPr>
          <p:nvPr>
            <p:ph type="title"/>
          </p:nvPr>
        </p:nvSpPr>
        <p:spPr>
          <a:xfrm>
            <a:off x="724395" y="125440"/>
            <a:ext cx="10515600" cy="1325563"/>
          </a:xfrm>
        </p:spPr>
        <p:txBody>
          <a:bodyPr/>
          <a:lstStyle/>
          <a:p>
            <a:r>
              <a:rPr lang="en-GB" sz="4400" b="0" dirty="0">
                <a:solidFill>
                  <a:srgbClr val="00827B"/>
                </a:solidFill>
                <a:latin typeface="Arial" panose="020B0604020202020204" pitchFamily="34" charset="0"/>
                <a:cs typeface="Arial" panose="020B0604020202020204" pitchFamily="34" charset="0"/>
              </a:rPr>
              <a:t>Case study: F/Up- October 2023</a:t>
            </a:r>
            <a:br>
              <a:rPr lang="en-GB" sz="4400" b="0" dirty="0">
                <a:solidFill>
                  <a:srgbClr val="00827B"/>
                </a:solidFill>
                <a:latin typeface="Arial" panose="020B0604020202020204" pitchFamily="34" charset="0"/>
                <a:cs typeface="Arial" panose="020B0604020202020204" pitchFamily="34" charset="0"/>
              </a:rPr>
            </a:br>
            <a:r>
              <a:rPr lang="en-GB" sz="4400" b="0" dirty="0">
                <a:solidFill>
                  <a:srgbClr val="00827B"/>
                </a:solidFill>
                <a:latin typeface="Arial" panose="020B0604020202020204" pitchFamily="34" charset="0"/>
                <a:cs typeface="Arial" panose="020B0604020202020204" pitchFamily="34" charset="0"/>
              </a:rPr>
              <a:t>Treatment plan: CV risk optimisation</a:t>
            </a:r>
            <a:endParaRPr lang="en-GB" dirty="0"/>
          </a:p>
        </p:txBody>
      </p:sp>
      <p:sp>
        <p:nvSpPr>
          <p:cNvPr id="3" name="Content Placeholder 2">
            <a:extLst>
              <a:ext uri="{FF2B5EF4-FFF2-40B4-BE49-F238E27FC236}">
                <a16:creationId xmlns:a16="http://schemas.microsoft.com/office/drawing/2014/main" id="{C11CD832-2400-A433-611D-BBE07D9CFFBA}"/>
              </a:ext>
            </a:extLst>
          </p:cNvPr>
          <p:cNvSpPr>
            <a:spLocks noGrp="1"/>
          </p:cNvSpPr>
          <p:nvPr>
            <p:ph idx="1"/>
          </p:nvPr>
        </p:nvSpPr>
        <p:spPr>
          <a:xfrm>
            <a:off x="724395" y="1295549"/>
            <a:ext cx="11025019" cy="5327954"/>
          </a:xfrm>
        </p:spPr>
        <p:txBody>
          <a:bodyPr>
            <a:normAutofit lnSpcReduction="10000"/>
          </a:bodyPr>
          <a:lstStyle/>
          <a:p>
            <a:pPr marL="0" lvl="0" indent="0">
              <a:buNone/>
            </a:pPr>
            <a:r>
              <a:rPr lang="en-GB" dirty="0">
                <a:solidFill>
                  <a:srgbClr val="7030A0"/>
                </a:solidFill>
              </a:rPr>
              <a:t>1- </a:t>
            </a:r>
            <a:r>
              <a:rPr lang="en-GB" sz="2800" dirty="0">
                <a:solidFill>
                  <a:srgbClr val="7030A0"/>
                </a:solidFill>
              </a:rPr>
              <a:t>Continue </a:t>
            </a:r>
            <a:r>
              <a:rPr lang="en-GB" sz="2800" dirty="0" err="1">
                <a:solidFill>
                  <a:srgbClr val="7030A0"/>
                </a:solidFill>
              </a:rPr>
              <a:t>Inclisiran</a:t>
            </a:r>
            <a:r>
              <a:rPr lang="en-GB" sz="2800" dirty="0">
                <a:solidFill>
                  <a:srgbClr val="7030A0"/>
                </a:solidFill>
              </a:rPr>
              <a:t> (no S/E, LDL-lowering 54%)</a:t>
            </a:r>
          </a:p>
          <a:p>
            <a:pPr marL="0" lvl="0" indent="0">
              <a:buNone/>
            </a:pPr>
            <a:endParaRPr lang="en-GB" dirty="0">
              <a:solidFill>
                <a:srgbClr val="7030A0"/>
              </a:solidFill>
            </a:endParaRPr>
          </a:p>
          <a:p>
            <a:pPr marL="0" lvl="0" indent="0">
              <a:buNone/>
            </a:pPr>
            <a:r>
              <a:rPr lang="en-GB" sz="2800" dirty="0">
                <a:solidFill>
                  <a:srgbClr val="7030A0"/>
                </a:solidFill>
              </a:rPr>
              <a:t>2) BP optimisation: Candesartan 24mg daily, repeat BP+UE’s 2weeks after change;</a:t>
            </a:r>
          </a:p>
          <a:p>
            <a:pPr marL="0" lvl="0" indent="0">
              <a:buNone/>
            </a:pPr>
            <a:endParaRPr lang="en-GB" dirty="0">
              <a:solidFill>
                <a:srgbClr val="7030A0"/>
              </a:solidFill>
            </a:endParaRPr>
          </a:p>
          <a:p>
            <a:pPr marL="0" lvl="0" indent="0">
              <a:buNone/>
            </a:pPr>
            <a:r>
              <a:rPr lang="en-GB" sz="2800" dirty="0">
                <a:solidFill>
                  <a:srgbClr val="7030A0"/>
                </a:solidFill>
              </a:rPr>
              <a:t>3) Lifestyle intervention and dietary advice on portion sizes to reverse T2DM, aid further weight loss</a:t>
            </a:r>
          </a:p>
          <a:p>
            <a:pPr marL="0" lvl="0" indent="0">
              <a:buNone/>
            </a:pPr>
            <a:endParaRPr lang="en-GB" sz="2800" dirty="0">
              <a:solidFill>
                <a:srgbClr val="7030A0"/>
              </a:solidFill>
            </a:endParaRPr>
          </a:p>
          <a:p>
            <a:pPr marL="0" lvl="0" indent="0">
              <a:buNone/>
            </a:pPr>
            <a:r>
              <a:rPr lang="en-GB" sz="2800" dirty="0">
                <a:solidFill>
                  <a:srgbClr val="7030A0"/>
                </a:solidFill>
              </a:rPr>
              <a:t>4) investigate reasons for rising LFTs (?alcohol use, drug, NAFLD? USS)</a:t>
            </a:r>
          </a:p>
          <a:p>
            <a:pPr marL="0" lvl="0" indent="0">
              <a:buNone/>
            </a:pPr>
            <a:endParaRPr lang="en-GB" dirty="0">
              <a:solidFill>
                <a:srgbClr val="7030A0"/>
              </a:solidFill>
            </a:endParaRPr>
          </a:p>
          <a:p>
            <a:pPr marL="0" lvl="0" indent="0">
              <a:buNone/>
            </a:pPr>
            <a:r>
              <a:rPr lang="en-GB" sz="2800" dirty="0">
                <a:solidFill>
                  <a:srgbClr val="7030A0"/>
                </a:solidFill>
              </a:rPr>
              <a:t>5) ACR (?proteinuria) in CKD- ?SGLT2-I via renal team</a:t>
            </a:r>
          </a:p>
          <a:p>
            <a:pPr marL="0" indent="0">
              <a:buNone/>
            </a:pPr>
            <a:endParaRPr lang="en-GB" dirty="0">
              <a:solidFill>
                <a:srgbClr val="7030A0"/>
              </a:solidFill>
            </a:endParaRPr>
          </a:p>
        </p:txBody>
      </p:sp>
    </p:spTree>
    <p:extLst>
      <p:ext uri="{BB962C8B-B14F-4D97-AF65-F5344CB8AC3E}">
        <p14:creationId xmlns:p14="http://schemas.microsoft.com/office/powerpoint/2010/main" val="187889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332371" y="364356"/>
            <a:ext cx="7164198"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lnSpc>
                <a:spcPts val="5067"/>
              </a:lnSpc>
            </a:pPr>
            <a:r>
              <a:rPr lang="en-GB" sz="3600" b="0" dirty="0">
                <a:solidFill>
                  <a:srgbClr val="00827B"/>
                </a:solidFill>
                <a:latin typeface="Arial" panose="020B0604020202020204" pitchFamily="34" charset="0"/>
                <a:cs typeface="Arial" panose="020B0604020202020204" pitchFamily="34" charset="0"/>
              </a:rPr>
              <a:t>National and local priorities	</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a:effectLst/>
                <a:latin typeface="Calibri" panose="020F0502020204030204" pitchFamily="34" charset="0"/>
                <a:ea typeface="Calibri" panose="020F0502020204030204" pitchFamily="34" charset="0"/>
              </a:rPr>
              <a:t> </a:t>
            </a:r>
            <a:endParaRPr lang="en-GB" sz="100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332371" y="1115983"/>
            <a:ext cx="5763629" cy="5170646"/>
          </a:xfrm>
          <a:prstGeom prst="rect">
            <a:avLst/>
          </a:prstGeom>
        </p:spPr>
        <p:txBody>
          <a:bodyPr wrap="square" lIns="0" tIns="0" rIns="0" bIns="0">
            <a:spAutoFit/>
          </a:bodyPr>
          <a:lstStyle/>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hlinkClick r:id="rId4"/>
              </a:rPr>
              <a:t>National Medicines optimisation opportunities 23/24</a:t>
            </a:r>
            <a:endParaRPr lang="en-GB" sz="2400" dirty="0">
              <a:solidFill>
                <a:srgbClr val="492F92"/>
              </a:solidFill>
              <a:latin typeface="Calibri" panose="020F0502020204030204" pitchFamily="34" charset="0"/>
              <a:ea typeface="+mj-ea"/>
              <a:cs typeface="Arial"/>
            </a:endParaRPr>
          </a:p>
          <a:p>
            <a:pPr marL="800100" lvl="1" indent="-342900">
              <a:buFont typeface="Arial" panose="020B0604020202020204" pitchFamily="34" charset="0"/>
              <a:buChar char="•"/>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Optimising lipid management for CVD prevention (alongside lifestyle/diet)</a:t>
            </a:r>
          </a:p>
          <a:p>
            <a:pPr marL="800100" lvl="1" indent="-342900">
              <a:buFont typeface="Arial" panose="020B0604020202020204" pitchFamily="34" charset="0"/>
              <a:buChar char="•"/>
            </a:pPr>
            <a:r>
              <a:rPr lang="en-GB" altLang="en-US" sz="2400" dirty="0">
                <a:latin typeface="Calibri" panose="020F0502020204030204" pitchFamily="34" charset="0"/>
                <a:ea typeface="Calibri" panose="020F0502020204030204" pitchFamily="34" charset="0"/>
                <a:cs typeface="Calibri" panose="020F0502020204030204" pitchFamily="34" charset="0"/>
              </a:rPr>
              <a:t>Links </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the QOF metrics to support implementation and monitoring</a:t>
            </a:r>
          </a:p>
          <a:p>
            <a:pPr marL="800100" lvl="1" indent="-342900">
              <a:buFont typeface="Arial" panose="020B0604020202020204" pitchFamily="34" charset="0"/>
              <a:buChar char="•"/>
            </a:pPr>
            <a:endParaRPr lang="en-GB" sz="2400" dirty="0">
              <a:solidFill>
                <a:srgbClr val="492F92"/>
              </a:solidFill>
              <a:latin typeface="Calibri" panose="020F0502020204030204" pitchFamily="34" charset="0"/>
              <a:ea typeface="+mj-ea"/>
              <a:cs typeface="Arial"/>
            </a:endParaRP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UCLP cholesterol size of the prize</a:t>
            </a:r>
          </a:p>
          <a:p>
            <a:pPr lvl="1"/>
            <a:r>
              <a:rPr lang="en-GB" b="1" u="sng" dirty="0">
                <a:solidFill>
                  <a:srgbClr val="492F92"/>
                </a:solidFill>
                <a:latin typeface="Calibri" panose="020F0502020204030204" pitchFamily="34" charset="0"/>
                <a:ea typeface="+mj-ea"/>
                <a:cs typeface="Arial"/>
              </a:rPr>
              <a:t>1. Initiate and empower</a:t>
            </a:r>
            <a:r>
              <a:rPr lang="en-GB" dirty="0">
                <a:solidFill>
                  <a:srgbClr val="492F92"/>
                </a:solidFill>
                <a:latin typeface="Calibri" panose="020F0502020204030204" pitchFamily="34" charset="0"/>
                <a:ea typeface="+mj-ea"/>
                <a:cs typeface="Arial"/>
              </a:rPr>
              <a:t>: Identify and treat all people at high-risk of CVD with lipid lowering therapy (LLT) and support personalised care conversations.</a:t>
            </a:r>
          </a:p>
          <a:p>
            <a:pPr lvl="1"/>
            <a:r>
              <a:rPr lang="en-GB" b="1" u="sng" dirty="0">
                <a:solidFill>
                  <a:srgbClr val="492F92"/>
                </a:solidFill>
                <a:latin typeface="Calibri" panose="020F0502020204030204" pitchFamily="34" charset="0"/>
                <a:ea typeface="+mj-ea"/>
                <a:cs typeface="Arial"/>
              </a:rPr>
              <a:t>2. Optimise:</a:t>
            </a:r>
            <a:r>
              <a:rPr lang="en-GB" dirty="0">
                <a:solidFill>
                  <a:srgbClr val="492F92"/>
                </a:solidFill>
                <a:latin typeface="Calibri" panose="020F0502020204030204" pitchFamily="34" charset="0"/>
                <a:ea typeface="+mj-ea"/>
                <a:cs typeface="Arial"/>
              </a:rPr>
              <a:t> Consider use of high intensity statins and combination therapy with ezetimibe or other LLT whilst maintaining support for adherence to medication.</a:t>
            </a:r>
          </a:p>
          <a:p>
            <a:pPr lvl="1"/>
            <a:r>
              <a:rPr lang="en-GB" b="1" u="sng" dirty="0">
                <a:solidFill>
                  <a:srgbClr val="492F92"/>
                </a:solidFill>
                <a:latin typeface="Calibri" panose="020F0502020204030204" pitchFamily="34" charset="0"/>
                <a:ea typeface="+mj-ea"/>
                <a:cs typeface="Arial"/>
              </a:rPr>
              <a:t>3. Intensify: </a:t>
            </a:r>
            <a:r>
              <a:rPr lang="en-GB" dirty="0">
                <a:solidFill>
                  <a:srgbClr val="492F92"/>
                </a:solidFill>
                <a:latin typeface="Calibri" panose="020F0502020204030204" pitchFamily="34" charset="0"/>
                <a:ea typeface="+mj-ea"/>
                <a:cs typeface="Arial"/>
              </a:rPr>
              <a:t>Protect high risk patients by reducing lipid levels to target, intensifying LLT when required.</a:t>
            </a:r>
          </a:p>
        </p:txBody>
      </p:sp>
      <p:sp>
        <p:nvSpPr>
          <p:cNvPr id="6" name="Slide Number Placeholder 5">
            <a:extLst>
              <a:ext uri="{FF2B5EF4-FFF2-40B4-BE49-F238E27FC236}">
                <a16:creationId xmlns:a16="http://schemas.microsoft.com/office/drawing/2014/main" id="{D8ADC91D-3CF8-4FDF-8895-4EE4E5BCEA02}"/>
              </a:ext>
            </a:extLst>
          </p:cNvPr>
          <p:cNvSpPr>
            <a:spLocks noGrp="1"/>
          </p:cNvSpPr>
          <p:nvPr>
            <p:ph type="sldNum" sz="quarter" idx="4"/>
          </p:nvPr>
        </p:nvSpPr>
        <p:spPr/>
        <p:txBody>
          <a:bodyPr/>
          <a:lstStyle/>
          <a:p>
            <a:fld id="{902D5018-2030-2046-84FC-87E41EA86E42}" type="slidenum">
              <a:rPr lang="en-US" smtClean="0"/>
              <a:pPr/>
              <a:t>3</a:t>
            </a:fld>
            <a:endParaRPr lang="en-US" dirty="0"/>
          </a:p>
        </p:txBody>
      </p:sp>
      <p:pic>
        <p:nvPicPr>
          <p:cNvPr id="13" name="Picture 12">
            <a:extLst>
              <a:ext uri="{FF2B5EF4-FFF2-40B4-BE49-F238E27FC236}">
                <a16:creationId xmlns:a16="http://schemas.microsoft.com/office/drawing/2014/main" id="{E2C1FF74-1C8F-4FD2-B81C-86BBEE39B7EE}"/>
              </a:ext>
            </a:extLst>
          </p:cNvPr>
          <p:cNvPicPr>
            <a:picLocks noChangeAspect="1"/>
          </p:cNvPicPr>
          <p:nvPr/>
        </p:nvPicPr>
        <p:blipFill>
          <a:blip r:embed="rId5"/>
          <a:stretch>
            <a:fillRect/>
          </a:stretch>
        </p:blipFill>
        <p:spPr>
          <a:xfrm>
            <a:off x="6096000" y="1474807"/>
            <a:ext cx="5882940" cy="4296751"/>
          </a:xfrm>
          <a:prstGeom prst="rect">
            <a:avLst/>
          </a:prstGeom>
        </p:spPr>
      </p:pic>
      <p:sp>
        <p:nvSpPr>
          <p:cNvPr id="15" name="TextBox 14">
            <a:extLst>
              <a:ext uri="{FF2B5EF4-FFF2-40B4-BE49-F238E27FC236}">
                <a16:creationId xmlns:a16="http://schemas.microsoft.com/office/drawing/2014/main" id="{E2D5F8A2-6D3E-4878-864B-9842969AAE9D}"/>
              </a:ext>
            </a:extLst>
          </p:cNvPr>
          <p:cNvSpPr txBox="1"/>
          <p:nvPr/>
        </p:nvSpPr>
        <p:spPr>
          <a:xfrm>
            <a:off x="6505463" y="1013142"/>
            <a:ext cx="4637073" cy="461665"/>
          </a:xfrm>
          <a:prstGeom prst="rect">
            <a:avLst/>
          </a:prstGeom>
          <a:noFill/>
        </p:spPr>
        <p:txBody>
          <a:bodyPr wrap="square" rtlCol="0">
            <a:spAutoFit/>
          </a:bodyPr>
          <a:lstStyle/>
          <a:p>
            <a:r>
              <a:rPr lang="en-GB" sz="2400" b="1" dirty="0">
                <a:solidFill>
                  <a:srgbClr val="492F92"/>
                </a:solidFill>
                <a:latin typeface="Calibri" panose="020F0502020204030204" pitchFamily="34" charset="0"/>
                <a:ea typeface="+mj-ea"/>
                <a:cs typeface="Arial"/>
              </a:rPr>
              <a:t>NHSE: What is the opportunity?</a:t>
            </a:r>
            <a:endParaRPr lang="en-GB" sz="2400" b="1" dirty="0"/>
          </a:p>
        </p:txBody>
      </p:sp>
    </p:spTree>
    <p:extLst>
      <p:ext uri="{BB962C8B-B14F-4D97-AF65-F5344CB8AC3E}">
        <p14:creationId xmlns:p14="http://schemas.microsoft.com/office/powerpoint/2010/main" val="382586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2"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6"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D922CBE0-D2BE-27F9-8931-9FAD49B0B8C2}"/>
              </a:ext>
            </a:extLst>
          </p:cNvPr>
          <p:cNvPicPr>
            <a:picLocks noChangeAspect="1"/>
          </p:cNvPicPr>
          <p:nvPr/>
        </p:nvPicPr>
        <p:blipFill>
          <a:blip r:embed="rId3"/>
          <a:stretch>
            <a:fillRect/>
          </a:stretch>
        </p:blipFill>
        <p:spPr>
          <a:xfrm>
            <a:off x="7876190" y="1229515"/>
            <a:ext cx="3191365" cy="1674901"/>
          </a:xfrm>
          <a:prstGeom prst="rect">
            <a:avLst/>
          </a:prstGeom>
        </p:spPr>
      </p:pic>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4"/>
          <a:stretch>
            <a:fillRect/>
          </a:stretch>
        </p:blipFill>
        <p:spPr>
          <a:xfrm>
            <a:off x="6708758" y="4813008"/>
            <a:ext cx="4358797" cy="28789"/>
          </a:xfrm>
          <a:prstGeom prst="rect">
            <a:avLst/>
          </a:prstGeom>
        </p:spPr>
      </p:pic>
      <p:grpSp>
        <p:nvGrpSpPr>
          <p:cNvPr id="29" name="Group 2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0" name="Freeform: Shape 2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4">
            <a:extLst>
              <a:ext uri="{FF2B5EF4-FFF2-40B4-BE49-F238E27FC236}">
                <a16:creationId xmlns:a16="http://schemas.microsoft.com/office/drawing/2014/main" id="{1F80C318-5339-C89B-1679-FBE840EC3DBC}"/>
              </a:ext>
            </a:extLst>
          </p:cNvPr>
          <p:cNvSpPr txBox="1">
            <a:spLocks/>
          </p:cNvSpPr>
          <p:nvPr/>
        </p:nvSpPr>
        <p:spPr>
          <a:xfrm>
            <a:off x="1012643" y="1197808"/>
            <a:ext cx="6825506" cy="4571404"/>
          </a:xfrm>
          <a:prstGeom prst="rect">
            <a:avLst/>
          </a:prstGeom>
        </p:spPr>
        <p:txBody>
          <a:bodyPr vert="horz" lIns="91440" tIns="45720" rIns="91440" bIns="45720" rtlCol="0" anchor="b">
            <a:normAutofit lnSpcReduction="10000"/>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defTabSz="914400">
              <a:lnSpc>
                <a:spcPct val="90000"/>
              </a:lnSpc>
              <a:spcAft>
                <a:spcPts val="600"/>
              </a:spcAft>
            </a:pPr>
            <a:r>
              <a:rPr lang="en-US" sz="4800" b="0" dirty="0">
                <a:solidFill>
                  <a:schemeClr val="bg1"/>
                </a:solidFill>
                <a:latin typeface="+mj-lt"/>
                <a:cs typeface="+mj-cs"/>
              </a:rPr>
              <a:t>SWL Lipid guidance clinical pathways update:</a:t>
            </a:r>
          </a:p>
          <a:p>
            <a:pPr defTabSz="914400">
              <a:lnSpc>
                <a:spcPct val="90000"/>
              </a:lnSpc>
              <a:spcAft>
                <a:spcPts val="600"/>
              </a:spcAft>
            </a:pPr>
            <a:endParaRPr lang="en-US" sz="4800" b="0" dirty="0">
              <a:solidFill>
                <a:schemeClr val="bg1"/>
              </a:solidFill>
              <a:latin typeface="+mj-lt"/>
              <a:cs typeface="+mj-cs"/>
            </a:endParaRPr>
          </a:p>
          <a:p>
            <a:pPr marL="571500" indent="-571500" defTabSz="914400">
              <a:lnSpc>
                <a:spcPct val="90000"/>
              </a:lnSpc>
              <a:spcAft>
                <a:spcPts val="600"/>
              </a:spcAft>
              <a:buFont typeface="Wingdings" panose="05000000000000000000" pitchFamily="2" charset="2"/>
              <a:buChar char="Ø"/>
            </a:pPr>
            <a:r>
              <a:rPr lang="en-US" sz="3900" b="0" dirty="0">
                <a:solidFill>
                  <a:schemeClr val="bg1"/>
                </a:solidFill>
                <a:latin typeface="+mj-lt"/>
                <a:cs typeface="+mj-cs"/>
              </a:rPr>
              <a:t>Primary prevention</a:t>
            </a:r>
          </a:p>
          <a:p>
            <a:pPr marL="571500" indent="-571500" defTabSz="914400">
              <a:lnSpc>
                <a:spcPct val="90000"/>
              </a:lnSpc>
              <a:spcAft>
                <a:spcPts val="600"/>
              </a:spcAft>
              <a:buFont typeface="Wingdings" panose="05000000000000000000" pitchFamily="2" charset="2"/>
              <a:buChar char="Ø"/>
            </a:pPr>
            <a:r>
              <a:rPr lang="en-US" sz="3900" b="0" dirty="0">
                <a:solidFill>
                  <a:schemeClr val="bg1"/>
                </a:solidFill>
                <a:latin typeface="+mj-lt"/>
                <a:cs typeface="+mj-cs"/>
              </a:rPr>
              <a:t>Secondary prevention</a:t>
            </a:r>
          </a:p>
          <a:p>
            <a:pPr marL="571500" indent="-571500" defTabSz="914400">
              <a:lnSpc>
                <a:spcPct val="90000"/>
              </a:lnSpc>
              <a:spcAft>
                <a:spcPts val="600"/>
              </a:spcAft>
              <a:buFont typeface="Wingdings" panose="05000000000000000000" pitchFamily="2" charset="2"/>
              <a:buChar char="Ø"/>
            </a:pPr>
            <a:r>
              <a:rPr lang="en-US" sz="3900" b="0" dirty="0">
                <a:solidFill>
                  <a:schemeClr val="bg1"/>
                </a:solidFill>
                <a:latin typeface="+mj-lt"/>
                <a:cs typeface="+mj-cs"/>
              </a:rPr>
              <a:t>Statin intolerance</a:t>
            </a:r>
          </a:p>
          <a:p>
            <a:pPr marL="571500" indent="-571500" defTabSz="914400">
              <a:lnSpc>
                <a:spcPct val="90000"/>
              </a:lnSpc>
              <a:spcAft>
                <a:spcPts val="600"/>
              </a:spcAft>
              <a:buFont typeface="Wingdings" panose="05000000000000000000" pitchFamily="2" charset="2"/>
              <a:buChar char="Ø"/>
            </a:pPr>
            <a:r>
              <a:rPr lang="en-US" sz="3900" b="0" dirty="0">
                <a:solidFill>
                  <a:schemeClr val="bg1"/>
                </a:solidFill>
                <a:latin typeface="+mj-lt"/>
                <a:cs typeface="+mj-cs"/>
              </a:rPr>
              <a:t>Hypertriglyceridaemia (new)</a:t>
            </a:r>
            <a:endParaRPr lang="en-US" sz="4800" b="0" dirty="0">
              <a:solidFill>
                <a:schemeClr val="bg1"/>
              </a:solidFill>
              <a:latin typeface="+mj-lt"/>
              <a:cs typeface="+mj-cs"/>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spcAft>
                <a:spcPts val="600"/>
              </a:spcAft>
            </a:pPr>
            <a:r>
              <a:rPr lang="en-GB" sz="1100" dirty="0">
                <a:effectLst/>
                <a:latin typeface="Calibri" panose="020F0502020204030204" pitchFamily="34" charset="0"/>
                <a:ea typeface="Calibri" panose="020F0502020204030204" pitchFamily="34" charset="0"/>
              </a:rPr>
              <a:t> </a:t>
            </a:r>
            <a:endParaRPr lang="en-GB" sz="1000">
              <a:effectLst/>
              <a:latin typeface="Calibri" panose="020F0502020204030204" pitchFamily="34" charset="0"/>
              <a:ea typeface="Calibri" panose="020F0502020204030204" pitchFamily="34" charset="0"/>
            </a:endParaRPr>
          </a:p>
          <a:p>
            <a:pPr>
              <a:spcAft>
                <a:spcPts val="600"/>
              </a:spcAft>
            </a:pPr>
            <a:endParaRPr lang="en-US" sz="3200">
              <a:solidFill>
                <a:srgbClr val="674786"/>
              </a:solidFill>
            </a:endParaRPr>
          </a:p>
        </p:txBody>
      </p:sp>
      <p:sp>
        <p:nvSpPr>
          <p:cNvPr id="14" name="Rectangle 13" descr="January 2017">
            <a:extLst>
              <a:ext uri="{FF2B5EF4-FFF2-40B4-BE49-F238E27FC236}">
                <a16:creationId xmlns:a16="http://schemas.microsoft.com/office/drawing/2014/main" id="{EE3AB773-4860-D196-1C9F-539FE4F57632}"/>
              </a:ext>
            </a:extLst>
          </p:cNvPr>
          <p:cNvSpPr/>
          <p:nvPr/>
        </p:nvSpPr>
        <p:spPr>
          <a:xfrm>
            <a:off x="799988" y="1320683"/>
            <a:ext cx="10566103" cy="369332"/>
          </a:xfrm>
          <a:prstGeom prst="rect">
            <a:avLst/>
          </a:prstGeom>
        </p:spPr>
        <p:txBody>
          <a:bodyPr wrap="square" lIns="0" tIns="0" rIns="0" bIns="0">
            <a:spAutoFit/>
          </a:bodyPr>
          <a:lstStyle/>
          <a:p>
            <a:pPr marL="342900" indent="-342900">
              <a:buFont typeface="Arial" panose="020B0604020202020204" pitchFamily="34" charset="0"/>
              <a:buChar char="•"/>
            </a:pPr>
            <a:endParaRPr lang="en-GB" sz="2400" dirty="0">
              <a:solidFill>
                <a:srgbClr val="492F92"/>
              </a:solidFill>
              <a:latin typeface="Calibri" panose="020F0502020204030204" pitchFamily="34" charset="0"/>
              <a:ea typeface="+mj-ea"/>
              <a:cs typeface="Arial"/>
            </a:endParaRPr>
          </a:p>
        </p:txBody>
      </p:sp>
      <p:sp>
        <p:nvSpPr>
          <p:cNvPr id="6" name="Slide Number Placeholder 5">
            <a:extLst>
              <a:ext uri="{FF2B5EF4-FFF2-40B4-BE49-F238E27FC236}">
                <a16:creationId xmlns:a16="http://schemas.microsoft.com/office/drawing/2014/main" id="{2DE3E069-B76E-44A9-B170-4CD5EBBCD554}"/>
              </a:ext>
            </a:extLst>
          </p:cNvPr>
          <p:cNvSpPr>
            <a:spLocks noGrp="1"/>
          </p:cNvSpPr>
          <p:nvPr>
            <p:ph type="sldNum" sz="quarter" idx="4"/>
          </p:nvPr>
        </p:nvSpPr>
        <p:spPr/>
        <p:txBody>
          <a:bodyPr/>
          <a:lstStyle/>
          <a:p>
            <a:fld id="{902D5018-2030-2046-84FC-87E41EA86E42}" type="slidenum">
              <a:rPr lang="en-US" smtClean="0"/>
              <a:pPr/>
              <a:t>4</a:t>
            </a:fld>
            <a:endParaRPr lang="en-US" dirty="0"/>
          </a:p>
        </p:txBody>
      </p:sp>
    </p:spTree>
    <p:extLst>
      <p:ext uri="{BB962C8B-B14F-4D97-AF65-F5344CB8AC3E}">
        <p14:creationId xmlns:p14="http://schemas.microsoft.com/office/powerpoint/2010/main" val="239019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B10C3CC-E288-4656-A1B4-769D3714573E}"/>
              </a:ext>
            </a:extLst>
          </p:cNvPr>
          <p:cNvSpPr/>
          <p:nvPr/>
        </p:nvSpPr>
        <p:spPr>
          <a:xfrm>
            <a:off x="322221" y="4235864"/>
            <a:ext cx="422861" cy="44565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18F8003A-9D91-48BA-9E31-9939B6D75AD1}"/>
              </a:ext>
            </a:extLst>
          </p:cNvPr>
          <p:cNvSpPr>
            <a:spLocks noGrp="1"/>
          </p:cNvSpPr>
          <p:nvPr>
            <p:ph type="title" idx="4294967295"/>
          </p:nvPr>
        </p:nvSpPr>
        <p:spPr>
          <a:xfrm>
            <a:off x="0" y="180716"/>
            <a:ext cx="10515600" cy="306679"/>
          </a:xfrm>
        </p:spPr>
        <p:txBody>
          <a:bodyPr>
            <a:noAutofit/>
          </a:bodyPr>
          <a:lstStyle/>
          <a:p>
            <a:r>
              <a:rPr lang="en-GB" sz="2400" b="1" dirty="0">
                <a:solidFill>
                  <a:srgbClr val="0070C0"/>
                </a:solidFill>
                <a:highlight>
                  <a:srgbClr val="00FF00"/>
                </a:highlight>
              </a:rPr>
              <a:t>Primary Prevention</a:t>
            </a:r>
            <a:r>
              <a:rPr lang="en-GB" sz="2400" b="1" dirty="0">
                <a:solidFill>
                  <a:schemeClr val="accent1"/>
                </a:solidFill>
                <a:highlight>
                  <a:srgbClr val="00FF00"/>
                </a:highlight>
              </a:rPr>
              <a:t>: </a:t>
            </a:r>
            <a:r>
              <a:rPr lang="en-GB" sz="2400" dirty="0">
                <a:solidFill>
                  <a:schemeClr val="accent1"/>
                </a:solidFill>
              </a:rPr>
              <a:t>Medicines Optimisation for Lipid Management in primary care</a:t>
            </a:r>
          </a:p>
        </p:txBody>
      </p:sp>
      <p:sp>
        <p:nvSpPr>
          <p:cNvPr id="17" name="TextBox 16">
            <a:extLst>
              <a:ext uri="{FF2B5EF4-FFF2-40B4-BE49-F238E27FC236}">
                <a16:creationId xmlns:a16="http://schemas.microsoft.com/office/drawing/2014/main" id="{0FB5E4CF-3E10-4CCB-B438-AC988569C4DF}"/>
              </a:ext>
            </a:extLst>
          </p:cNvPr>
          <p:cNvSpPr txBox="1"/>
          <p:nvPr/>
        </p:nvSpPr>
        <p:spPr>
          <a:xfrm>
            <a:off x="343488" y="4305416"/>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Yes</a:t>
            </a:r>
          </a:p>
        </p:txBody>
      </p:sp>
      <p:sp>
        <p:nvSpPr>
          <p:cNvPr id="42" name="TextBox 41">
            <a:extLst>
              <a:ext uri="{FF2B5EF4-FFF2-40B4-BE49-F238E27FC236}">
                <a16:creationId xmlns:a16="http://schemas.microsoft.com/office/drawing/2014/main" id="{6D96E647-6A71-4367-B97D-6E0C0F310842}"/>
              </a:ext>
            </a:extLst>
          </p:cNvPr>
          <p:cNvSpPr txBox="1"/>
          <p:nvPr/>
        </p:nvSpPr>
        <p:spPr>
          <a:xfrm>
            <a:off x="2001490" y="612033"/>
            <a:ext cx="7554940" cy="265457"/>
          </a:xfrm>
          <a:prstGeom prst="rect">
            <a:avLst/>
          </a:prstGeom>
          <a:noFill/>
          <a:ln>
            <a:noFill/>
          </a:ln>
        </p:spPr>
        <p:txBody>
          <a:bodyPr wrap="squar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Please note: Lifestyle change and dietary measures</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are key to CVD event reduction together with drug therapy (see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ction="ppaction://hlinksldjump"/>
              </a:rPr>
              <a:t>page 7</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4" name="TextBox 43">
            <a:extLst>
              <a:ext uri="{FF2B5EF4-FFF2-40B4-BE49-F238E27FC236}">
                <a16:creationId xmlns:a16="http://schemas.microsoft.com/office/drawing/2014/main" id="{2788E4B0-F890-4649-9105-82C66D95C568}"/>
              </a:ext>
            </a:extLst>
          </p:cNvPr>
          <p:cNvSpPr txBox="1"/>
          <p:nvPr/>
        </p:nvSpPr>
        <p:spPr>
          <a:xfrm>
            <a:off x="243107" y="827162"/>
            <a:ext cx="11535040" cy="776110"/>
          </a:xfrm>
          <a:prstGeom prst="rect">
            <a:avLst/>
          </a:prstGeom>
          <a:noFill/>
          <a:ln>
            <a:solidFill>
              <a:schemeClr val="accent1"/>
            </a:solidFill>
          </a:ln>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 primary care check:</a:t>
            </a:r>
            <a:r>
              <a:rPr kumimoji="0" lang="en-GB"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bloods (non-fasting full</a:t>
            </a:r>
            <a:r>
              <a:rPr kumimoji="0" lang="en-GB" sz="1050" b="0" i="0" u="none" strike="noStrike" kern="0" cap="none" spc="0" normalizeH="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lipid profile: (TC, TG, HDL-C, LDL-C, non-HDL-C) liver function (LFTs), HbA1c</a:t>
            </a:r>
            <a:r>
              <a:rPr kumimoji="0" lang="en-GB" sz="105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(manage/review diabetes mellitus (DM) if ≥48mmol/mol), </a:t>
            </a:r>
            <a:r>
              <a:rPr kumimoji="0" lang="en-GB"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thyroid &amp; renal function (and albumin creatinine ratio when applicable), blood pressure (BP), weight, body mass index (BMI), alcohol intake, smoking status and </a:t>
            </a:r>
            <a:r>
              <a:rPr kumimoji="0" lang="en-GB" sz="105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calculate CV risk. Use </a:t>
            </a:r>
            <a:r>
              <a:rPr lang="en-GB" sz="1050" dirty="0">
                <a:hlinkClick r:id="rId5"/>
              </a:rPr>
              <a:t>QRISK3</a:t>
            </a:r>
            <a:r>
              <a:rPr lang="en-GB" sz="1050" kern="0" dirty="0">
                <a:solidFill>
                  <a:sysClr val="windowText" lastClr="000000"/>
                </a:solidFill>
                <a:latin typeface="Calibri" panose="020F0502020204030204" pitchFamily="34" charset="0"/>
                <a:cs typeface="Times New Roman" panose="02020603050405020304" pitchFamily="18" charset="0"/>
              </a:rPr>
              <a:t> </a:t>
            </a:r>
            <a:r>
              <a:rPr lang="en-GB" sz="1050" dirty="0"/>
              <a:t>wherever possible or QRISK2 score using EMIS/in-built system template in people up to and including aged 84 years. Interpretation of CVD risk scores should always reflect informed clinical judgement. </a:t>
            </a:r>
            <a:r>
              <a:rPr kumimoji="0" lang="en-GB"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Consider secondary causes of hyperlipidaemia and manage as needed, consider if lipid profile may indicate FH- (</a:t>
            </a:r>
            <a:r>
              <a:rPr kumimoji="0" lang="en-GB" sz="105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see pages</a:t>
            </a:r>
            <a:r>
              <a:rPr kumimoji="0" lang="en-GB" sz="1050" b="0" i="1" u="none" strike="noStrike" kern="0" cap="none" spc="0" normalizeH="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4 and 13). If non-fasting Triglycerides above 4.5mmol/L, please refer to page (</a:t>
            </a:r>
            <a:r>
              <a:rPr kumimoji="0" lang="en-GB" sz="1050" b="0" i="1" u="none" strike="noStrike" kern="0" cap="none" spc="0" normalizeH="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ction="ppaction://hlinksldjump"/>
              </a:rPr>
              <a:t>Hypertriglyceridaemia pathway- </a:t>
            </a:r>
            <a:r>
              <a:rPr kumimoji="0" lang="en-GB" sz="1050" b="0" i="1" u="none" strike="noStrike" kern="0" cap="none" spc="0" normalizeH="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see page 12)</a:t>
            </a:r>
            <a:endParaRPr kumimoji="0" lang="en-GB" sz="105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65E82CE9-C17F-4BD6-A0A0-A96DF5FD9222}"/>
              </a:ext>
            </a:extLst>
          </p:cNvPr>
          <p:cNvSpPr txBox="1"/>
          <p:nvPr/>
        </p:nvSpPr>
        <p:spPr>
          <a:xfrm>
            <a:off x="233960" y="1692401"/>
            <a:ext cx="5733483" cy="1107996"/>
          </a:xfrm>
          <a:prstGeom prst="rect">
            <a:avLst/>
          </a:prstGeom>
          <a:noFill/>
          <a:ln w="6350">
            <a:solidFill>
              <a:schemeClr val="tx1"/>
            </a:solidFill>
          </a:ln>
        </p:spPr>
        <p:txBody>
          <a:bodyPr wrap="square">
            <a:spAutoFit/>
          </a:bodyPr>
          <a:lstStyle/>
          <a:p>
            <a:r>
              <a:rPr lang="en-GB" sz="1100" dirty="0">
                <a:solidFill>
                  <a:srgbClr val="000000"/>
                </a:solidFill>
                <a:effectLst/>
                <a:ea typeface="Gulim" panose="020B0600000101010101" pitchFamily="34" charset="-127"/>
                <a:cs typeface="Gulim" panose="020B0600000101010101" pitchFamily="34" charset="-127"/>
              </a:rPr>
              <a:t>Offer </a:t>
            </a:r>
            <a:r>
              <a:rPr lang="en-GB" sz="1100" b="1" dirty="0">
                <a:solidFill>
                  <a:srgbClr val="000000"/>
                </a:solidFill>
                <a:effectLst/>
                <a:ea typeface="Gulim" panose="020B0600000101010101" pitchFamily="34" charset="-127"/>
                <a:cs typeface="Gulim" panose="020B0600000101010101" pitchFamily="34" charset="-127"/>
              </a:rPr>
              <a:t>high intensity statins (e.g. atorvastatin) </a:t>
            </a:r>
            <a:r>
              <a:rPr lang="en-GB" sz="1100" dirty="0">
                <a:solidFill>
                  <a:srgbClr val="000000"/>
                </a:solidFill>
                <a:effectLst/>
                <a:ea typeface="Gulim" panose="020B0600000101010101" pitchFamily="34" charset="-127"/>
                <a:cs typeface="Gulim" panose="020B0600000101010101" pitchFamily="34" charset="-127"/>
              </a:rPr>
              <a:t>to all patients with high CVD risk including:</a:t>
            </a:r>
            <a:endParaRPr lang="en-GB" sz="1100" dirty="0">
              <a:effectLst/>
              <a:ea typeface="Gulim" panose="020B0600000101010101" pitchFamily="34" charset="-127"/>
              <a:cs typeface="Gulim" panose="020B0600000101010101" pitchFamily="34" charset="-127"/>
            </a:endParaRPr>
          </a:p>
          <a:p>
            <a:r>
              <a:rPr lang="en-GB" sz="1100" dirty="0">
                <a:solidFill>
                  <a:srgbClr val="000000"/>
                </a:solidFill>
                <a:effectLst/>
                <a:ea typeface="Gulim" panose="020B0600000101010101" pitchFamily="34" charset="-127"/>
                <a:cs typeface="Gulim" panose="020B0600000101010101" pitchFamily="34" charset="-127"/>
              </a:rPr>
              <a:t>1.  Type 2 DM with CVD risk ≥ 10% and/or </a:t>
            </a:r>
            <a:r>
              <a:rPr lang="en-GB" sz="1100" dirty="0">
                <a:solidFill>
                  <a:srgbClr val="000000"/>
                </a:solidFill>
                <a:effectLst/>
                <a:ea typeface="Gulim" panose="020B0600000101010101" pitchFamily="34" charset="-127"/>
                <a:cs typeface="Gulim" panose="020B0600000101010101" pitchFamily="34" charset="-127"/>
                <a:hlinkClick r:id="rId7"/>
              </a:rPr>
              <a:t>chronic kidney disease (CKD</a:t>
            </a:r>
            <a:r>
              <a:rPr lang="en-GB" sz="1100" dirty="0">
                <a:solidFill>
                  <a:srgbClr val="000000"/>
                </a:solidFill>
                <a:effectLst/>
                <a:ea typeface="Gulim" panose="020B0600000101010101" pitchFamily="34" charset="-127"/>
                <a:cs typeface="Gulim" panose="020B0600000101010101" pitchFamily="34" charset="-127"/>
              </a:rPr>
              <a:t>). Do not use a risk assessment tool (</a:t>
            </a:r>
            <a:r>
              <a:rPr lang="en-GB" sz="1100" dirty="0">
                <a:solidFill>
                  <a:srgbClr val="000000"/>
                </a:solidFill>
                <a:effectLst/>
                <a:ea typeface="Gulim" panose="020B0600000101010101" pitchFamily="34" charset="-127"/>
                <a:cs typeface="Gulim" panose="020B0600000101010101" pitchFamily="34" charset="-127"/>
                <a:hlinkClick r:id="rId8"/>
              </a:rPr>
              <a:t>QRISK 3</a:t>
            </a:r>
            <a:r>
              <a:rPr lang="en-GB" sz="1100" dirty="0">
                <a:solidFill>
                  <a:srgbClr val="000000"/>
                </a:solidFill>
                <a:effectLst/>
                <a:ea typeface="Gulim" panose="020B0600000101010101" pitchFamily="34" charset="-127"/>
                <a:cs typeface="Gulim" panose="020B0600000101010101" pitchFamily="34" charset="-127"/>
              </a:rPr>
              <a:t>) to assess cardiovascular disease (CVD) risk in people with an eGFR less than 60 ml/min/1.73 m2 and/or albuminuria (QRISK3 has updated to eGFR&lt;30ml/min/1.73m</a:t>
            </a:r>
            <a:r>
              <a:rPr kumimoji="0" lang="en-GB" sz="1100" b="0" i="0" u="none" strike="noStrike" kern="0" cap="none" spc="0" normalizeH="0" baseline="3000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lang="en-GB" sz="1100" dirty="0">
                <a:solidFill>
                  <a:srgbClr val="000000"/>
                </a:solidFill>
                <a:effectLst/>
                <a:ea typeface="Gulim" panose="020B0600000101010101" pitchFamily="34" charset="-127"/>
                <a:cs typeface="Gulim" panose="020B0600000101010101" pitchFamily="34" charset="-127"/>
              </a:rPr>
              <a:t>). </a:t>
            </a:r>
          </a:p>
          <a:p>
            <a:r>
              <a:rPr lang="en-GB" sz="1100" dirty="0">
                <a:solidFill>
                  <a:srgbClr val="000000"/>
                </a:solidFill>
                <a:effectLst/>
                <a:ea typeface="Gulim" panose="020B0600000101010101" pitchFamily="34" charset="-127"/>
              </a:rPr>
              <a:t>2. Familial hypercholesterolaemia, or CKD and/or albuminuria, or type 1 DM</a:t>
            </a:r>
            <a:r>
              <a:rPr lang="en-GB" sz="1100" b="1" dirty="0">
                <a:solidFill>
                  <a:srgbClr val="000000"/>
                </a:solidFill>
                <a:effectLst/>
                <a:ea typeface="Gulim" panose="020B0600000101010101" pitchFamily="34" charset="-127"/>
              </a:rPr>
              <a:t> </a:t>
            </a:r>
            <a:r>
              <a:rPr lang="en-GB" sz="1100" u="sng" dirty="0">
                <a:solidFill>
                  <a:srgbClr val="000000"/>
                </a:solidFill>
                <a:effectLst/>
                <a:ea typeface="Gulim" panose="020B0600000101010101" pitchFamily="34" charset="-127"/>
              </a:rPr>
              <a:t>and</a:t>
            </a:r>
            <a:r>
              <a:rPr lang="en-GB" sz="1100" dirty="0">
                <a:solidFill>
                  <a:srgbClr val="000000"/>
                </a:solidFill>
                <a:effectLst/>
                <a:ea typeface="Gulim" panose="020B0600000101010101" pitchFamily="34" charset="-127"/>
              </a:rPr>
              <a:t> </a:t>
            </a:r>
            <a:r>
              <a:rPr lang="en-GB" sz="1100" b="1" dirty="0">
                <a:solidFill>
                  <a:srgbClr val="000000"/>
                </a:solidFill>
                <a:effectLst/>
                <a:ea typeface="Gulim" panose="020B0600000101010101" pitchFamily="34" charset="-127"/>
              </a:rPr>
              <a:t>age above 40 years </a:t>
            </a:r>
            <a:r>
              <a:rPr lang="en-GB" sz="1100" dirty="0">
                <a:solidFill>
                  <a:srgbClr val="000000"/>
                </a:solidFill>
                <a:effectLst/>
                <a:ea typeface="Gulim" panose="020B0600000101010101" pitchFamily="34" charset="-127"/>
              </a:rPr>
              <a:t>or </a:t>
            </a:r>
            <a:r>
              <a:rPr lang="en-GB" sz="1100" b="1" dirty="0">
                <a:solidFill>
                  <a:srgbClr val="000000"/>
                </a:solidFill>
                <a:effectLst/>
                <a:ea typeface="Gulim" panose="020B0600000101010101" pitchFamily="34" charset="-127"/>
              </a:rPr>
              <a:t>DM over 10 years </a:t>
            </a:r>
            <a:r>
              <a:rPr lang="en-GB" sz="1100" dirty="0">
                <a:solidFill>
                  <a:srgbClr val="000000"/>
                </a:solidFill>
                <a:effectLst/>
                <a:ea typeface="Gulim" panose="020B0600000101010101" pitchFamily="34" charset="-127"/>
              </a:rPr>
              <a:t>or </a:t>
            </a:r>
            <a:r>
              <a:rPr lang="en-GB" sz="1100" b="1" dirty="0">
                <a:solidFill>
                  <a:srgbClr val="000000"/>
                </a:solidFill>
                <a:effectLst/>
                <a:ea typeface="Gulim" panose="020B0600000101010101" pitchFamily="34" charset="-127"/>
              </a:rPr>
              <a:t>nephropathy </a:t>
            </a:r>
            <a:r>
              <a:rPr lang="en-GB" sz="1100" dirty="0">
                <a:solidFill>
                  <a:srgbClr val="000000"/>
                </a:solidFill>
                <a:effectLst/>
                <a:ea typeface="Gulim" panose="020B0600000101010101" pitchFamily="34" charset="-127"/>
              </a:rPr>
              <a:t>or with </a:t>
            </a:r>
            <a:r>
              <a:rPr lang="en-GB" sz="1100" b="1" dirty="0">
                <a:solidFill>
                  <a:srgbClr val="000000"/>
                </a:solidFill>
                <a:effectLst/>
                <a:ea typeface="Gulim" panose="020B0600000101010101" pitchFamily="34" charset="-127"/>
              </a:rPr>
              <a:t>other CVD risk factors</a:t>
            </a:r>
            <a:r>
              <a:rPr lang="en-GB" sz="1100" dirty="0">
                <a:solidFill>
                  <a:srgbClr val="000000"/>
                </a:solidFill>
                <a:effectLst/>
                <a:ea typeface="Gulim" panose="020B0600000101010101" pitchFamily="34" charset="-127"/>
              </a:rPr>
              <a:t> </a:t>
            </a:r>
            <a:r>
              <a:rPr lang="en-GB" sz="1100" i="1" u="sng" dirty="0">
                <a:solidFill>
                  <a:srgbClr val="0563C1"/>
                </a:solidFill>
                <a:effectLst/>
                <a:ea typeface="Gulim" panose="020B0600000101010101" pitchFamily="34" charset="-127"/>
                <a:hlinkClick r:id="rId9"/>
              </a:rPr>
              <a:t>NICE</a:t>
            </a:r>
            <a:r>
              <a:rPr lang="en-GB" sz="1100" i="1" u="sng" baseline="30000" dirty="0">
                <a:solidFill>
                  <a:srgbClr val="0563C1"/>
                </a:solidFill>
                <a:effectLst/>
                <a:ea typeface="Gulim" panose="020B0600000101010101" pitchFamily="34" charset="-127"/>
              </a:rPr>
              <a:t>6</a:t>
            </a:r>
            <a:r>
              <a:rPr lang="en-GB" sz="1100" b="1" dirty="0">
                <a:solidFill>
                  <a:srgbClr val="000000"/>
                </a:solidFill>
                <a:effectLst/>
                <a:ea typeface="Gulim" panose="020B0600000101010101" pitchFamily="34" charset="-127"/>
              </a:rPr>
              <a:t> </a:t>
            </a:r>
            <a:endParaRPr kumimoji="0" lang="en-GB" sz="80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8117D9D9-BE44-4E60-A371-7AB4D32571CF}"/>
              </a:ext>
            </a:extLst>
          </p:cNvPr>
          <p:cNvSpPr txBox="1"/>
          <p:nvPr/>
        </p:nvSpPr>
        <p:spPr>
          <a:xfrm>
            <a:off x="6207496" y="1649345"/>
            <a:ext cx="5570651" cy="1171154"/>
          </a:xfrm>
          <a:prstGeom prst="rect">
            <a:avLst/>
          </a:prstGeom>
          <a:noFill/>
          <a:ln w="9525">
            <a:solidFill>
              <a:schemeClr val="tx1"/>
            </a:solidFill>
          </a:ln>
        </p:spPr>
        <p:txBody>
          <a:bodyPr wrap="square">
            <a:sp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Consider additional CVD risk factors, if present</a:t>
            </a:r>
            <a:r>
              <a:rPr kumimoji="0" lang="en-GB" sz="1100" b="0" i="0"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 together with QRISK score: </a:t>
            </a:r>
          </a:p>
          <a:p>
            <a:pPr marL="0" marR="0" lvl="0" indent="0" algn="ctr" defTabSz="914400" eaLnBrk="1" fontAlgn="auto" latinLnBrk="0" hangingPunct="1">
              <a:lnSpc>
                <a:spcPct val="107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Severe obesity (BMI &gt;40kg/m</a:t>
            </a:r>
            <a:r>
              <a:rPr kumimoji="0" lang="en-GB" sz="1100" b="0" i="0" u="none" strike="noStrike" kern="0" cap="none" spc="0" normalizeH="0" baseline="3000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2</a:t>
            </a:r>
            <a:r>
              <a:rPr kumimoji="0" lang="en-GB" sz="1100" b="0" i="0"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 socio-economic status, human immunodeficiency virus (HIV) treatment, migraine, erectile dysfunction, severe mental illness, medications that may cause dyslipidaemia (e.g. antipsychotics, corticosteroids, immunosuppressants), autoimmune and inflammatory disorders e.g. systemic lupus erythematosus (SLE), impaired fasting glycaemia, hypertriglyceridaemia (</a:t>
            </a:r>
            <a:r>
              <a:rPr kumimoji="0" lang="en-GB" sz="1100" b="0" i="1"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see page 13</a:t>
            </a:r>
            <a:r>
              <a:rPr kumimoji="0" lang="en-GB" sz="1100" b="0" i="0"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 CV risk changes (BP, smoking status</a:t>
            </a:r>
            <a:r>
              <a:rPr lang="en-GB" sz="1100" kern="0" dirty="0">
                <a:solidFill>
                  <a:sysClr val="windowText" lastClr="000000"/>
                </a:solidFill>
                <a:latin typeface="Calibri (body)"/>
                <a:ea typeface="Calibri" panose="020F0502020204030204" pitchFamily="34" charset="0"/>
                <a:cs typeface="Times New Roman" panose="02020603050405020304" pitchFamily="18" charset="0"/>
              </a:rPr>
              <a:t> </a:t>
            </a:r>
            <a:r>
              <a:rPr kumimoji="0" lang="en-GB" sz="1100" b="0" i="0" u="none" strike="noStrike" kern="0" cap="none" spc="0" normalizeH="0" baseline="0" noProof="0" dirty="0">
                <a:ln>
                  <a:noFill/>
                </a:ln>
                <a:solidFill>
                  <a:sysClr val="windowText" lastClr="000000"/>
                </a:solidFill>
                <a:effectLst/>
                <a:uLnTx/>
                <a:uFillTx/>
                <a:latin typeface="Calibri (body)"/>
                <a:ea typeface="Calibri" panose="020F0502020204030204" pitchFamily="34" charset="0"/>
                <a:cs typeface="Times New Roman" panose="02020603050405020304" pitchFamily="18" charset="0"/>
              </a:rPr>
              <a:t>and lipid level</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a:t>
            </a:r>
          </a:p>
        </p:txBody>
      </p:sp>
      <p:sp>
        <p:nvSpPr>
          <p:cNvPr id="55" name="TextBox 54">
            <a:extLst>
              <a:ext uri="{FF2B5EF4-FFF2-40B4-BE49-F238E27FC236}">
                <a16:creationId xmlns:a16="http://schemas.microsoft.com/office/drawing/2014/main" id="{D5CF5EB0-81CC-4FA6-8EA2-1F6059AFCB79}"/>
              </a:ext>
            </a:extLst>
          </p:cNvPr>
          <p:cNvSpPr txBox="1"/>
          <p:nvPr/>
        </p:nvSpPr>
        <p:spPr>
          <a:xfrm>
            <a:off x="242570" y="2921687"/>
            <a:ext cx="11535578" cy="778292"/>
          </a:xfrm>
          <a:prstGeom prst="rect">
            <a:avLst/>
          </a:prstGeom>
          <a:noFill/>
          <a:ln w="6350">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Consider options</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with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ction="ppaction://hlinksldjump"/>
              </a:rPr>
              <a:t>shared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ction="ppaction://hlinksldjump"/>
              </a:rPr>
              <a:t>decision making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1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page </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7-8</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ction="ppaction://hlinksldjump"/>
              </a:rPr>
              <a:t>education and lifestyle interventions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(page 7) to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modify CVD risk (e.g. BP, HbA1c, weight, smoking, alcohol intake, diet, physical activity).</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 all patients</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consider the risk: benefit of therapy holistically and </a:t>
            </a:r>
            <a:r>
              <a:rPr lang="en-GB" sz="1100" dirty="0">
                <a:effectLst/>
                <a:latin typeface="Calibri" panose="020F0502020204030204" pitchFamily="34" charset="0"/>
                <a:ea typeface="Calibri" panose="020F0502020204030204" pitchFamily="34" charset="0"/>
                <a:cs typeface="Times New Roman" panose="02020603050405020304" pitchFamily="18" charset="0"/>
              </a:rPr>
              <a:t>consider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deprescribing options </a:t>
            </a:r>
            <a:r>
              <a:rPr lang="en-GB" sz="1100" dirty="0">
                <a:effectLst/>
                <a:latin typeface="Calibri" panose="020F0502020204030204" pitchFamily="34" charset="0"/>
                <a:ea typeface="Calibri" panose="020F0502020204030204" pitchFamily="34" charset="0"/>
                <a:cs typeface="Times New Roman" panose="02020603050405020304" pitchFamily="18" charset="0"/>
              </a:rPr>
              <a:t>e.g. frailty, short estimated life expectancy over next 5 years, poor overall functional status, low CV event risk, suspected adverse effects related to medication, non-adherence- a shared management plan with the patient and carer/family members  </a:t>
            </a:r>
            <a:r>
              <a:rPr lang="en-GB" sz="1050" dirty="0">
                <a:effectLst/>
                <a:latin typeface="Calibri" panose="020F0502020204030204" pitchFamily="34" charset="0"/>
                <a:ea typeface="Calibri" panose="020F0502020204030204" pitchFamily="34" charset="0"/>
                <a:cs typeface="Times New Roman" panose="02020603050405020304" pitchFamily="18" charset="0"/>
              </a:rPr>
              <a:t>(</a:t>
            </a:r>
            <a:r>
              <a:rPr lang="en-GB" sz="1050" dirty="0">
                <a:latin typeface="Calibri" panose="020F0502020204030204" pitchFamily="34" charset="0"/>
                <a:ea typeface="Calibri" panose="020F0502020204030204" pitchFamily="34" charset="0"/>
                <a:cs typeface="Times New Roman" panose="02020603050405020304" pitchFamily="18" charset="0"/>
                <a:hlinkClick r:id="rId10"/>
              </a:rPr>
              <a:t>SPS</a:t>
            </a:r>
            <a:r>
              <a:rPr lang="en-GB" sz="1050" dirty="0">
                <a:latin typeface="Calibri" panose="020F0502020204030204" pitchFamily="34" charset="0"/>
                <a:ea typeface="Calibri" panose="020F0502020204030204" pitchFamily="34" charset="0"/>
                <a:cs typeface="Times New Roman" panose="02020603050405020304" pitchFamily="18" charset="0"/>
              </a:rPr>
              <a:t> guidance; </a:t>
            </a:r>
            <a:r>
              <a:rPr lang="en-GB" sz="1050" dirty="0" err="1">
                <a:latin typeface="Calibri" panose="020F0502020204030204" pitchFamily="34" charset="0"/>
                <a:ea typeface="Calibri" panose="020F0502020204030204" pitchFamily="34" charset="0"/>
                <a:cs typeface="Times New Roman" panose="02020603050405020304" pitchFamily="18" charset="0"/>
                <a:hlinkClick r:id="rId11"/>
              </a:rPr>
              <a:t>Prescqipp</a:t>
            </a:r>
            <a:r>
              <a:rPr lang="en-GB" sz="1050" dirty="0">
                <a:latin typeface="Calibri" panose="020F0502020204030204" pitchFamily="34" charset="0"/>
                <a:ea typeface="Calibri" panose="020F0502020204030204" pitchFamily="34" charset="0"/>
                <a:cs typeface="Times New Roman" panose="02020603050405020304" pitchFamily="18" charset="0"/>
              </a:rPr>
              <a:t>; a guide to </a:t>
            </a:r>
            <a:r>
              <a:rPr lang="en-GB" sz="1050" dirty="0">
                <a:latin typeface="Calibri" panose="020F0502020204030204" pitchFamily="34" charset="0"/>
                <a:ea typeface="Calibri" panose="020F0502020204030204" pitchFamily="34" charset="0"/>
                <a:cs typeface="Times New Roman" panose="02020603050405020304" pitchFamily="18" charset="0"/>
                <a:hlinkClick r:id="rId12"/>
              </a:rPr>
              <a:t>deprescribing</a:t>
            </a:r>
            <a:r>
              <a:rPr lang="en-GB" sz="1050" dirty="0">
                <a:latin typeface="Calibri" panose="020F0502020204030204" pitchFamily="34" charset="0"/>
                <a:ea typeface="Calibri" panose="020F0502020204030204" pitchFamily="34" charset="0"/>
                <a:cs typeface="Times New Roman" panose="02020603050405020304" pitchFamily="18" charset="0"/>
              </a:rPr>
              <a:t> statins)</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Optimise blood pressure management and other co-morbidities. Support lifestyle interventions, medicines adherence and ensure regular checks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of CVD risks</a:t>
            </a: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TextBox 58">
            <a:extLst>
              <a:ext uri="{FF2B5EF4-FFF2-40B4-BE49-F238E27FC236}">
                <a16:creationId xmlns:a16="http://schemas.microsoft.com/office/drawing/2014/main" id="{31EEEB84-20B4-41ED-818F-001D6E2FB2C2}"/>
              </a:ext>
            </a:extLst>
          </p:cNvPr>
          <p:cNvSpPr txBox="1"/>
          <p:nvPr/>
        </p:nvSpPr>
        <p:spPr>
          <a:xfrm>
            <a:off x="242569" y="3750596"/>
            <a:ext cx="11535578" cy="446597"/>
          </a:xfrm>
          <a:prstGeom prst="rect">
            <a:avLst/>
          </a:prstGeom>
          <a:noFill/>
          <a:ln w="6350">
            <a:solidFill>
              <a:schemeClr val="accent1">
                <a:lumMod val="75000"/>
              </a:schemeClr>
            </a:solidFill>
          </a:ln>
        </p:spPr>
        <p:txBody>
          <a:bodyPr wrap="square">
            <a:sp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If age below 85 years and QRISK </a:t>
            </a:r>
            <a:r>
              <a:rPr lang="en-GB" sz="1100" b="1"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above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10%:</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address modifiable risk factors and following a shared decision: consider initiating statin therapy with a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moderate dose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of a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high intensity drug (HI)</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atorvastatin 20mg daily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alternative is rosuvastatin 10mg daily</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see page </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7</a:t>
            </a:r>
            <a:r>
              <a:rPr kumimoji="0" lang="en-GB" sz="11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for high intensity statin comparison table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consider drug interactions that may affect dosing (see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BNF</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
        <p:nvSpPr>
          <p:cNvPr id="61" name="TextBox 60">
            <a:extLst>
              <a:ext uri="{FF2B5EF4-FFF2-40B4-BE49-F238E27FC236}">
                <a16:creationId xmlns:a16="http://schemas.microsoft.com/office/drawing/2014/main" id="{57B58525-5021-40A3-98F7-0ED06C6780E3}"/>
              </a:ext>
            </a:extLst>
          </p:cNvPr>
          <p:cNvSpPr txBox="1"/>
          <p:nvPr/>
        </p:nvSpPr>
        <p:spPr>
          <a:xfrm>
            <a:off x="977264" y="4234883"/>
            <a:ext cx="9980359" cy="454612"/>
          </a:xfrm>
          <a:prstGeom prst="rect">
            <a:avLst/>
          </a:prstGeom>
          <a:noFill/>
          <a:ln>
            <a:solidFill>
              <a:schemeClr val="accent1"/>
            </a:solidFill>
          </a:ln>
        </p:spPr>
        <p:txBody>
          <a:bodyPr wrap="square">
            <a:sp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After 3 months, check </a:t>
            </a:r>
            <a:r>
              <a:rPr lang="en-GB" sz="11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full lipid profile: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is non-HDL cholesterol reduction greater than 40% from baseline? </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Check adherence to medication, timing of dose, statin adverse effects/intolerance/hesitancy &amp; diet/lifestyle interventions, measure LFTs (ALT)</a:t>
            </a:r>
          </a:p>
        </p:txBody>
      </p:sp>
      <p:sp>
        <p:nvSpPr>
          <p:cNvPr id="63" name="TextBox 62">
            <a:extLst>
              <a:ext uri="{FF2B5EF4-FFF2-40B4-BE49-F238E27FC236}">
                <a16:creationId xmlns:a16="http://schemas.microsoft.com/office/drawing/2014/main" id="{EF46C9D4-166B-47CD-9E92-89B5A89F8B76}"/>
              </a:ext>
            </a:extLst>
          </p:cNvPr>
          <p:cNvSpPr txBox="1"/>
          <p:nvPr/>
        </p:nvSpPr>
        <p:spPr>
          <a:xfrm>
            <a:off x="968733" y="4723412"/>
            <a:ext cx="9971051" cy="430887"/>
          </a:xfrm>
          <a:prstGeom prst="rect">
            <a:avLst/>
          </a:prstGeom>
          <a:noFill/>
          <a:ln>
            <a:noFill/>
          </a:ln>
        </p:spPr>
        <p:txBody>
          <a:bodyPr wrap="square">
            <a:spAutoFit/>
          </a:bodyPr>
          <a:lstStyle/>
          <a:p>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Step 1: in primary care-</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Consider up-titration of statin to a maximum dose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4"/>
              </a:rPr>
              <a:t>atorvastatin</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80mg</a:t>
            </a:r>
            <a:r>
              <a:rPr kumimoji="0" lang="en-GB"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(alternative is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4"/>
              </a:rPr>
              <a:t>rosuvastatin</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20mg to 40mg)*-</a:t>
            </a:r>
            <a:r>
              <a:rPr lang="en-GB" sz="1100" i="1" kern="0" noProof="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see HI statin table page 7 and consider dose limitations in CKD (eGFR&lt;30/min^*)</a:t>
            </a: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TextBox 64">
            <a:extLst>
              <a:ext uri="{FF2B5EF4-FFF2-40B4-BE49-F238E27FC236}">
                <a16:creationId xmlns:a16="http://schemas.microsoft.com/office/drawing/2014/main" id="{F5D4A2C4-E77C-4F0F-BBA4-84770EE3241D}"/>
              </a:ext>
            </a:extLst>
          </p:cNvPr>
          <p:cNvSpPr txBox="1"/>
          <p:nvPr/>
        </p:nvSpPr>
        <p:spPr>
          <a:xfrm>
            <a:off x="957280" y="5058931"/>
            <a:ext cx="9974466" cy="265457"/>
          </a:xfrm>
          <a:prstGeom prst="rect">
            <a:avLst/>
          </a:prstGeom>
          <a:noFill/>
          <a:ln>
            <a:noFill/>
          </a:ln>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1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Step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lang="en-GB" sz="11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r>
              <a:rPr kumimoji="0" lang="en-GB" sz="1100" b="1" i="0" u="none" strike="noStrike" kern="0" cap="none" spc="0" normalizeH="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 primary care-</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If intolerant to higher dose of statin, consider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adding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4"/>
              </a:rPr>
              <a:t>ezetimibe</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10mg daily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a:t>
            </a:r>
            <a:r>
              <a:rPr kumimoji="0" lang="en-GB" sz="1100" b="0" i="0" u="sng" strike="noStrike" kern="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SPC- check contra-indications</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to maximum tolerated dose of statin</a:t>
            </a:r>
          </a:p>
        </p:txBody>
      </p:sp>
      <p:sp>
        <p:nvSpPr>
          <p:cNvPr id="67" name="TextBox 66">
            <a:extLst>
              <a:ext uri="{FF2B5EF4-FFF2-40B4-BE49-F238E27FC236}">
                <a16:creationId xmlns:a16="http://schemas.microsoft.com/office/drawing/2014/main" id="{EFAE97AE-6D47-45DB-92F8-7C425611D402}"/>
              </a:ext>
            </a:extLst>
          </p:cNvPr>
          <p:cNvSpPr txBox="1"/>
          <p:nvPr/>
        </p:nvSpPr>
        <p:spPr>
          <a:xfrm>
            <a:off x="988611" y="5261646"/>
            <a:ext cx="9979198" cy="445507"/>
          </a:xfrm>
          <a:prstGeom prst="rect">
            <a:avLst/>
          </a:prstGeom>
          <a:noFill/>
        </p:spPr>
        <p:txBody>
          <a:bodyPr wrap="square">
            <a:spAutoFit/>
          </a:bodyPr>
          <a:lstStyle/>
          <a:p>
            <a:pPr>
              <a:lnSpc>
                <a:spcPct val="107000"/>
              </a:lnSpc>
              <a:spcAft>
                <a:spcPts val="800"/>
              </a:spcAf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 3</a:t>
            </a:r>
            <a:r>
              <a:rPr lang="en-GB" sz="11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in primary care- </a:t>
            </a:r>
            <a:r>
              <a:rPr kumimoji="0" lang="en-GB" sz="11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If intolerant to any statin</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start ezetimibe 10mg daily and/or </a:t>
            </a:r>
            <a:r>
              <a:rPr lang="en-GB" sz="1100" dirty="0"/>
              <a:t>consider adding bempedoic acid </a:t>
            </a:r>
            <a:r>
              <a:rPr lang="en-GB" sz="1100" b="1" dirty="0"/>
              <a:t>[</a:t>
            </a:r>
            <a:r>
              <a:rPr lang="en-GB" sz="1100" b="1" u="sng" dirty="0"/>
              <a:t>Prescribed </a:t>
            </a:r>
            <a:r>
              <a:rPr lang="en-GB" sz="1100" b="1" dirty="0"/>
              <a:t>as </a:t>
            </a:r>
            <a:r>
              <a:rPr lang="en-GB" sz="1100" b="1" dirty="0">
                <a:hlinkClick r:id="rId14"/>
              </a:rPr>
              <a:t>bempedoic acid  </a:t>
            </a:r>
            <a:r>
              <a:rPr lang="en-GB" sz="1100" b="1" u="sng" dirty="0">
                <a:hlinkClick r:id="rId14"/>
              </a:rPr>
              <a:t>plus</a:t>
            </a:r>
            <a:r>
              <a:rPr lang="en-GB" sz="1100" b="1" dirty="0">
                <a:hlinkClick r:id="rId14"/>
              </a:rPr>
              <a:t> ezetimibe 180mg/10mg (Nustendi</a:t>
            </a:r>
            <a:r>
              <a:rPr lang="en-GB" sz="1100" b="1" dirty="0"/>
              <a:t>)</a:t>
            </a:r>
            <a:r>
              <a:rPr lang="en-GB" sz="1100" dirty="0"/>
              <a:t>▼]</a:t>
            </a:r>
            <a:r>
              <a:rPr lang="en-GB" sz="1100" i="1" dirty="0"/>
              <a:t> Formulary status- Amber 1</a:t>
            </a:r>
            <a:r>
              <a:rPr lang="en-GB" sz="1100" dirty="0"/>
              <a:t>  (</a:t>
            </a:r>
            <a:r>
              <a:rPr lang="en-GB" sz="1100" dirty="0">
                <a:hlinkClick r:id="rId16"/>
              </a:rPr>
              <a:t>NICE</a:t>
            </a:r>
            <a:r>
              <a:rPr lang="en-GB" sz="1100" baseline="30000" dirty="0"/>
              <a:t>8</a:t>
            </a:r>
            <a:r>
              <a:rPr lang="en-GB" sz="1100" dirty="0"/>
              <a:t>). </a:t>
            </a:r>
            <a:r>
              <a:rPr lang="en-GB" sz="1100" i="1" dirty="0"/>
              <a:t>Refer to </a:t>
            </a:r>
            <a:r>
              <a:rPr lang="en-GB" sz="1100" i="1" dirty="0" err="1"/>
              <a:t>eRS</a:t>
            </a:r>
            <a:r>
              <a:rPr lang="en-GB" sz="1100" i="1" dirty="0"/>
              <a:t> lipid specialist advice and guidance as required </a:t>
            </a:r>
            <a:r>
              <a:rPr lang="en-GB" sz="1100" dirty="0"/>
              <a:t>(see page 6- </a:t>
            </a:r>
            <a:r>
              <a:rPr lang="en-GB" sz="1100" i="1" dirty="0">
                <a:hlinkClick r:id="rId17" action="ppaction://hlinksldjump"/>
              </a:rPr>
              <a:t>statin intolerance pathway</a:t>
            </a:r>
            <a:r>
              <a:rPr lang="en-GB" sz="1100" i="1" dirty="0"/>
              <a:t>)</a:t>
            </a:r>
            <a:endParaRPr lang="en-GB" sz="1100" dirty="0"/>
          </a:p>
        </p:txBody>
      </p:sp>
      <p:sp>
        <p:nvSpPr>
          <p:cNvPr id="69" name="TextBox 68">
            <a:extLst>
              <a:ext uri="{FF2B5EF4-FFF2-40B4-BE49-F238E27FC236}">
                <a16:creationId xmlns:a16="http://schemas.microsoft.com/office/drawing/2014/main" id="{A8E8E6EE-81FF-464F-90BC-C6A690CD00B7}"/>
              </a:ext>
            </a:extLst>
          </p:cNvPr>
          <p:cNvSpPr txBox="1"/>
          <p:nvPr/>
        </p:nvSpPr>
        <p:spPr>
          <a:xfrm>
            <a:off x="970194" y="5746382"/>
            <a:ext cx="10005069" cy="265457"/>
          </a:xfrm>
          <a:prstGeom prst="rect">
            <a:avLst/>
          </a:prstGeom>
          <a:noFill/>
          <a:ln>
            <a:solidFill>
              <a:schemeClr val="accent1"/>
            </a:solidFill>
          </a:ln>
        </p:spPr>
        <p:txBody>
          <a:bodyPr wrap="squar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After 3 months, is non-HDL cholesterol reduction greater than 40% from baseline? </a:t>
            </a: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Check adherence to medication, adverse effects/intolerance/hesitancy and lifestyle interventions</a:t>
            </a:r>
          </a:p>
        </p:txBody>
      </p:sp>
      <p:sp>
        <p:nvSpPr>
          <p:cNvPr id="75" name="TextBox 74">
            <a:extLst>
              <a:ext uri="{FF2B5EF4-FFF2-40B4-BE49-F238E27FC236}">
                <a16:creationId xmlns:a16="http://schemas.microsoft.com/office/drawing/2014/main" id="{184B6363-3470-4DE0-88EA-33DF52834C49}"/>
              </a:ext>
            </a:extLst>
          </p:cNvPr>
          <p:cNvSpPr txBox="1"/>
          <p:nvPr/>
        </p:nvSpPr>
        <p:spPr>
          <a:xfrm>
            <a:off x="19954" y="6497085"/>
            <a:ext cx="10007443" cy="259040"/>
          </a:xfrm>
          <a:prstGeom prst="rect">
            <a:avLst/>
          </a:prstGeom>
          <a:noFill/>
        </p:spPr>
        <p:txBody>
          <a:bodyPr wrap="square">
            <a:spAutoFit/>
          </a:bodyPr>
          <a:lstStyle/>
          <a:p>
            <a:pPr lvl="0" algn="ctr">
              <a:lnSpc>
                <a:spcPct val="107000"/>
              </a:lnSpc>
              <a:spcAft>
                <a:spcPts val="800"/>
              </a:spcAft>
              <a:defRPr/>
            </a:pPr>
            <a:r>
              <a:rPr lang="en-GB" sz="1000" b="1" kern="0" dirty="0">
                <a:latin typeface="Calibri" panose="020F0502020204030204" pitchFamily="34" charset="0"/>
                <a:ea typeface="Calibri" panose="020F0502020204030204" pitchFamily="34" charset="0"/>
                <a:cs typeface="Calibri" panose="020F0502020204030204" pitchFamily="34" charset="0"/>
              </a:rPr>
              <a:t>*</a:t>
            </a:r>
            <a:r>
              <a:rPr lang="en-GB" sz="1000" kern="0" dirty="0">
                <a:latin typeface="Calibri" panose="020F0502020204030204" pitchFamily="34" charset="0"/>
                <a:ea typeface="Calibri" panose="020F0502020204030204" pitchFamily="34" charset="0"/>
                <a:cs typeface="Calibri" panose="020F0502020204030204" pitchFamily="34" charset="0"/>
              </a:rPr>
              <a:t>Rosuvastatin: </a:t>
            </a:r>
            <a:r>
              <a:rPr lang="en-GB" sz="1000" kern="0" dirty="0" err="1">
                <a:latin typeface="Calibri" panose="020F0502020204030204" pitchFamily="34" charset="0"/>
                <a:ea typeface="Calibri" panose="020F0502020204030204" pitchFamily="34" charset="0"/>
                <a:cs typeface="Calibri" panose="020F0502020204030204" pitchFamily="34" charset="0"/>
              </a:rPr>
              <a:t>CrCl</a:t>
            </a:r>
            <a:r>
              <a:rPr lang="en-GB" sz="1000" kern="0" dirty="0">
                <a:latin typeface="Calibri" panose="020F0502020204030204" pitchFamily="34" charset="0"/>
                <a:ea typeface="Calibri" panose="020F0502020204030204" pitchFamily="34" charset="0"/>
                <a:cs typeface="Calibri" panose="020F0502020204030204" pitchFamily="34" charset="0"/>
              </a:rPr>
              <a:t> 30-60ml/min- initiate a lower dose- see BNF (note: if </a:t>
            </a:r>
            <a:r>
              <a:rPr lang="en-GB" sz="1000" kern="0" dirty="0" err="1">
                <a:latin typeface="Calibri" panose="020F0502020204030204" pitchFamily="34" charset="0"/>
                <a:ea typeface="Calibri" panose="020F0502020204030204" pitchFamily="34" charset="0"/>
                <a:cs typeface="Calibri" panose="020F0502020204030204" pitchFamily="34" charset="0"/>
              </a:rPr>
              <a:t>CrCl</a:t>
            </a:r>
            <a:r>
              <a:rPr lang="en-GB" sz="1000" kern="0" dirty="0">
                <a:latin typeface="Calibri" panose="020F0502020204030204" pitchFamily="34" charset="0"/>
                <a:ea typeface="Calibri" panose="020F0502020204030204" pitchFamily="34" charset="0"/>
                <a:cs typeface="Calibri" panose="020F0502020204030204" pitchFamily="34" charset="0"/>
              </a:rPr>
              <a:t> less than 30ml/min- specialist input to initiate and up-titrate; use of 40mg dose- specialist supervision advised)</a:t>
            </a:r>
            <a:endParaRPr kumimoji="0" lang="en-GB" sz="10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181F2DDB-719A-4843-AE6E-3E8D35743015}"/>
              </a:ext>
            </a:extLst>
          </p:cNvPr>
          <p:cNvCxnSpPr>
            <a:cxnSpLocks/>
          </p:cNvCxnSpPr>
          <p:nvPr/>
        </p:nvCxnSpPr>
        <p:spPr>
          <a:xfrm>
            <a:off x="83890" y="588582"/>
            <a:ext cx="1201303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B8D2C31-A46B-4104-AD15-185F2B97DF8A}"/>
              </a:ext>
            </a:extLst>
          </p:cNvPr>
          <p:cNvSpPr/>
          <p:nvPr/>
        </p:nvSpPr>
        <p:spPr>
          <a:xfrm>
            <a:off x="288717" y="1581694"/>
            <a:ext cx="5568698" cy="1316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 name="Rectangle 28">
            <a:extLst>
              <a:ext uri="{FF2B5EF4-FFF2-40B4-BE49-F238E27FC236}">
                <a16:creationId xmlns:a16="http://schemas.microsoft.com/office/drawing/2014/main" id="{A64DBC7D-383B-4D6F-A876-86E69322ECA9}"/>
              </a:ext>
            </a:extLst>
          </p:cNvPr>
          <p:cNvSpPr/>
          <p:nvPr/>
        </p:nvSpPr>
        <p:spPr>
          <a:xfrm>
            <a:off x="6134790" y="1607537"/>
            <a:ext cx="5509129" cy="12777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Arrow: Down 6">
            <a:extLst>
              <a:ext uri="{FF2B5EF4-FFF2-40B4-BE49-F238E27FC236}">
                <a16:creationId xmlns:a16="http://schemas.microsoft.com/office/drawing/2014/main" id="{4C035CB7-5B1D-451B-91E0-3303F95EE390}"/>
              </a:ext>
            </a:extLst>
          </p:cNvPr>
          <p:cNvSpPr/>
          <p:nvPr/>
        </p:nvSpPr>
        <p:spPr>
          <a:xfrm>
            <a:off x="5983399" y="1690575"/>
            <a:ext cx="215545" cy="1123765"/>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 name="Arrow: Down 32">
            <a:extLst>
              <a:ext uri="{FF2B5EF4-FFF2-40B4-BE49-F238E27FC236}">
                <a16:creationId xmlns:a16="http://schemas.microsoft.com/office/drawing/2014/main" id="{5A6768B8-C50B-4DC0-962A-50646F08E6D9}"/>
              </a:ext>
            </a:extLst>
          </p:cNvPr>
          <p:cNvSpPr/>
          <p:nvPr/>
        </p:nvSpPr>
        <p:spPr>
          <a:xfrm rot="16200000">
            <a:off x="5610290" y="1618129"/>
            <a:ext cx="195034" cy="383838"/>
          </a:xfrm>
          <a:prstGeom prst="downArrow">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 name="Arrow: Down 33">
            <a:extLst>
              <a:ext uri="{FF2B5EF4-FFF2-40B4-BE49-F238E27FC236}">
                <a16:creationId xmlns:a16="http://schemas.microsoft.com/office/drawing/2014/main" id="{3A4762B1-FBD4-490B-9856-C97383582C4A}"/>
              </a:ext>
            </a:extLst>
          </p:cNvPr>
          <p:cNvSpPr/>
          <p:nvPr/>
        </p:nvSpPr>
        <p:spPr>
          <a:xfrm rot="5400000">
            <a:off x="6397428" y="1605923"/>
            <a:ext cx="166526" cy="391730"/>
          </a:xfrm>
          <a:prstGeom prst="downArrow">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8" name="Rectangle 37">
            <a:extLst>
              <a:ext uri="{FF2B5EF4-FFF2-40B4-BE49-F238E27FC236}">
                <a16:creationId xmlns:a16="http://schemas.microsoft.com/office/drawing/2014/main" id="{CB12B145-2D27-40BB-AE0D-4EA8BE82F00E}"/>
              </a:ext>
            </a:extLst>
          </p:cNvPr>
          <p:cNvSpPr/>
          <p:nvPr/>
        </p:nvSpPr>
        <p:spPr>
          <a:xfrm>
            <a:off x="310394" y="3780756"/>
            <a:ext cx="11341914" cy="415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9" name="Rectangle 38">
            <a:extLst>
              <a:ext uri="{FF2B5EF4-FFF2-40B4-BE49-F238E27FC236}">
                <a16:creationId xmlns:a16="http://schemas.microsoft.com/office/drawing/2014/main" id="{1D5AA25E-4740-42A7-BCC9-625B3782A25A}"/>
              </a:ext>
            </a:extLst>
          </p:cNvPr>
          <p:cNvSpPr/>
          <p:nvPr/>
        </p:nvSpPr>
        <p:spPr>
          <a:xfrm>
            <a:off x="964735" y="4234543"/>
            <a:ext cx="10011912" cy="4791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0" name="Rectangle 39">
            <a:extLst>
              <a:ext uri="{FF2B5EF4-FFF2-40B4-BE49-F238E27FC236}">
                <a16:creationId xmlns:a16="http://schemas.microsoft.com/office/drawing/2014/main" id="{E7BB2700-2564-44F1-8BCA-B0BC82C68ECB}"/>
              </a:ext>
            </a:extLst>
          </p:cNvPr>
          <p:cNvSpPr/>
          <p:nvPr/>
        </p:nvSpPr>
        <p:spPr>
          <a:xfrm>
            <a:off x="979032" y="5012861"/>
            <a:ext cx="10005069" cy="680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5" name="Arrow: Down 44">
            <a:extLst>
              <a:ext uri="{FF2B5EF4-FFF2-40B4-BE49-F238E27FC236}">
                <a16:creationId xmlns:a16="http://schemas.microsoft.com/office/drawing/2014/main" id="{4E435EA4-B92B-489B-A3F8-B3D0D8D8E536}"/>
              </a:ext>
            </a:extLst>
          </p:cNvPr>
          <p:cNvSpPr/>
          <p:nvPr/>
        </p:nvSpPr>
        <p:spPr>
          <a:xfrm rot="5400000">
            <a:off x="726455" y="4353355"/>
            <a:ext cx="249452" cy="212198"/>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6" name="Arrow: Down 45">
            <a:extLst>
              <a:ext uri="{FF2B5EF4-FFF2-40B4-BE49-F238E27FC236}">
                <a16:creationId xmlns:a16="http://schemas.microsoft.com/office/drawing/2014/main" id="{70B1E2E7-A565-4BFF-AE74-6A4D4D8A29E0}"/>
              </a:ext>
            </a:extLst>
          </p:cNvPr>
          <p:cNvSpPr/>
          <p:nvPr/>
        </p:nvSpPr>
        <p:spPr>
          <a:xfrm rot="16200000">
            <a:off x="591723" y="5962082"/>
            <a:ext cx="244860" cy="560765"/>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Rectangle 7">
            <a:extLst>
              <a:ext uri="{FF2B5EF4-FFF2-40B4-BE49-F238E27FC236}">
                <a16:creationId xmlns:a16="http://schemas.microsoft.com/office/drawing/2014/main" id="{ACD67905-48DE-47F5-83EB-655BFB0230D2}"/>
              </a:ext>
            </a:extLst>
          </p:cNvPr>
          <p:cNvSpPr/>
          <p:nvPr/>
        </p:nvSpPr>
        <p:spPr>
          <a:xfrm>
            <a:off x="328474" y="4681522"/>
            <a:ext cx="126899" cy="162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9" name="Rectangle 48">
            <a:extLst>
              <a:ext uri="{FF2B5EF4-FFF2-40B4-BE49-F238E27FC236}">
                <a16:creationId xmlns:a16="http://schemas.microsoft.com/office/drawing/2014/main" id="{19E27654-2299-49E0-991E-F9A5A2545BAE}"/>
              </a:ext>
            </a:extLst>
          </p:cNvPr>
          <p:cNvSpPr/>
          <p:nvPr/>
        </p:nvSpPr>
        <p:spPr>
          <a:xfrm>
            <a:off x="978514" y="6038128"/>
            <a:ext cx="7104617" cy="33766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GB" sz="1100" b="1" i="0" u="none" strike="noStrike" kern="0" cap="none" spc="0" normalizeH="0" baseline="0" noProof="0" dirty="0">
                <a:ln>
                  <a:noFill/>
                </a:ln>
                <a:solidFill>
                  <a:schemeClr val="tx1"/>
                </a:solidFill>
                <a:effectLst/>
                <a:uLnTx/>
                <a:uFillTx/>
              </a:rPr>
              <a:t>Review </a:t>
            </a:r>
            <a:r>
              <a:rPr kumimoji="0" lang="en-GB" sz="1100" b="1" i="0" u="sng" strike="noStrike" kern="0" cap="none" spc="0" normalizeH="0" baseline="0" noProof="0" dirty="0">
                <a:ln>
                  <a:noFill/>
                </a:ln>
                <a:solidFill>
                  <a:schemeClr val="tx1"/>
                </a:solidFill>
                <a:effectLst/>
                <a:uLnTx/>
                <a:uFillTx/>
              </a:rPr>
              <a:t>annually</a:t>
            </a:r>
            <a:r>
              <a:rPr kumimoji="0" lang="en-GB" sz="1100" b="1" i="0" u="none" strike="noStrike" kern="0" cap="none" spc="0" normalizeH="0" baseline="0" noProof="0" dirty="0">
                <a:ln>
                  <a:noFill/>
                </a:ln>
                <a:solidFill>
                  <a:schemeClr val="tx1"/>
                </a:solidFill>
                <a:effectLst/>
                <a:uLnTx/>
                <a:uFillTx/>
              </a:rPr>
              <a:t> </a:t>
            </a:r>
            <a:r>
              <a:rPr kumimoji="0" lang="en-GB" sz="1100" i="0" u="none" strike="noStrike" kern="0" cap="none" spc="0" normalizeH="0" baseline="0" noProof="0" dirty="0">
                <a:ln>
                  <a:noFill/>
                </a:ln>
                <a:solidFill>
                  <a:schemeClr val="tx1"/>
                </a:solidFill>
                <a:effectLst/>
                <a:uLnTx/>
                <a:uFillTx/>
              </a:rPr>
              <a:t>for adherence to medications, diet and lifestyle, check required bloods e.g. lipids,</a:t>
            </a:r>
            <a:r>
              <a:rPr kumimoji="0" lang="en-GB" sz="1100" i="0" u="none" strike="noStrike" kern="0" cap="none" spc="0" normalizeH="0" noProof="0" dirty="0">
                <a:ln>
                  <a:noFill/>
                </a:ln>
                <a:solidFill>
                  <a:schemeClr val="tx1"/>
                </a:solidFill>
                <a:effectLst/>
                <a:uLnTx/>
                <a:uFillTx/>
              </a:rPr>
              <a:t>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LFTs at 12 months post initiation then as clinically indicated.    </a:t>
            </a:r>
            <a:r>
              <a:rPr lang="en-GB" sz="1100" b="1" kern="0" dirty="0">
                <a:solidFill>
                  <a:schemeClr val="tx1"/>
                </a:solidFill>
              </a:rPr>
              <a:t> </a:t>
            </a:r>
            <a:r>
              <a:rPr kumimoji="0" lang="en-GB" sz="1100" b="1" i="0" u="none" strike="noStrike" kern="0" cap="none" spc="0" normalizeH="0" baseline="0" noProof="0" dirty="0">
                <a:ln>
                  <a:noFill/>
                </a:ln>
                <a:solidFill>
                  <a:schemeClr val="tx1"/>
                </a:solidFill>
                <a:effectLst/>
                <a:uLnTx/>
                <a:uFillTx/>
              </a:rPr>
              <a:t>Refer for support as required from specialist teams</a:t>
            </a:r>
          </a:p>
        </p:txBody>
      </p:sp>
      <p:sp>
        <p:nvSpPr>
          <p:cNvPr id="50" name="Rectangle 49">
            <a:extLst>
              <a:ext uri="{FF2B5EF4-FFF2-40B4-BE49-F238E27FC236}">
                <a16:creationId xmlns:a16="http://schemas.microsoft.com/office/drawing/2014/main" id="{700D094C-D442-4D16-9577-0C96D5AC6258}"/>
              </a:ext>
            </a:extLst>
          </p:cNvPr>
          <p:cNvSpPr/>
          <p:nvPr/>
        </p:nvSpPr>
        <p:spPr>
          <a:xfrm>
            <a:off x="11229336" y="4238091"/>
            <a:ext cx="422861" cy="41506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2" name="TextBox 51">
            <a:extLst>
              <a:ext uri="{FF2B5EF4-FFF2-40B4-BE49-F238E27FC236}">
                <a16:creationId xmlns:a16="http://schemas.microsoft.com/office/drawing/2014/main" id="{417EE812-F77E-4739-BB98-D20C1F948F77}"/>
              </a:ext>
            </a:extLst>
          </p:cNvPr>
          <p:cNvSpPr txBox="1"/>
          <p:nvPr/>
        </p:nvSpPr>
        <p:spPr>
          <a:xfrm>
            <a:off x="11267381" y="4307643"/>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No</a:t>
            </a:r>
          </a:p>
        </p:txBody>
      </p:sp>
      <p:sp>
        <p:nvSpPr>
          <p:cNvPr id="54" name="Arrow: Down 53">
            <a:extLst>
              <a:ext uri="{FF2B5EF4-FFF2-40B4-BE49-F238E27FC236}">
                <a16:creationId xmlns:a16="http://schemas.microsoft.com/office/drawing/2014/main" id="{2A31DE31-B253-41FA-A524-30A9A28A557A}"/>
              </a:ext>
            </a:extLst>
          </p:cNvPr>
          <p:cNvSpPr/>
          <p:nvPr/>
        </p:nvSpPr>
        <p:spPr>
          <a:xfrm rot="16200000">
            <a:off x="10976646" y="4311495"/>
            <a:ext cx="249452" cy="249452"/>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6" name="Arrow: Down 55">
            <a:extLst>
              <a:ext uri="{FF2B5EF4-FFF2-40B4-BE49-F238E27FC236}">
                <a16:creationId xmlns:a16="http://schemas.microsoft.com/office/drawing/2014/main" id="{B27040EC-D407-48C7-84AA-F35E71EFF2B6}"/>
              </a:ext>
            </a:extLst>
          </p:cNvPr>
          <p:cNvSpPr/>
          <p:nvPr/>
        </p:nvSpPr>
        <p:spPr>
          <a:xfrm rot="5400000">
            <a:off x="11055852" y="4928929"/>
            <a:ext cx="249452" cy="410630"/>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8" name="Rectangle 57">
            <a:extLst>
              <a:ext uri="{FF2B5EF4-FFF2-40B4-BE49-F238E27FC236}">
                <a16:creationId xmlns:a16="http://schemas.microsoft.com/office/drawing/2014/main" id="{7C8FDC0B-F0A9-4D2C-883E-1AE04C70FCB9}"/>
              </a:ext>
            </a:extLst>
          </p:cNvPr>
          <p:cNvSpPr/>
          <p:nvPr/>
        </p:nvSpPr>
        <p:spPr>
          <a:xfrm>
            <a:off x="11373431" y="4660833"/>
            <a:ext cx="146076" cy="534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Rectangle 59">
            <a:extLst>
              <a:ext uri="{FF2B5EF4-FFF2-40B4-BE49-F238E27FC236}">
                <a16:creationId xmlns:a16="http://schemas.microsoft.com/office/drawing/2014/main" id="{942238B6-57B7-40D3-A58C-DE209188C2EA}"/>
              </a:ext>
            </a:extLst>
          </p:cNvPr>
          <p:cNvSpPr/>
          <p:nvPr/>
        </p:nvSpPr>
        <p:spPr>
          <a:xfrm>
            <a:off x="8179180" y="6043825"/>
            <a:ext cx="2754501" cy="3262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GB" sz="1100" b="1" i="0" u="none" strike="noStrike" kern="0" cap="none" spc="0" normalizeH="0" baseline="0" noProof="0" dirty="0">
              <a:ln>
                <a:noFill/>
              </a:ln>
              <a:solidFill>
                <a:schemeClr val="tx1"/>
              </a:solidFill>
              <a:effectLst/>
              <a:uLnTx/>
              <a:uFillTx/>
            </a:endParaRPr>
          </a:p>
          <a:p>
            <a:pPr algn="ctr">
              <a:defRPr/>
            </a:pPr>
            <a:r>
              <a:rPr kumimoji="0" lang="en-GB" sz="1100" b="1" i="0" u="none" strike="noStrike" kern="0" cap="none" spc="0" normalizeH="0" baseline="0" noProof="0" dirty="0">
                <a:ln>
                  <a:noFill/>
                </a:ln>
                <a:solidFill>
                  <a:schemeClr val="tx1"/>
                </a:solidFill>
                <a:effectLst/>
                <a:uLnTx/>
                <a:uFillTx/>
              </a:rPr>
              <a:t>Refer to lipid clinic</a:t>
            </a:r>
            <a:r>
              <a:rPr kumimoji="0" lang="en-GB" sz="1100" b="1" i="0" u="none" strike="noStrike" kern="0" cap="none" spc="0" normalizeH="0" noProof="0" dirty="0">
                <a:ln>
                  <a:noFill/>
                </a:ln>
                <a:solidFill>
                  <a:schemeClr val="tx1"/>
                </a:solidFill>
                <a:effectLst/>
                <a:uLnTx/>
                <a:uFillTx/>
              </a:rPr>
              <a:t> for further input</a:t>
            </a:r>
            <a:endParaRPr lang="en-GB" sz="1100" dirty="0">
              <a:solidFill>
                <a:srgbClr val="7030A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schemeClr val="tx1"/>
              </a:solidFill>
              <a:effectLst/>
              <a:uLnTx/>
              <a:uFillTx/>
            </a:endParaRPr>
          </a:p>
        </p:txBody>
      </p:sp>
      <p:sp>
        <p:nvSpPr>
          <p:cNvPr id="62" name="Arrow: Down 61">
            <a:extLst>
              <a:ext uri="{FF2B5EF4-FFF2-40B4-BE49-F238E27FC236}">
                <a16:creationId xmlns:a16="http://schemas.microsoft.com/office/drawing/2014/main" id="{18D2E4B4-11EA-4BED-87BC-A0C43321BF33}"/>
              </a:ext>
            </a:extLst>
          </p:cNvPr>
          <p:cNvSpPr/>
          <p:nvPr/>
        </p:nvSpPr>
        <p:spPr>
          <a:xfrm rot="5400000">
            <a:off x="752812" y="5734712"/>
            <a:ext cx="236265" cy="214739"/>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 name="Rectangle 63">
            <a:extLst>
              <a:ext uri="{FF2B5EF4-FFF2-40B4-BE49-F238E27FC236}">
                <a16:creationId xmlns:a16="http://schemas.microsoft.com/office/drawing/2014/main" id="{A5998CD7-9495-4A0B-AD12-22D18CD1AF9B}"/>
              </a:ext>
            </a:extLst>
          </p:cNvPr>
          <p:cNvSpPr/>
          <p:nvPr/>
        </p:nvSpPr>
        <p:spPr>
          <a:xfrm>
            <a:off x="488163" y="5586572"/>
            <a:ext cx="275413" cy="40755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6" name="TextBox 65">
            <a:extLst>
              <a:ext uri="{FF2B5EF4-FFF2-40B4-BE49-F238E27FC236}">
                <a16:creationId xmlns:a16="http://schemas.microsoft.com/office/drawing/2014/main" id="{C32DE727-C63A-4B41-A4C1-653F30110576}"/>
              </a:ext>
            </a:extLst>
          </p:cNvPr>
          <p:cNvSpPr txBox="1"/>
          <p:nvPr/>
        </p:nvSpPr>
        <p:spPr>
          <a:xfrm>
            <a:off x="434097" y="5689713"/>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Yes</a:t>
            </a:r>
          </a:p>
        </p:txBody>
      </p:sp>
      <p:sp>
        <p:nvSpPr>
          <p:cNvPr id="68" name="Rectangle 67">
            <a:extLst>
              <a:ext uri="{FF2B5EF4-FFF2-40B4-BE49-F238E27FC236}">
                <a16:creationId xmlns:a16="http://schemas.microsoft.com/office/drawing/2014/main" id="{1A6B58AB-AAAC-445B-9181-0FD25A1952E9}"/>
              </a:ext>
            </a:extLst>
          </p:cNvPr>
          <p:cNvSpPr/>
          <p:nvPr/>
        </p:nvSpPr>
        <p:spPr>
          <a:xfrm>
            <a:off x="11203439" y="5575997"/>
            <a:ext cx="454494" cy="40840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0" name="TextBox 69">
            <a:extLst>
              <a:ext uri="{FF2B5EF4-FFF2-40B4-BE49-F238E27FC236}">
                <a16:creationId xmlns:a16="http://schemas.microsoft.com/office/drawing/2014/main" id="{1F4491FD-A0E4-4D36-9278-9DF7305E6CF8}"/>
              </a:ext>
            </a:extLst>
          </p:cNvPr>
          <p:cNvSpPr txBox="1"/>
          <p:nvPr/>
        </p:nvSpPr>
        <p:spPr>
          <a:xfrm>
            <a:off x="11256904" y="5639541"/>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No</a:t>
            </a:r>
          </a:p>
        </p:txBody>
      </p:sp>
      <p:sp>
        <p:nvSpPr>
          <p:cNvPr id="72" name="Arrow: Down 71">
            <a:extLst>
              <a:ext uri="{FF2B5EF4-FFF2-40B4-BE49-F238E27FC236}">
                <a16:creationId xmlns:a16="http://schemas.microsoft.com/office/drawing/2014/main" id="{FA219A91-B221-40E7-99A4-CC68C91F4A05}"/>
              </a:ext>
            </a:extLst>
          </p:cNvPr>
          <p:cNvSpPr/>
          <p:nvPr/>
        </p:nvSpPr>
        <p:spPr>
          <a:xfrm rot="16200000">
            <a:off x="10962427" y="5745905"/>
            <a:ext cx="249452" cy="251490"/>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Arrow: Down 73">
            <a:extLst>
              <a:ext uri="{FF2B5EF4-FFF2-40B4-BE49-F238E27FC236}">
                <a16:creationId xmlns:a16="http://schemas.microsoft.com/office/drawing/2014/main" id="{7F2D9ADB-4310-419A-9578-3CB66961E861}"/>
              </a:ext>
            </a:extLst>
          </p:cNvPr>
          <p:cNvSpPr/>
          <p:nvPr/>
        </p:nvSpPr>
        <p:spPr>
          <a:xfrm rot="5400000">
            <a:off x="11124894" y="5921627"/>
            <a:ext cx="249452" cy="576425"/>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6" name="Rectangle 75">
            <a:extLst>
              <a:ext uri="{FF2B5EF4-FFF2-40B4-BE49-F238E27FC236}">
                <a16:creationId xmlns:a16="http://schemas.microsoft.com/office/drawing/2014/main" id="{C87C67F3-CCB5-4744-82A6-0551E15CE8B4}"/>
              </a:ext>
            </a:extLst>
          </p:cNvPr>
          <p:cNvSpPr/>
          <p:nvPr/>
        </p:nvSpPr>
        <p:spPr>
          <a:xfrm>
            <a:off x="11415090" y="5985930"/>
            <a:ext cx="146795" cy="279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 name="Slide Number Placeholder 8"/>
          <p:cNvSpPr>
            <a:spLocks noGrp="1"/>
          </p:cNvSpPr>
          <p:nvPr>
            <p:ph type="sldNum" sz="quarter" idx="12"/>
          </p:nvPr>
        </p:nvSpPr>
        <p:spPr>
          <a:xfrm>
            <a:off x="9353725" y="6598535"/>
            <a:ext cx="2743200" cy="27413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0781FA9-86EB-4758-8ACB-88AD1FEA6957}" type="slidenum">
              <a:rPr kumimoji="0" lang="en-GB" sz="11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1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7667727" y="6661745"/>
            <a:ext cx="506169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effectLst/>
                <a:uLnTx/>
                <a:uFillTx/>
              </a:rPr>
              <a:t>For all drugs listed- check </a:t>
            </a:r>
            <a:r>
              <a:rPr kumimoji="0" lang="en-GB" sz="900" b="0" i="0" u="none" strike="noStrike" kern="0" cap="none" spc="0" normalizeH="0" baseline="0" noProof="0" dirty="0">
                <a:ln>
                  <a:noFill/>
                </a:ln>
                <a:solidFill>
                  <a:srgbClr val="FF0000"/>
                </a:solidFill>
                <a:effectLst/>
                <a:uLnTx/>
                <a:uFillTx/>
                <a:hlinkClick r:id="rId18"/>
              </a:rPr>
              <a:t>SPC</a:t>
            </a:r>
            <a:r>
              <a:rPr kumimoji="0" lang="en-GB" sz="900" b="0" i="0" u="none" strike="noStrike" kern="0" cap="none" spc="0" normalizeH="0" baseline="0" noProof="0" dirty="0">
                <a:ln>
                  <a:noFill/>
                </a:ln>
                <a:solidFill>
                  <a:srgbClr val="FF0000"/>
                </a:solidFill>
                <a:effectLst/>
                <a:uLnTx/>
                <a:uFillTx/>
              </a:rPr>
              <a:t> </a:t>
            </a:r>
            <a:r>
              <a:rPr kumimoji="0" lang="en-GB" sz="900" b="0" i="0" u="none" strike="noStrike" kern="0" cap="none" spc="0" normalizeH="0" baseline="0" noProof="0" dirty="0">
                <a:ln>
                  <a:noFill/>
                </a:ln>
                <a:effectLst/>
                <a:uLnTx/>
                <a:uFillTx/>
              </a:rPr>
              <a:t>or</a:t>
            </a:r>
            <a:r>
              <a:rPr kumimoji="0" lang="en-GB" sz="900" b="0" i="0" u="none" strike="noStrike" kern="0" cap="none" spc="0" normalizeH="0" baseline="0" noProof="0" dirty="0">
                <a:ln>
                  <a:noFill/>
                </a:ln>
                <a:solidFill>
                  <a:srgbClr val="FF0000"/>
                </a:solidFill>
                <a:effectLst/>
                <a:uLnTx/>
                <a:uFillTx/>
              </a:rPr>
              <a:t> </a:t>
            </a:r>
            <a:r>
              <a:rPr kumimoji="0" lang="en-GB" sz="900" b="0" i="0" u="none" strike="noStrike" kern="0" cap="none" spc="0" normalizeH="0" baseline="0" noProof="0" dirty="0">
                <a:ln>
                  <a:noFill/>
                </a:ln>
                <a:solidFill>
                  <a:srgbClr val="FF0000"/>
                </a:solidFill>
                <a:effectLst/>
                <a:uLnTx/>
                <a:uFillTx/>
                <a:hlinkClick r:id="rId19"/>
              </a:rPr>
              <a:t>BNF</a:t>
            </a:r>
            <a:r>
              <a:rPr kumimoji="0" lang="en-GB" sz="900" b="0" i="0" u="none" strike="noStrike" kern="0" cap="none" spc="0" normalizeH="0" baseline="0" noProof="0" dirty="0">
                <a:ln>
                  <a:noFill/>
                </a:ln>
                <a:solidFill>
                  <a:srgbClr val="FF0000"/>
                </a:solidFill>
                <a:effectLst/>
                <a:uLnTx/>
                <a:uFillTx/>
              </a:rPr>
              <a:t> </a:t>
            </a:r>
            <a:r>
              <a:rPr kumimoji="0" lang="en-GB" sz="900" b="0" i="0" u="none" strike="noStrike" kern="0" cap="none" spc="0" normalizeH="0" baseline="0" noProof="0" dirty="0">
                <a:ln>
                  <a:noFill/>
                </a:ln>
                <a:effectLst/>
                <a:uLnTx/>
                <a:uFillTx/>
              </a:rPr>
              <a:t>for cautions, contraindications &amp; interactions </a:t>
            </a:r>
          </a:p>
        </p:txBody>
      </p:sp>
      <p:sp>
        <p:nvSpPr>
          <p:cNvPr id="4" name="TextBox 3"/>
          <p:cNvSpPr txBox="1"/>
          <p:nvPr/>
        </p:nvSpPr>
        <p:spPr>
          <a:xfrm>
            <a:off x="83890" y="6360633"/>
            <a:ext cx="12096925" cy="246221"/>
          </a:xfrm>
          <a:prstGeom prst="rect">
            <a:avLst/>
          </a:prstGeom>
          <a:noFill/>
        </p:spPr>
        <p:txBody>
          <a:bodyPr wrap="square" rtlCol="0">
            <a:spAutoFit/>
          </a:bodyPr>
          <a:lstStyle/>
          <a:p>
            <a:r>
              <a:rPr lang="en-GB" sz="900" b="1" kern="0" dirty="0">
                <a:ea typeface="Calibri" panose="020F0502020204030204" pitchFamily="34" charset="0"/>
                <a:cs typeface="Calibri" panose="020F0502020204030204" pitchFamily="34" charset="0"/>
              </a:rPr>
              <a:t>^</a:t>
            </a:r>
            <a:r>
              <a:rPr lang="en-GB" sz="900" kern="0" dirty="0">
                <a:ea typeface="Calibri" panose="020F0502020204030204" pitchFamily="34" charset="0"/>
                <a:cs typeface="Calibri" panose="020F0502020204030204" pitchFamily="34" charset="0"/>
              </a:rPr>
              <a:t>  </a:t>
            </a:r>
            <a:r>
              <a:rPr lang="en-GB" sz="1000" kern="0" dirty="0">
                <a:ea typeface="Calibri" panose="020F0502020204030204" pitchFamily="34" charset="0"/>
                <a:cs typeface="Calibri" panose="020F0502020204030204" pitchFamily="34" charset="0"/>
              </a:rPr>
              <a:t>Atorvastatin: </a:t>
            </a:r>
            <a:r>
              <a:rPr lang="en-GB" sz="1000" dirty="0">
                <a:ea typeface="Calibri" panose="020F0502020204030204" pitchFamily="34" charset="0"/>
                <a:cs typeface="Times New Roman" panose="02020603050405020304" pitchFamily="18" charset="0"/>
              </a:rPr>
              <a:t>consider initial dose of </a:t>
            </a:r>
            <a:r>
              <a:rPr lang="en-GB" sz="1000" b="1" dirty="0">
                <a:ea typeface="Calibri" panose="020F0502020204030204" pitchFamily="34" charset="0"/>
                <a:cs typeface="Times New Roman" panose="02020603050405020304" pitchFamily="18" charset="0"/>
              </a:rPr>
              <a:t>atorvastatin 20mg- </a:t>
            </a:r>
            <a:r>
              <a:rPr lang="en-GB" sz="1000" dirty="0"/>
              <a:t>potential drug interaction; high risk of or experiencing adverse effects; intolerance. For CKD- </a:t>
            </a:r>
            <a:r>
              <a:rPr lang="en-GB" sz="1000" dirty="0">
                <a:ea typeface="Calibri" panose="020F0502020204030204" pitchFamily="34" charset="0"/>
                <a:cs typeface="Times New Roman" panose="02020603050405020304" pitchFamily="18" charset="0"/>
              </a:rPr>
              <a:t>eGFR less than 30ml/min/1.73m</a:t>
            </a:r>
            <a:r>
              <a:rPr lang="en-GB" sz="1000" baseline="30000" dirty="0">
                <a:ea typeface="Calibri" panose="020F0502020204030204" pitchFamily="34" charset="0"/>
                <a:cs typeface="Times New Roman" panose="02020603050405020304" pitchFamily="18" charset="0"/>
              </a:rPr>
              <a:t>2</a:t>
            </a:r>
            <a:r>
              <a:rPr lang="en-GB" sz="1000" dirty="0">
                <a:ea typeface="Calibri" panose="020F0502020204030204" pitchFamily="34" charset="0"/>
                <a:cs typeface="Times New Roman" panose="02020603050405020304" pitchFamily="18" charset="0"/>
              </a:rPr>
              <a:t>- seek specialist advice for dose up-titration </a:t>
            </a:r>
            <a:endParaRPr lang="en-GB" sz="900" dirty="0"/>
          </a:p>
        </p:txBody>
      </p:sp>
      <p:sp>
        <p:nvSpPr>
          <p:cNvPr id="73" name="Rectangle 72">
            <a:extLst>
              <a:ext uri="{FF2B5EF4-FFF2-40B4-BE49-F238E27FC236}">
                <a16:creationId xmlns:a16="http://schemas.microsoft.com/office/drawing/2014/main" id="{3E2F1A27-C1F9-4A83-9C35-9EB9B5F73A1F}"/>
              </a:ext>
            </a:extLst>
          </p:cNvPr>
          <p:cNvSpPr/>
          <p:nvPr/>
        </p:nvSpPr>
        <p:spPr>
          <a:xfrm>
            <a:off x="964734" y="4734011"/>
            <a:ext cx="10011913" cy="98741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735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799988" y="176722"/>
            <a:ext cx="9838133"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SWL CVD primary prevention pathway</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3"/>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482477" y="812550"/>
            <a:ext cx="11227046" cy="5539978"/>
          </a:xfrm>
          <a:prstGeom prst="rect">
            <a:avLst/>
          </a:prstGeom>
        </p:spPr>
        <p:txBody>
          <a:bodyPr wrap="square" lIns="0" tIns="0" rIns="0" bIns="0">
            <a:spAutoFit/>
          </a:bodyPr>
          <a:lstStyle/>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CVD risk assessment tool from QRISK 2 to QRISK 3 (NICE guideline 2023)</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Threshold for statin use: age 18-84 years old and QRISK3&gt;10% (NICE, 1.1.7)</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Do NOT use QRISK3 for patients with CKD (eGFR&lt;60ml/min or albuminuria), familial hypercholesterolaemia, age 85 or above (NICE 1.1.9)</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additional CVD risk factors e.g. migraine, erectile dysfunction</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Offer high-intensity statins (e.g. atorvastatin or rosuvastatin) for:</a:t>
            </a:r>
          </a:p>
          <a:p>
            <a:pPr marL="800100" lvl="1"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Familial hypercholesterolaemia</a:t>
            </a:r>
          </a:p>
          <a:p>
            <a:pPr marL="800100" lvl="1"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CKD and/or albuminuria</a:t>
            </a:r>
          </a:p>
          <a:p>
            <a:pPr marL="800100" lvl="1"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type 1 DM and age &gt; 40 years; DM over 10 years or nephropathy or with other CVD risk factors </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Consider benefit and risk, frailty, and life expectancy</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Check adherence to medication, adverse effects/intolerance/hesitancy and lifestyle</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Aim for non-HDL reduction of 40% (and LDL&lt;3 or non-HDL &lt;3.5mmol/L)</a:t>
            </a:r>
          </a:p>
          <a:p>
            <a:pPr marL="342900" indent="-342900">
              <a:buFont typeface="Arial" panose="020B0604020202020204" pitchFamily="34" charset="0"/>
              <a:buChar char="•"/>
            </a:pPr>
            <a:r>
              <a:rPr lang="en-GB" sz="2400" dirty="0">
                <a:solidFill>
                  <a:srgbClr val="492F92"/>
                </a:solidFill>
                <a:latin typeface="Calibri" panose="020F0502020204030204" pitchFamily="34" charset="0"/>
                <a:ea typeface="+mj-ea"/>
                <a:cs typeface="Arial"/>
              </a:rPr>
              <a:t>Up-titrate statin dose if necessary to achieve targets, or consider ezetimibe</a:t>
            </a:r>
          </a:p>
          <a:p>
            <a:pPr marL="342900" indent="-342900">
              <a:buFont typeface="Arial" panose="020B0604020202020204" pitchFamily="34" charset="0"/>
              <a:buChar char="•"/>
            </a:pPr>
            <a:endParaRPr lang="en-GB" sz="2400" dirty="0">
              <a:solidFill>
                <a:srgbClr val="492F92"/>
              </a:solidFill>
              <a:latin typeface="Calibri" panose="020F0502020204030204" pitchFamily="34" charset="0"/>
              <a:ea typeface="+mj-ea"/>
              <a:cs typeface="Arial"/>
            </a:endParaRPr>
          </a:p>
        </p:txBody>
      </p:sp>
      <p:sp>
        <p:nvSpPr>
          <p:cNvPr id="5" name="Slide Number Placeholder 4">
            <a:extLst>
              <a:ext uri="{FF2B5EF4-FFF2-40B4-BE49-F238E27FC236}">
                <a16:creationId xmlns:a16="http://schemas.microsoft.com/office/drawing/2014/main" id="{B74ADD38-6F82-49AD-8F7F-9AD0EF81ED8D}"/>
              </a:ext>
            </a:extLst>
          </p:cNvPr>
          <p:cNvSpPr>
            <a:spLocks noGrp="1"/>
          </p:cNvSpPr>
          <p:nvPr>
            <p:ph type="sldNum" sz="quarter" idx="4"/>
          </p:nvPr>
        </p:nvSpPr>
        <p:spPr/>
        <p:txBody>
          <a:bodyPr/>
          <a:lstStyle/>
          <a:p>
            <a:fld id="{902D5018-2030-2046-84FC-87E41EA86E42}" type="slidenum">
              <a:rPr lang="en-US" smtClean="0"/>
              <a:pPr/>
              <a:t>6</a:t>
            </a:fld>
            <a:endParaRPr lang="en-US" dirty="0"/>
          </a:p>
        </p:txBody>
      </p:sp>
    </p:spTree>
    <p:extLst>
      <p:ext uri="{BB962C8B-B14F-4D97-AF65-F5344CB8AC3E}">
        <p14:creationId xmlns:p14="http://schemas.microsoft.com/office/powerpoint/2010/main" val="400152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A2D3-E531-4BD6-B4D0-180C739B938A}"/>
              </a:ext>
            </a:extLst>
          </p:cNvPr>
          <p:cNvSpPr>
            <a:spLocks noGrp="1"/>
          </p:cNvSpPr>
          <p:nvPr>
            <p:ph type="title"/>
          </p:nvPr>
        </p:nvSpPr>
        <p:spPr>
          <a:xfrm>
            <a:off x="83890" y="174613"/>
            <a:ext cx="11191875" cy="320675"/>
          </a:xfrm>
        </p:spPr>
        <p:txBody>
          <a:bodyPr>
            <a:noAutofit/>
          </a:bodyPr>
          <a:lstStyle/>
          <a:p>
            <a:r>
              <a:rPr lang="en-GB" sz="2400" b="1" dirty="0">
                <a:solidFill>
                  <a:srgbClr val="0070C0"/>
                </a:solidFill>
                <a:highlight>
                  <a:srgbClr val="FF00FF"/>
                </a:highlight>
              </a:rPr>
              <a:t>CVD Secondary Prevention</a:t>
            </a:r>
            <a:r>
              <a:rPr lang="en-GB" sz="2400" dirty="0">
                <a:solidFill>
                  <a:schemeClr val="accent1"/>
                </a:solidFill>
              </a:rPr>
              <a:t>: Medicines optimisation pathway for Lipid Management  </a:t>
            </a:r>
          </a:p>
        </p:txBody>
      </p:sp>
      <p:sp>
        <p:nvSpPr>
          <p:cNvPr id="35" name="TextBox 34">
            <a:extLst>
              <a:ext uri="{FF2B5EF4-FFF2-40B4-BE49-F238E27FC236}">
                <a16:creationId xmlns:a16="http://schemas.microsoft.com/office/drawing/2014/main" id="{66D53494-BF8C-464E-B832-341D897F162D}"/>
              </a:ext>
            </a:extLst>
          </p:cNvPr>
          <p:cNvSpPr txBox="1"/>
          <p:nvPr/>
        </p:nvSpPr>
        <p:spPr>
          <a:xfrm>
            <a:off x="253929" y="6289743"/>
            <a:ext cx="11604828" cy="400110"/>
          </a:xfrm>
          <a:prstGeom prst="rect">
            <a:avLst/>
          </a:prstGeom>
          <a:noFill/>
        </p:spPr>
        <p:txBody>
          <a:bodyPr wrap="square">
            <a:spAutoFit/>
          </a:bodyPr>
          <a:lstStyle/>
          <a:p>
            <a:r>
              <a:rPr lang="en-GB" sz="900" b="1" kern="0" dirty="0">
                <a:ea typeface="Calibri" panose="020F0502020204030204" pitchFamily="34" charset="0"/>
                <a:cs typeface="Calibri" panose="020F0502020204030204" pitchFamily="34" charset="0"/>
              </a:rPr>
              <a:t>^</a:t>
            </a:r>
            <a:r>
              <a:rPr lang="en-GB" sz="1000" b="1" kern="0" dirty="0">
                <a:ea typeface="Calibri" panose="020F0502020204030204" pitchFamily="34" charset="0"/>
                <a:cs typeface="Calibri" panose="020F0502020204030204" pitchFamily="34" charset="0"/>
              </a:rPr>
              <a:t> </a:t>
            </a:r>
            <a:r>
              <a:rPr lang="en-GB" sz="900" kern="0" dirty="0">
                <a:ea typeface="Calibri" panose="020F0502020204030204" pitchFamily="34" charset="0"/>
                <a:cs typeface="Calibri" panose="020F0502020204030204" pitchFamily="34" charset="0"/>
              </a:rPr>
              <a:t>Atorvastatin: </a:t>
            </a:r>
            <a:r>
              <a:rPr lang="en-GB" sz="900" dirty="0">
                <a:ea typeface="Calibri" panose="020F0502020204030204" pitchFamily="34" charset="0"/>
                <a:cs typeface="Times New Roman" panose="02020603050405020304" pitchFamily="18" charset="0"/>
              </a:rPr>
              <a:t>consider initial dose of </a:t>
            </a:r>
            <a:r>
              <a:rPr lang="en-GB" sz="900" b="1" dirty="0">
                <a:ea typeface="Calibri" panose="020F0502020204030204" pitchFamily="34" charset="0"/>
                <a:cs typeface="Times New Roman" panose="02020603050405020304" pitchFamily="18" charset="0"/>
              </a:rPr>
              <a:t>atorvastatin 20mg- </a:t>
            </a:r>
            <a:r>
              <a:rPr lang="en-GB" sz="900" dirty="0"/>
              <a:t>potential drug interaction; high risk of or experiencing adverse effects; intolerance. For CKD- </a:t>
            </a:r>
            <a:r>
              <a:rPr lang="en-GB" sz="900" dirty="0">
                <a:ea typeface="Calibri" panose="020F0502020204030204" pitchFamily="34" charset="0"/>
                <a:cs typeface="Times New Roman" panose="02020603050405020304" pitchFamily="18" charset="0"/>
              </a:rPr>
              <a:t>eGFR less than 30ml/min/1.73m</a:t>
            </a:r>
            <a:r>
              <a:rPr lang="en-GB" sz="900" baseline="30000" dirty="0">
                <a:ea typeface="Calibri" panose="020F0502020204030204" pitchFamily="34" charset="0"/>
                <a:cs typeface="Times New Roman" panose="02020603050405020304" pitchFamily="18" charset="0"/>
              </a:rPr>
              <a:t>2</a:t>
            </a:r>
            <a:r>
              <a:rPr lang="en-GB" sz="900" dirty="0">
                <a:ea typeface="Calibri" panose="020F0502020204030204" pitchFamily="34" charset="0"/>
                <a:cs typeface="Times New Roman" panose="02020603050405020304" pitchFamily="18" charset="0"/>
              </a:rPr>
              <a:t>- seek lipid specialist advice for dose up-titration</a:t>
            </a:r>
            <a:endParaRPr kumimoji="0" lang="en-GB" sz="9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5BD14EF4-1A9A-4A5B-93C7-9FEB55B36A36}"/>
              </a:ext>
            </a:extLst>
          </p:cNvPr>
          <p:cNvSpPr txBox="1"/>
          <p:nvPr/>
        </p:nvSpPr>
        <p:spPr>
          <a:xfrm>
            <a:off x="795394" y="5904265"/>
            <a:ext cx="9251941" cy="446597"/>
          </a:xfrm>
          <a:prstGeom prst="rect">
            <a:avLst/>
          </a:prstGeom>
          <a:noFill/>
        </p:spPr>
        <p:txBody>
          <a:bodyPr wrap="square">
            <a:spAutoFit/>
          </a:bodyPr>
          <a:lstStyle/>
          <a:p>
            <a:pPr lvl="0" algn="ctr">
              <a:lnSpc>
                <a:spcPct val="107000"/>
              </a:lnSpc>
              <a:spcAft>
                <a:spcPts val="800"/>
              </a:spcAft>
              <a:defRPr/>
            </a:pPr>
            <a:r>
              <a:rPr kumimoji="0" lang="en-GB" sz="11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Consider current regimen if well tolerated and review annually-</a:t>
            </a:r>
            <a:r>
              <a:rPr kumimoji="0" lang="en-GB" sz="11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 adherence to medications, dietary and lifestyle measures, check required bloods (full lipid </a:t>
            </a:r>
            <a:r>
              <a:rPr lang="en-GB" sz="1100" kern="0" dirty="0">
                <a:solidFill>
                  <a:sysClr val="windowText" lastClr="000000"/>
                </a:solidFill>
                <a:ea typeface="Calibri" panose="020F0502020204030204" pitchFamily="34" charset="0"/>
                <a:cs typeface="Times New Roman" panose="02020603050405020304" pitchFamily="18" charset="0"/>
              </a:rPr>
              <a:t>profile, HbA1c if indicated, </a:t>
            </a:r>
            <a:r>
              <a:rPr kumimoji="0" lang="en-GB" sz="11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LFTs at 12 months post initiation and then as clinically indicated)</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1" name="TextBox 40">
            <a:extLst>
              <a:ext uri="{FF2B5EF4-FFF2-40B4-BE49-F238E27FC236}">
                <a16:creationId xmlns:a16="http://schemas.microsoft.com/office/drawing/2014/main" id="{1DAD58B2-4999-4E45-8EFC-47402CBE4932}"/>
              </a:ext>
            </a:extLst>
          </p:cNvPr>
          <p:cNvSpPr txBox="1"/>
          <p:nvPr/>
        </p:nvSpPr>
        <p:spPr>
          <a:xfrm>
            <a:off x="355969" y="681140"/>
            <a:ext cx="11340558" cy="273473"/>
          </a:xfrm>
          <a:prstGeom prst="rect">
            <a:avLst/>
          </a:prstGeom>
          <a:noFill/>
        </p:spPr>
        <p:txBody>
          <a:bodyPr wrap="squar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Box 42">
            <a:extLst>
              <a:ext uri="{FF2B5EF4-FFF2-40B4-BE49-F238E27FC236}">
                <a16:creationId xmlns:a16="http://schemas.microsoft.com/office/drawing/2014/main" id="{555A2F72-E12C-45F5-AC1A-7CD4B09CE096}"/>
              </a:ext>
            </a:extLst>
          </p:cNvPr>
          <p:cNvSpPr txBox="1"/>
          <p:nvPr/>
        </p:nvSpPr>
        <p:spPr>
          <a:xfrm>
            <a:off x="283971" y="669220"/>
            <a:ext cx="11789929" cy="1328890"/>
          </a:xfrm>
          <a:prstGeom prst="rect">
            <a:avLst/>
          </a:prstGeom>
          <a:noFill/>
          <a:ln>
            <a:solidFill>
              <a:schemeClr val="accent1"/>
            </a:solidFill>
          </a:ln>
        </p:spPr>
        <p:txBody>
          <a:bodyPr wrap="square">
            <a:spAutoFit/>
          </a:bodyPr>
          <a:lstStyle/>
          <a:p>
            <a:pPr marL="228600" lvl="0" indent="-228600">
              <a:spcAft>
                <a:spcPts val="400"/>
              </a:spcAft>
              <a:buAutoNum type="arabicParenR"/>
              <a:defRPr/>
            </a:pPr>
            <a:r>
              <a:rPr lang="en-GB" sz="11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Check baseline bloods</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(non-fasting full lipid profile, LFTs, HbA1c, thyroid and renal function)- consider secondary causes of hyperlipidaemia and manage as needed, consider if lipid profile may indicate FH- (see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hlinkClick r:id="" action="ppaction://noaction"/>
              </a:rPr>
              <a:t>page 4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and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hlinkClick r:id="" action="ppaction://noaction"/>
              </a:rPr>
              <a:t>page 13</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p>
          <a:p>
            <a:pPr marL="228600" lvl="0" indent="-228600">
              <a:spcAft>
                <a:spcPts val="400"/>
              </a:spcAft>
              <a:buAutoNum type="arabicParenR"/>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Offer</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high dose high intensity statin</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therapy with </a:t>
            </a:r>
            <a:r>
              <a:rPr kumimoji="0" lang="en-GB"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hlinkClick r:id="rId3"/>
              </a:rPr>
              <a:t>atorvastatin</a:t>
            </a:r>
            <a:r>
              <a:rPr kumimoji="0" lang="en-GB"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lang="en-GB" sz="1100" b="1" kern="0" dirty="0">
                <a:latin typeface="Calibri" panose="020F0502020204030204" pitchFamily="34" charset="0"/>
                <a:ea typeface="Calibri" panose="020F0502020204030204" pitchFamily="34" charset="0"/>
                <a:cs typeface="Times New Roman" panose="02020603050405020304" pitchFamily="18" charset="0"/>
              </a:rPr>
              <a:t>80mg^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alternative is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rosuvastatin</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20-40mg</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to adults with CVD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without delay</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this includes acute coronary syndromes (ACS), angina, previous myocardial infarction (MI), revascularisation, stroke or transient ischaemic attack (TIA), symptomatic peripheral arterial disease (PAD) or abdominal aortic aneurysm (AAA) </a:t>
            </a: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ction="ppaction://hlinksldjump"/>
              </a:rPr>
              <a:t>Support the self-management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1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see </a:t>
            </a:r>
            <a:r>
              <a:rPr kumimoji="0" lang="en-GB" sz="11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ction="ppaction://hlinksldjump"/>
              </a:rPr>
              <a:t>page 7</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of modifiable risk factors e.g. smoking, diet, obesity, alcohol intake, physical activity, blood pressure and glycaemic control (HbA1c)[</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SWL diabetes guidance</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70D89D95-7C96-4A08-BA5C-ADADA53A0A34}"/>
              </a:ext>
            </a:extLst>
          </p:cNvPr>
          <p:cNvSpPr txBox="1"/>
          <p:nvPr/>
        </p:nvSpPr>
        <p:spPr>
          <a:xfrm>
            <a:off x="411574" y="1714741"/>
            <a:ext cx="11326832" cy="261610"/>
          </a:xfrm>
          <a:prstGeom prst="rect">
            <a:avLst/>
          </a:prstGeom>
          <a:noFill/>
          <a:ln>
            <a:solidFill>
              <a:schemeClr val="accent1">
                <a:lumMod val="40000"/>
                <a:lumOff val="60000"/>
              </a:schemeClr>
            </a:solidFill>
          </a:ln>
        </p:spPr>
        <p:txBody>
          <a:bodyPr wrap="square">
            <a:spAutoFit/>
          </a:bodyPr>
          <a:lstStyle/>
          <a:p>
            <a:pPr marL="0" marR="0" lvl="0" indent="0" algn="ctr" defTabSz="914400" eaLnBrk="1" fontAlgn="auto" latinLnBrk="0" hangingPunct="1">
              <a:spcBef>
                <a:spcPts val="0"/>
              </a:spcBef>
              <a:spcAft>
                <a:spcPts val="600"/>
              </a:spcAft>
              <a:buClrTx/>
              <a:buSzTx/>
              <a:buFontTx/>
              <a:buNone/>
              <a:tabLst/>
              <a:defRPr/>
            </a:pPr>
            <a:r>
              <a:rPr kumimoji="0" lang="en-GB" sz="105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 primary care check:</a:t>
            </a:r>
            <a:r>
              <a:rPr kumimoji="0" lang="en-GB" sz="11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Is patient on high dose, high intensity statin?</a:t>
            </a: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5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atorvastatin 80mg^ </a:t>
            </a:r>
            <a:r>
              <a:rPr kumimoji="0" lang="en-GB" sz="10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05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alternative is</a:t>
            </a:r>
            <a:r>
              <a:rPr kumimoji="0" lang="en-GB" sz="10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rosuvastatin 20mg-40mg)* Consider dose adjustments</a:t>
            </a:r>
            <a:r>
              <a:rPr lang="en-GB" sz="10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a:t>
            </a:r>
            <a:r>
              <a:rPr kumimoji="0" lang="en-GB" sz="10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CKD</a:t>
            </a:r>
            <a:r>
              <a:rPr kumimoji="0" lang="en-GB" sz="10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drug interactions, intolerance</a:t>
            </a:r>
            <a:endParaRPr kumimoji="0" lang="en-GB"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F7E23991-D742-4620-9031-02C34CEF64B5}"/>
              </a:ext>
            </a:extLst>
          </p:cNvPr>
          <p:cNvSpPr txBox="1"/>
          <p:nvPr/>
        </p:nvSpPr>
        <p:spPr>
          <a:xfrm>
            <a:off x="1002494" y="2086427"/>
            <a:ext cx="10054084"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Has non-HDL-C reduced by 40% or more from baseline at 3 months </a:t>
            </a:r>
            <a:r>
              <a:rPr kumimoji="0" lang="en-GB" sz="1100" b="0" i="1"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7"/>
              </a:rPr>
              <a:t>NICE</a:t>
            </a:r>
            <a:r>
              <a:rPr kumimoji="0" lang="en-GB" sz="1100" b="0" i="1" u="sng" strike="noStrike" kern="0" cap="none" spc="0" normalizeH="0" baseline="3000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7"/>
              </a:rPr>
              <a:t>6</a:t>
            </a:r>
            <a:r>
              <a:rPr lang="en-GB"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t>
            </a:r>
            <a:r>
              <a:rPr kumimoji="0" lang="en-GB" sz="1100" b="1" i="0"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non-HDL-C below 2.5 mmol/L or LDL-C below </a:t>
            </a:r>
            <a:r>
              <a:rPr lang="en-GB" sz="1100" b="1" dirty="0">
                <a:latin typeface="Calibri" panose="020F0502020204030204" pitchFamily="34" charset="0"/>
                <a:ea typeface="Times New Roman" panose="02020603050405020304" pitchFamily="18" charset="0"/>
                <a:cs typeface="Times New Roman" panose="02020603050405020304" pitchFamily="18" charset="0"/>
              </a:rPr>
              <a:t>1.8 </a:t>
            </a:r>
            <a:r>
              <a:rPr kumimoji="0" lang="en-GB" sz="1100" b="1"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mmol/L</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GB" sz="1100" dirty="0">
                <a:hlinkClick r:id="rId8"/>
              </a:rPr>
              <a:t>JBS3</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kumimoji="0" lang="en-GB"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A1C8291E-1822-47C7-B3B3-ADE6A89B88D2}"/>
              </a:ext>
            </a:extLst>
          </p:cNvPr>
          <p:cNvSpPr txBox="1"/>
          <p:nvPr/>
        </p:nvSpPr>
        <p:spPr>
          <a:xfrm>
            <a:off x="565386" y="2445153"/>
            <a:ext cx="10744126" cy="769441"/>
          </a:xfrm>
          <a:prstGeom prst="rect">
            <a:avLst/>
          </a:prstGeom>
          <a:noFill/>
        </p:spPr>
        <p:txBody>
          <a:bodyPr wrap="square">
            <a:spAutoFit/>
          </a:bodyPr>
          <a:lstStyle/>
          <a:p>
            <a:pPr marL="108000" algn="ctr"/>
            <a:r>
              <a:rPr lang="en-GB" sz="1100" i="1" u="sng" dirty="0">
                <a:solidFill>
                  <a:srgbClr val="000000"/>
                </a:solidFill>
                <a:ea typeface="Times New Roman" panose="02020603050405020304" pitchFamily="18" charset="0"/>
                <a:cs typeface="Times New Roman" panose="02020603050405020304" pitchFamily="18" charset="0"/>
              </a:rPr>
              <a:t>For all patients</a:t>
            </a:r>
            <a:r>
              <a:rPr lang="en-GB" sz="1100" i="1" dirty="0">
                <a:solidFill>
                  <a:srgbClr val="000000"/>
                </a:solidFill>
                <a:ea typeface="Times New Roman" panose="02020603050405020304" pitchFamily="18" charset="0"/>
                <a:cs typeface="Times New Roman" panose="02020603050405020304" pitchFamily="18" charset="0"/>
              </a:rPr>
              <a:t>: Discuss with the patient statin choice (</a:t>
            </a:r>
            <a:r>
              <a:rPr lang="en-GB" sz="1100" i="1" dirty="0">
                <a:solidFill>
                  <a:srgbClr val="000000"/>
                </a:solidFill>
                <a:ea typeface="Times New Roman" panose="02020603050405020304" pitchFamily="18" charset="0"/>
                <a:cs typeface="Times New Roman" panose="02020603050405020304" pitchFamily="18" charset="0"/>
                <a:hlinkClick r:id="rId4" action="ppaction://hlinksldjump"/>
              </a:rPr>
              <a:t>page 7</a:t>
            </a:r>
            <a:r>
              <a:rPr lang="en-GB" sz="1100" i="1" dirty="0">
                <a:solidFill>
                  <a:srgbClr val="000000"/>
                </a:solidFill>
                <a:ea typeface="Times New Roman" panose="02020603050405020304" pitchFamily="18" charset="0"/>
                <a:cs typeface="Times New Roman" panose="02020603050405020304" pitchFamily="18" charset="0"/>
              </a:rPr>
              <a:t>, </a:t>
            </a:r>
            <a:r>
              <a:rPr lang="en-GB" sz="1100" i="1" dirty="0">
                <a:solidFill>
                  <a:srgbClr val="000000"/>
                </a:solidFill>
                <a:ea typeface="Times New Roman" panose="02020603050405020304" pitchFamily="18" charset="0"/>
                <a:cs typeface="Times New Roman" panose="02020603050405020304" pitchFamily="18" charset="0"/>
                <a:hlinkClick r:id="rId9" action="ppaction://hlinksldjump"/>
              </a:rPr>
              <a:t>page 8</a:t>
            </a:r>
            <a:r>
              <a:rPr lang="en-GB" sz="1100" i="1" dirty="0">
                <a:solidFill>
                  <a:srgbClr val="000000"/>
                </a:solidFill>
                <a:ea typeface="Times New Roman" panose="02020603050405020304" pitchFamily="18" charset="0"/>
                <a:cs typeface="Times New Roman" panose="02020603050405020304" pitchFamily="18" charset="0"/>
              </a:rPr>
              <a:t>)</a:t>
            </a:r>
            <a:r>
              <a:rPr lang="en-GB" sz="1100" dirty="0">
                <a:solidFill>
                  <a:srgbClr val="000000"/>
                </a:solidFill>
                <a:ea typeface="Times New Roman" panose="02020603050405020304" pitchFamily="18" charset="0"/>
                <a:cs typeface="Times New Roman" panose="02020603050405020304" pitchFamily="18" charset="0"/>
              </a:rPr>
              <a:t>: reinforce lifestyle, dietary measures, suspected adverse effects to medication and adherence. C</a:t>
            </a:r>
            <a:r>
              <a:rPr lang="en-GB" sz="1100" dirty="0">
                <a:ea typeface="Times New Roman" panose="02020603050405020304" pitchFamily="18" charset="0"/>
                <a:cs typeface="Times New Roman" panose="02020603050405020304" pitchFamily="18" charset="0"/>
              </a:rPr>
              <a:t>onsider switching to another HI statin/increase statin dose if on</a:t>
            </a:r>
            <a:r>
              <a:rPr lang="en-GB" sz="1100" i="1" dirty="0">
                <a:ea typeface="Times New Roman" panose="02020603050405020304" pitchFamily="18" charset="0"/>
                <a:cs typeface="Times New Roman" panose="02020603050405020304" pitchFamily="18" charset="0"/>
              </a:rPr>
              <a:t> </a:t>
            </a:r>
            <a:r>
              <a:rPr lang="en-GB" sz="1100" dirty="0">
                <a:ea typeface="Times New Roman" panose="02020603050405020304" pitchFamily="18" charset="0"/>
                <a:cs typeface="Times New Roman" panose="02020603050405020304" pitchFamily="18" charset="0"/>
              </a:rPr>
              <a:t>suboptimal dose </a:t>
            </a:r>
            <a:r>
              <a:rPr lang="en-GB" sz="1100" b="1" dirty="0">
                <a:ea typeface="Times New Roman" panose="02020603050405020304" pitchFamily="18" charset="0"/>
                <a:cs typeface="Times New Roman" panose="02020603050405020304" pitchFamily="18" charset="0"/>
              </a:rPr>
              <a:t>and/or</a:t>
            </a:r>
            <a:r>
              <a:rPr lang="en-GB" sz="1100" b="1" dirty="0">
                <a:solidFill>
                  <a:srgbClr val="000000"/>
                </a:solidFill>
                <a:ea typeface="Times New Roman" panose="02020603050405020304" pitchFamily="18" charset="0"/>
                <a:cs typeface="Times New Roman" panose="02020603050405020304" pitchFamily="18" charset="0"/>
              </a:rPr>
              <a:t> add </a:t>
            </a:r>
            <a:r>
              <a:rPr kumimoji="0" lang="en-GB" sz="11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ezetimibe 10mg </a:t>
            </a:r>
            <a:r>
              <a:rPr kumimoji="0" lang="en-GB" sz="1100" b="1" i="0"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daily</a:t>
            </a:r>
            <a:r>
              <a:rPr kumimoji="0" lang="en-GB" sz="1100" b="1" i="0" strike="noStrike" kern="1200" cap="none" spc="0" normalizeH="0" baseline="0" noProof="0" dirty="0">
                <a:ln>
                  <a:noFill/>
                </a:ln>
                <a:solidFill>
                  <a:srgbClr val="0563C1"/>
                </a:solidFill>
                <a:effectLst/>
                <a:uLnTx/>
                <a:uFillTx/>
                <a:ea typeface="Times New Roman" panose="02020603050405020304" pitchFamily="18" charset="0"/>
                <a:cs typeface="Times New Roman" panose="02020603050405020304" pitchFamily="18" charset="0"/>
              </a:rPr>
              <a:t> </a:t>
            </a:r>
            <a:r>
              <a:rPr lang="en-GB" sz="1100" dirty="0">
                <a:ea typeface="Times New Roman" panose="02020603050405020304" pitchFamily="18" charset="0"/>
                <a:cs typeface="Times New Roman" panose="02020603050405020304" pitchFamily="18" charset="0"/>
              </a:rPr>
              <a:t>based on risk score, co-morbidities and clinical judgement</a:t>
            </a:r>
            <a:r>
              <a:rPr lang="en-GB" sz="1100" dirty="0">
                <a:solidFill>
                  <a:srgbClr val="000000"/>
                </a:solidFill>
                <a:ea typeface="Times New Roman" panose="02020603050405020304" pitchFamily="18" charset="0"/>
                <a:cs typeface="Times New Roman" panose="02020603050405020304" pitchFamily="18" charset="0"/>
              </a:rPr>
              <a:t>. </a:t>
            </a:r>
            <a:r>
              <a:rPr lang="en-GB" sz="1100" kern="0" dirty="0">
                <a:solidFill>
                  <a:sysClr val="windowText" lastClr="000000"/>
                </a:solidFill>
                <a:ea typeface="Times New Roman" panose="02020603050405020304" pitchFamily="18" charset="0"/>
                <a:cs typeface="Times New Roman" panose="02020603050405020304" pitchFamily="18" charset="0"/>
              </a:rPr>
              <a:t>C</a:t>
            </a:r>
            <a:r>
              <a:rPr kumimoji="0" lang="en-GB" sz="1100" b="0" i="0" u="none" strike="noStrike" kern="0" cap="none" spc="0" normalizeH="0" baseline="0" noProof="0" dirty="0" err="1">
                <a:ln>
                  <a:noFill/>
                </a:ln>
                <a:solidFill>
                  <a:sysClr val="windowText" lastClr="000000"/>
                </a:solidFill>
                <a:effectLst/>
                <a:uLnTx/>
                <a:uFillTx/>
                <a:ea typeface="Calibri" panose="020F0502020204030204" pitchFamily="34" charset="0"/>
                <a:cs typeface="Times New Roman" panose="02020603050405020304" pitchFamily="18" charset="0"/>
              </a:rPr>
              <a:t>onsider</a:t>
            </a:r>
            <a:r>
              <a:rPr kumimoji="0" lang="en-GB" sz="11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 the risk: benefit of therapy holistically and </a:t>
            </a:r>
            <a:r>
              <a:rPr lang="en-GB" sz="1100" dirty="0">
                <a:effectLst/>
                <a:ea typeface="Calibri" panose="020F0502020204030204" pitchFamily="34" charset="0"/>
                <a:cs typeface="Times New Roman" panose="02020603050405020304" pitchFamily="18" charset="0"/>
              </a:rPr>
              <a:t>consider </a:t>
            </a:r>
            <a:r>
              <a:rPr lang="en-GB" sz="1100" b="1" dirty="0">
                <a:effectLst/>
                <a:ea typeface="Calibri" panose="020F0502020204030204" pitchFamily="34" charset="0"/>
                <a:cs typeface="Times New Roman" panose="02020603050405020304" pitchFamily="18" charset="0"/>
              </a:rPr>
              <a:t>deprescribing options </a:t>
            </a:r>
            <a:r>
              <a:rPr lang="en-GB" sz="1100" dirty="0">
                <a:effectLst/>
                <a:ea typeface="Calibri" panose="020F0502020204030204" pitchFamily="34" charset="0"/>
                <a:cs typeface="Times New Roman" panose="02020603050405020304" pitchFamily="18" charset="0"/>
              </a:rPr>
              <a:t>e.g. frailty, short estimated life expectancy over next 5 years, poor overall functional status, low CV event risk, non-adherenc</a:t>
            </a:r>
            <a:r>
              <a:rPr lang="en-GB" sz="1100" dirty="0">
                <a:ea typeface="Calibri" panose="020F0502020204030204" pitchFamily="34" charset="0"/>
                <a:cs typeface="Times New Roman" panose="02020603050405020304" pitchFamily="18" charset="0"/>
              </a:rPr>
              <a:t>e-</a:t>
            </a:r>
          </a:p>
          <a:p>
            <a:pPr marL="108000" algn="ctr"/>
            <a:r>
              <a:rPr lang="en-GB" sz="1100" dirty="0">
                <a:effectLst/>
                <a:ea typeface="Calibri" panose="020F0502020204030204" pitchFamily="34" charset="0"/>
                <a:cs typeface="Times New Roman" panose="02020603050405020304" pitchFamily="18" charset="0"/>
              </a:rPr>
              <a:t> a shared management plan with the patient and carer/family members </a:t>
            </a:r>
            <a:r>
              <a:rPr lang="en-GB" sz="1000" dirty="0">
                <a:effectLst/>
                <a:ea typeface="Calibri" panose="020F0502020204030204" pitchFamily="34" charset="0"/>
                <a:cs typeface="Times New Roman" panose="02020603050405020304" pitchFamily="18" charset="0"/>
              </a:rPr>
              <a:t> (</a:t>
            </a:r>
            <a:r>
              <a:rPr lang="en-GB" sz="1000" dirty="0">
                <a:ea typeface="Calibri" panose="020F0502020204030204" pitchFamily="34" charset="0"/>
                <a:cs typeface="Times New Roman" panose="02020603050405020304" pitchFamily="18" charset="0"/>
                <a:hlinkClick r:id="rId10"/>
              </a:rPr>
              <a:t>SPS</a:t>
            </a:r>
            <a:r>
              <a:rPr lang="en-GB" sz="1000" dirty="0">
                <a:ea typeface="Calibri" panose="020F0502020204030204" pitchFamily="34" charset="0"/>
                <a:cs typeface="Times New Roman" panose="02020603050405020304" pitchFamily="18" charset="0"/>
              </a:rPr>
              <a:t> guidance; </a:t>
            </a:r>
            <a:r>
              <a:rPr lang="en-GB" sz="1000" dirty="0" err="1">
                <a:ea typeface="Calibri" panose="020F0502020204030204" pitchFamily="34" charset="0"/>
                <a:cs typeface="Times New Roman" panose="02020603050405020304" pitchFamily="18" charset="0"/>
                <a:hlinkClick r:id="rId11"/>
              </a:rPr>
              <a:t>Prescqipp</a:t>
            </a:r>
            <a:r>
              <a:rPr lang="en-GB" sz="1000" dirty="0">
                <a:ea typeface="Calibri" panose="020F0502020204030204" pitchFamily="34" charset="0"/>
                <a:cs typeface="Times New Roman" panose="02020603050405020304" pitchFamily="18" charset="0"/>
              </a:rPr>
              <a:t>; a guide to </a:t>
            </a:r>
            <a:r>
              <a:rPr lang="en-GB" sz="1000" dirty="0">
                <a:ea typeface="Calibri" panose="020F0502020204030204" pitchFamily="34" charset="0"/>
                <a:cs typeface="Times New Roman" panose="02020603050405020304" pitchFamily="18" charset="0"/>
                <a:hlinkClick r:id="rId12"/>
              </a:rPr>
              <a:t>deprescribing</a:t>
            </a:r>
            <a:r>
              <a:rPr lang="en-GB" sz="1000" dirty="0">
                <a:ea typeface="Calibri" panose="020F0502020204030204" pitchFamily="34" charset="0"/>
                <a:cs typeface="Times New Roman" panose="02020603050405020304" pitchFamily="18" charset="0"/>
              </a:rPr>
              <a:t> statins). </a:t>
            </a:r>
            <a:r>
              <a:rPr lang="en-GB" sz="1000" dirty="0">
                <a:solidFill>
                  <a:srgbClr val="000000"/>
                </a:solidFill>
                <a:ea typeface="Times New Roman" panose="02020603050405020304" pitchFamily="18" charset="0"/>
                <a:cs typeface="Times New Roman" panose="02020603050405020304" pitchFamily="18" charset="0"/>
              </a:rPr>
              <a:t>C</a:t>
            </a:r>
            <a:r>
              <a:rPr kumimoji="0" lang="en-GB" sz="1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heck </a:t>
            </a:r>
            <a:r>
              <a:rPr kumimoji="0" lang="en-GB" sz="1000" b="0" i="0" u="none" strike="noStrike" kern="1200" cap="none" spc="0" normalizeH="0" baseline="0" noProof="0" dirty="0">
                <a:ln>
                  <a:noFill/>
                </a:ln>
                <a:solidFill>
                  <a:sysClr val="windowText" lastClr="000000"/>
                </a:solidFill>
                <a:effectLst/>
                <a:uLnTx/>
                <a:uFillTx/>
                <a:ea typeface="Times New Roman" panose="02020603050405020304" pitchFamily="18" charset="0"/>
                <a:cs typeface="Times New Roman" panose="02020603050405020304" pitchFamily="18" charset="0"/>
              </a:rPr>
              <a:t>full </a:t>
            </a:r>
            <a:r>
              <a:rPr kumimoji="0" lang="en-GB" sz="1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lipid profile &amp; LFTs after 3 months</a:t>
            </a:r>
            <a:endParaRPr kumimoji="0" lang="en-GB" sz="10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p:txBody>
      </p:sp>
      <p:sp>
        <p:nvSpPr>
          <p:cNvPr id="66" name="Rectangle 16">
            <a:extLst>
              <a:ext uri="{FF2B5EF4-FFF2-40B4-BE49-F238E27FC236}">
                <a16:creationId xmlns:a16="http://schemas.microsoft.com/office/drawing/2014/main" id="{BCFE548A-6DEA-4C48-B552-A282536F88B0}"/>
              </a:ext>
            </a:extLst>
          </p:cNvPr>
          <p:cNvSpPr>
            <a:spLocks noChangeArrowheads="1"/>
          </p:cNvSpPr>
          <p:nvPr/>
        </p:nvSpPr>
        <p:spPr bwMode="auto">
          <a:xfrm>
            <a:off x="-55224" y="2711407"/>
            <a:ext cx="67839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kern="0" cap="none" spc="0" normalizeH="0" baseline="0" noProof="0" dirty="0">
              <a:ln>
                <a:noFill/>
              </a:ln>
              <a:solidFill>
                <a:schemeClr val="tx1"/>
              </a:solidFill>
              <a:effectLst/>
              <a:uLnTx/>
              <a:uFillTx/>
              <a:ea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67" name="Arrow: Down 66">
            <a:extLst>
              <a:ext uri="{FF2B5EF4-FFF2-40B4-BE49-F238E27FC236}">
                <a16:creationId xmlns:a16="http://schemas.microsoft.com/office/drawing/2014/main" id="{C4FA4FD5-17B6-400B-8995-4DF6B72392E5}"/>
              </a:ext>
            </a:extLst>
          </p:cNvPr>
          <p:cNvSpPr/>
          <p:nvPr/>
        </p:nvSpPr>
        <p:spPr>
          <a:xfrm>
            <a:off x="8455632" y="3758825"/>
            <a:ext cx="93344" cy="199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TextBox 69">
            <a:extLst>
              <a:ext uri="{FF2B5EF4-FFF2-40B4-BE49-F238E27FC236}">
                <a16:creationId xmlns:a16="http://schemas.microsoft.com/office/drawing/2014/main" id="{302E6334-30E6-4848-9BBB-2C7E9DEC5B01}"/>
              </a:ext>
            </a:extLst>
          </p:cNvPr>
          <p:cNvSpPr txBox="1"/>
          <p:nvPr/>
        </p:nvSpPr>
        <p:spPr>
          <a:xfrm>
            <a:off x="1052952" y="3276612"/>
            <a:ext cx="10035748" cy="430887"/>
          </a:xfrm>
          <a:prstGeom prst="rect">
            <a:avLst/>
          </a:prstGeom>
          <a:noFill/>
        </p:spPr>
        <p:txBody>
          <a:bodyPr wrap="square">
            <a:spAutoFit/>
          </a:bodyPr>
          <a:lstStyle/>
          <a:p>
            <a:pPr lvl="0" algn="ctr">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Is Non-HDL-C below 2.5mmol/L or LDL-C below 1.8mmol/L </a:t>
            </a:r>
            <a:r>
              <a:rPr lang="en-GB" sz="1100" dirty="0">
                <a:hlinkClick r:id="rId8"/>
              </a:rPr>
              <a:t>JBS3</a:t>
            </a:r>
            <a:r>
              <a:rPr lang="en-GB" sz="1100" b="1" dirty="0"/>
              <a:t>?</a:t>
            </a:r>
            <a:r>
              <a:rPr lang="en-GB" sz="1100" dirty="0"/>
              <a:t> </a:t>
            </a:r>
            <a:r>
              <a:rPr kumimoji="0" lang="en-GB" sz="1200" b="0" i="1" u="sng" strike="noStrike" kern="0" cap="none" spc="0" normalizeH="0" baseline="30000" noProof="0" dirty="0">
                <a:ln>
                  <a:noFill/>
                </a:ln>
                <a:solidFill>
                  <a:sysClr val="windowText" lastClr="000000"/>
                </a:solidFill>
                <a:effectLst/>
                <a:uLnTx/>
                <a:uFillTx/>
                <a:latin typeface="Times New Roman" panose="02020603050405020304" pitchFamily="18" charset="0"/>
                <a:ea typeface="Times New Roman" panose="02020603050405020304" pitchFamily="18" charset="0"/>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Check adherence to medication/lifestyle measures, intolerance to statin (</a:t>
            </a:r>
            <a:r>
              <a:rPr kumimoji="0" lang="en-GB" altLang="en-US" sz="11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hlinkClick r:id="rId13" action="ppaction://hlinksldjump"/>
              </a:rPr>
              <a:t>statin intolerance</a:t>
            </a:r>
            <a:r>
              <a:rPr kumimoji="0" lang="en-GB" altLang="en-US" sz="11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see </a:t>
            </a:r>
            <a:r>
              <a:rPr kumimoji="0" lang="en-GB" altLang="en-US" sz="11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hlinkClick r:id="rId13" action="ppaction://hlinksldjump"/>
              </a:rPr>
              <a:t>page 6</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lvl="0" algn="ctr">
              <a:defRPr/>
            </a:pP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If maximum tolerated dose of statin and ezetimibe does not achieve lipid targets as above, consider the following options based on shared decision making with the patient:</a:t>
            </a: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TextBox 71">
            <a:extLst>
              <a:ext uri="{FF2B5EF4-FFF2-40B4-BE49-F238E27FC236}">
                <a16:creationId xmlns:a16="http://schemas.microsoft.com/office/drawing/2014/main" id="{BD76DE44-D0AC-44FA-91FB-B0A4AE57789B}"/>
              </a:ext>
            </a:extLst>
          </p:cNvPr>
          <p:cNvSpPr txBox="1"/>
          <p:nvPr/>
        </p:nvSpPr>
        <p:spPr>
          <a:xfrm>
            <a:off x="908940" y="3954262"/>
            <a:ext cx="3006445" cy="7694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Step 1: In primary care- Add </a:t>
            </a:r>
            <a:r>
              <a:rPr kumimoji="0" lang="en-GB" sz="11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hlinkClick r:id="rId3"/>
              </a:rPr>
              <a:t>ezetimibe</a:t>
            </a:r>
            <a:r>
              <a:rPr kumimoji="0" lang="en-GB" sz="11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10mg daily </a:t>
            </a:r>
            <a:r>
              <a:rPr kumimoji="0" lang="en-GB" sz="1100" b="0" i="0" u="sng" strike="noStrike" kern="1200" cap="none" spc="0" normalizeH="0" baseline="0" noProof="0" dirty="0">
                <a:ln>
                  <a:noFill/>
                </a:ln>
                <a:solidFill>
                  <a:srgbClr val="0563C1"/>
                </a:solidFill>
                <a:effectLst/>
                <a:uLnTx/>
                <a:uFillTx/>
                <a:ea typeface="Times New Roman" panose="02020603050405020304" pitchFamily="18" charset="0"/>
                <a:cs typeface="Times New Roman" panose="02020603050405020304" pitchFamily="18" charset="0"/>
                <a:hlinkClick r:id="rId14"/>
              </a:rPr>
              <a:t>SPC</a:t>
            </a:r>
            <a:r>
              <a:rPr lang="en-GB" sz="1100" u="sng" dirty="0">
                <a:solidFill>
                  <a:srgbClr val="0563C1"/>
                </a:solidFill>
                <a:ea typeface="Times New Roman" panose="02020603050405020304" pitchFamily="18" charset="0"/>
                <a:cs typeface="Times New Roman" panose="02020603050405020304" pitchFamily="18" charset="0"/>
              </a:rPr>
              <a:t> </a:t>
            </a:r>
            <a:r>
              <a:rPr lang="en-GB" sz="1100" dirty="0">
                <a:solidFill>
                  <a:srgbClr val="000000"/>
                </a:solidFill>
                <a:ea typeface="Times New Roman" panose="02020603050405020304" pitchFamily="18" charset="0"/>
                <a:cs typeface="Times New Roman" panose="02020603050405020304" pitchFamily="18" charset="0"/>
              </a:rPr>
              <a:t>t</a:t>
            </a:r>
            <a:r>
              <a:rPr kumimoji="0" lang="en-GB" sz="11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o HI statin  and/or adjust</a:t>
            </a:r>
            <a:r>
              <a:rPr lang="en-GB" sz="1100" dirty="0">
                <a:solidFill>
                  <a:srgbClr val="000000"/>
                </a:solidFill>
                <a:ea typeface="Times New Roman" panose="02020603050405020304" pitchFamily="18" charset="0"/>
                <a:cs typeface="Times New Roman" panose="02020603050405020304" pitchFamily="18" charset="0"/>
              </a:rPr>
              <a:t> </a:t>
            </a:r>
            <a:r>
              <a:rPr kumimoji="0" lang="en-GB" sz="11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statin dose. Recheck </a:t>
            </a:r>
            <a:r>
              <a:rPr kumimoji="0" lang="en-GB" sz="1100" b="0" i="0" u="none" strike="noStrike" kern="1200" cap="none" spc="0" normalizeH="0" baseline="0" noProof="0" dirty="0">
                <a:ln>
                  <a:noFill/>
                </a:ln>
                <a:solidFill>
                  <a:sysClr val="windowText" lastClr="000000"/>
                </a:solidFill>
                <a:effectLst/>
                <a:uLnTx/>
                <a:uFillTx/>
                <a:ea typeface="Times New Roman" panose="02020603050405020304" pitchFamily="18" charset="0"/>
                <a:cs typeface="Times New Roman" panose="02020603050405020304" pitchFamily="18" charset="0"/>
              </a:rPr>
              <a:t>full </a:t>
            </a:r>
            <a:r>
              <a:rPr kumimoji="0" lang="en-GB" sz="11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lipid profile (TC, TG, HDL, LDL-C), LFTs in 3 months</a:t>
            </a:r>
            <a:endParaRPr kumimoji="0" lang="en-GB" sz="11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p:txBody>
      </p:sp>
      <p:sp>
        <p:nvSpPr>
          <p:cNvPr id="76" name="TextBox 75">
            <a:extLst>
              <a:ext uri="{FF2B5EF4-FFF2-40B4-BE49-F238E27FC236}">
                <a16:creationId xmlns:a16="http://schemas.microsoft.com/office/drawing/2014/main" id="{1D0ED312-19B3-46F2-93AF-019830BD8693}"/>
              </a:ext>
            </a:extLst>
          </p:cNvPr>
          <p:cNvSpPr txBox="1"/>
          <p:nvPr/>
        </p:nvSpPr>
        <p:spPr>
          <a:xfrm>
            <a:off x="900149" y="4873192"/>
            <a:ext cx="2661193" cy="784830"/>
          </a:xfrm>
          <a:prstGeom prst="rect">
            <a:avLst/>
          </a:prstGeom>
          <a:noFill/>
        </p:spPr>
        <p:txBody>
          <a:bodyPr wrap="square">
            <a:spAutoFit/>
          </a:bodyPr>
          <a:lstStyle/>
          <a:p>
            <a:pPr algn="ctr">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Is Non-HDL-C below 2.5mmol/L or LDL-C below 1.8mmol/L on maximum tolerated doses of HI statin and/or ezetimibe </a:t>
            </a:r>
            <a:r>
              <a:rPr lang="en-GB" sz="1100" dirty="0">
                <a:hlinkClick r:id="rId8"/>
              </a:rPr>
              <a:t>JBS3</a:t>
            </a: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GB" sz="11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0" name="TextBox 79">
            <a:extLst>
              <a:ext uri="{FF2B5EF4-FFF2-40B4-BE49-F238E27FC236}">
                <a16:creationId xmlns:a16="http://schemas.microsoft.com/office/drawing/2014/main" id="{283EBC87-1B73-4D69-BBBF-A328A67E3279}"/>
              </a:ext>
            </a:extLst>
          </p:cNvPr>
          <p:cNvSpPr txBox="1"/>
          <p:nvPr/>
        </p:nvSpPr>
        <p:spPr>
          <a:xfrm>
            <a:off x="4079255" y="3879988"/>
            <a:ext cx="3906528" cy="1621851"/>
          </a:xfrm>
          <a:prstGeom prst="rect">
            <a:avLst/>
          </a:prstGeom>
          <a:noFill/>
          <a:ln w="19050">
            <a:solidFill>
              <a:schemeClr val="tx2">
                <a:lumMod val="40000"/>
                <a:lumOff val="60000"/>
              </a:schemeClr>
            </a:solidFill>
          </a:ln>
        </p:spPr>
        <p:txBody>
          <a:bodyPr wrap="square">
            <a:spAutoFit/>
          </a:bodyPr>
          <a:lstStyle/>
          <a:p>
            <a:pPr lvl="0">
              <a:lnSpc>
                <a:spcPct val="107000"/>
              </a:lnSpc>
              <a:spcAft>
                <a:spcPts val="800"/>
              </a:spcAft>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Step 2: Consider injectable therapies via lipid clinic/A+G-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alirocumab/evolocumab </a:t>
            </a: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(PCSK9i mAB): refer to lipid clinic </a:t>
            </a: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if LDL-C &gt;4 mmol/L (or LDL-C &gt;3.5 mmol/L with recurrent CVD event or multivascular disease.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PCSK9i (</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see </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hlinkClick r:id="rId15" action="ppaction://hlinksldjump"/>
              </a:rPr>
              <a:t>page 9</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r>
              <a:rPr lang="en-GB" sz="1100" b="1" i="1" kern="0" dirty="0">
                <a:latin typeface="Calibri" panose="020F0502020204030204" pitchFamily="34" charset="0"/>
                <a:ea typeface="Calibri" panose="020F0502020204030204" pitchFamily="34" charset="0"/>
                <a:cs typeface="Times New Roman" panose="02020603050405020304" pitchFamily="18" charset="0"/>
                <a:hlinkClick r:id="rId16"/>
              </a:rPr>
              <a:t>Formulary status- Red</a:t>
            </a:r>
            <a:endParaRPr lang="en-GB" sz="1100" b="1" i="1" kern="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GB" sz="1100" b="1" i="1" kern="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lang="en-GB" sz="1100" b="1" kern="0" dirty="0">
                <a:solidFill>
                  <a:prstClr val="black"/>
                </a:solidFill>
                <a:ea typeface="Calibri" panose="020F0502020204030204" pitchFamily="34" charset="0"/>
                <a:cs typeface="Times New Roman" panose="02020603050405020304" pitchFamily="18" charset="0"/>
              </a:rPr>
              <a:t>onsider </a:t>
            </a:r>
            <a:r>
              <a:rPr lang="en-GB" sz="1100" b="1" kern="0" dirty="0">
                <a:solidFill>
                  <a:prstClr val="black"/>
                </a:solidFill>
                <a:ea typeface="Calibri" panose="020F0502020204030204" pitchFamily="34" charset="0"/>
                <a:cs typeface="Times New Roman" panose="02020603050405020304" pitchFamily="18" charset="0"/>
                <a:hlinkClick r:id="rId3"/>
              </a:rPr>
              <a:t>inclisiran</a:t>
            </a:r>
            <a:r>
              <a:rPr lang="en-GB" sz="1100" b="1" kern="0" dirty="0">
                <a:solidFill>
                  <a:sysClr val="windowText" lastClr="000000"/>
                </a:solidFill>
                <a:ea typeface="Calibri" panose="020F0502020204030204" pitchFamily="34" charset="0"/>
                <a:cs typeface="Times New Roman" panose="02020603050405020304" pitchFamily="18" charset="0"/>
              </a:rPr>
              <a:t> </a:t>
            </a:r>
            <a:r>
              <a:rPr lang="en-GB" sz="1100" kern="0" dirty="0">
                <a:solidFill>
                  <a:sysClr val="windowText" lastClr="000000"/>
                </a:solidFill>
                <a:ea typeface="Calibri" panose="020F0502020204030204" pitchFamily="34" charset="0"/>
                <a:cs typeface="Times New Roman" panose="02020603050405020304" pitchFamily="18" charset="0"/>
              </a:rPr>
              <a:t>▼via A+G or referral to lipid clinic </a:t>
            </a:r>
            <a:r>
              <a:rPr lang="en-GB" sz="1100" kern="0" dirty="0">
                <a:solidFill>
                  <a:prstClr val="black"/>
                </a:solidFill>
                <a:ea typeface="Calibri" panose="020F0502020204030204" pitchFamily="34" charset="0"/>
                <a:cs typeface="Times New Roman" panose="02020603050405020304" pitchFamily="18" charset="0"/>
              </a:rPr>
              <a:t>i</a:t>
            </a:r>
            <a:r>
              <a:rPr lang="en-GB" sz="1100" dirty="0">
                <a:solidFill>
                  <a:prstClr val="black"/>
                </a:solidFill>
                <a:ea typeface="Calibri" panose="020F0502020204030204" pitchFamily="34" charset="0"/>
                <a:cs typeface="Times New Roman" panose="02020603050405020304" pitchFamily="18" charset="0"/>
              </a:rPr>
              <a:t>f LDL-C </a:t>
            </a:r>
            <a:r>
              <a:rPr lang="en-GB" sz="1100" dirty="0">
                <a:solidFill>
                  <a:prstClr val="black"/>
                </a:solidFill>
                <a:ea typeface="Calibri" panose="020F0502020204030204" pitchFamily="34" charset="0"/>
                <a:cs typeface="Calibri" panose="020F0502020204030204" pitchFamily="34" charset="0"/>
              </a:rPr>
              <a:t>≥</a:t>
            </a:r>
            <a:r>
              <a:rPr lang="en-GB" sz="1100" dirty="0">
                <a:solidFill>
                  <a:prstClr val="black"/>
                </a:solidFill>
                <a:ea typeface="Calibri" panose="020F0502020204030204" pitchFamily="34" charset="0"/>
                <a:cs typeface="Times New Roman" panose="02020603050405020304" pitchFamily="18" charset="0"/>
              </a:rPr>
              <a:t> 2.6 mmol/L and patient not eligible for PCSK9i mAB/other LLTs.  </a:t>
            </a:r>
            <a:r>
              <a:rPr lang="en-GB" sz="1100" b="1" i="1" dirty="0">
                <a:solidFill>
                  <a:schemeClr val="tx1"/>
                </a:solidFill>
                <a:ea typeface="Calibri" panose="020F0502020204030204" pitchFamily="34" charset="0"/>
                <a:cs typeface="Times New Roman" panose="02020603050405020304" pitchFamily="18" charset="0"/>
                <a:hlinkClick r:id="rId16"/>
              </a:rPr>
              <a:t>Formulary status- Red </a:t>
            </a:r>
            <a:r>
              <a:rPr lang="en-GB" sz="1100" dirty="0">
                <a:solidFill>
                  <a:prstClr val="black"/>
                </a:solidFill>
                <a:ea typeface="Calibri" panose="020F0502020204030204" pitchFamily="34" charset="0"/>
                <a:cs typeface="Times New Roman" panose="02020603050405020304" pitchFamily="18" charset="0"/>
              </a:rPr>
              <a:t>(</a:t>
            </a:r>
            <a:r>
              <a:rPr lang="en-GB" sz="1100" i="1" dirty="0">
                <a:solidFill>
                  <a:prstClr val="black"/>
                </a:solidFill>
                <a:ea typeface="Calibri" panose="020F0502020204030204" pitchFamily="34" charset="0"/>
                <a:cs typeface="Times New Roman" panose="02020603050405020304" pitchFamily="18" charset="0"/>
              </a:rPr>
              <a:t>see </a:t>
            </a:r>
            <a:r>
              <a:rPr lang="en-GB" sz="1100" i="1" dirty="0">
                <a:solidFill>
                  <a:prstClr val="black"/>
                </a:solidFill>
                <a:ea typeface="Calibri" panose="020F0502020204030204" pitchFamily="34" charset="0"/>
                <a:cs typeface="Times New Roman" panose="02020603050405020304" pitchFamily="18" charset="0"/>
                <a:hlinkClick r:id="rId17" action="ppaction://hlinksldjump"/>
              </a:rPr>
              <a:t>page 10 </a:t>
            </a:r>
            <a:r>
              <a:rPr lang="en-GB" sz="1100" i="1" dirty="0">
                <a:solidFill>
                  <a:prstClr val="black"/>
                </a:solidFill>
                <a:ea typeface="Calibri" panose="020F0502020204030204" pitchFamily="34" charset="0"/>
                <a:cs typeface="Times New Roman" panose="02020603050405020304" pitchFamily="18" charset="0"/>
              </a:rPr>
              <a:t>for details on initiation)</a:t>
            </a:r>
            <a:endParaRPr lang="en-GB" sz="1100" b="1" i="1" kern="0" dirty="0">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BCAC2D93-9452-4EA3-8CA4-A27D7FD7EC51}"/>
              </a:ext>
            </a:extLst>
          </p:cNvPr>
          <p:cNvSpPr txBox="1"/>
          <p:nvPr/>
        </p:nvSpPr>
        <p:spPr>
          <a:xfrm>
            <a:off x="10137089" y="3927846"/>
            <a:ext cx="1848788" cy="2135841"/>
          </a:xfrm>
          <a:prstGeom prst="rect">
            <a:avLst/>
          </a:prstGeom>
          <a:noFill/>
          <a:ln>
            <a:solidFill>
              <a:schemeClr val="tx2">
                <a:lumMod val="40000"/>
                <a:lumOff val="60000"/>
              </a:schemeClr>
            </a:solidFill>
          </a:ln>
        </p:spPr>
        <p:txBody>
          <a:bodyPr wrap="square">
            <a:spAutoFit/>
          </a:bodyPr>
          <a:lstStyle/>
          <a:p>
            <a:pPr lvl="0">
              <a:defRPr/>
            </a:pPr>
            <a:r>
              <a:rPr kumimoji="0" lang="en-GB"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 </a:t>
            </a:r>
            <a:r>
              <a:rPr lang="en-GB" sz="11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Statin intolerance options- </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see </a:t>
            </a:r>
            <a:r>
              <a:rPr lang="en-GB" sz="1100" i="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hlinkClick r:id="rId13" action="ppaction://hlinksldjump"/>
              </a:rPr>
              <a:t>page 6</a:t>
            </a:r>
            <a:r>
              <a:rPr lang="en-GB"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r>
              <a:rPr lang="en-GB" sz="11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p>
          <a:p>
            <a:pPr lvl="0">
              <a:spcAft>
                <a:spcPts val="600"/>
              </a:spcAft>
              <a:defRPr/>
            </a:pPr>
            <a:r>
              <a:rPr lang="en-GB" sz="1100" b="1" kern="0" dirty="0">
                <a:latin typeface="Calibri" panose="020F0502020204030204" pitchFamily="34" charset="0"/>
                <a:ea typeface="Calibri" panose="020F0502020204030204" pitchFamily="34" charset="0"/>
                <a:cs typeface="Times New Roman" panose="02020603050405020304" pitchFamily="18" charset="0"/>
              </a:rPr>
              <a:t>- Rechallenge with low-dose alternative statin</a:t>
            </a:r>
          </a:p>
          <a:p>
            <a:pPr lvl="0">
              <a:spcAft>
                <a:spcPts val="600"/>
              </a:spcAft>
              <a:defRPr/>
            </a:pPr>
            <a:r>
              <a:rPr lang="en-GB" sz="1100" b="1" kern="0" dirty="0">
                <a:latin typeface="Calibri" panose="020F0502020204030204" pitchFamily="34" charset="0"/>
                <a:ea typeface="Calibri" panose="020F0502020204030204" pitchFamily="34" charset="0"/>
                <a:cs typeface="Times New Roman" panose="02020603050405020304" pitchFamily="18" charset="0"/>
              </a:rPr>
              <a:t>- Specialist recommendation of</a:t>
            </a:r>
            <a:r>
              <a:rPr lang="en-GB" sz="1100" kern="0" dirty="0">
                <a:latin typeface="Calibri" panose="020F0502020204030204" pitchFamily="34" charset="0"/>
                <a:ea typeface="Calibri" panose="020F0502020204030204" pitchFamily="34" charset="0"/>
                <a:cs typeface="Times New Roman" panose="02020603050405020304" pitchFamily="18" charset="0"/>
              </a:rPr>
              <a:t> </a:t>
            </a:r>
            <a:r>
              <a:rPr lang="en-GB" sz="1100" b="1" kern="0" dirty="0">
                <a:latin typeface="Calibri" panose="020F0502020204030204" pitchFamily="34" charset="0"/>
                <a:ea typeface="Calibri" panose="020F0502020204030204" pitchFamily="34" charset="0"/>
                <a:cs typeface="Times New Roman" panose="02020603050405020304" pitchFamily="18" charset="0"/>
              </a:rPr>
              <a:t>[</a:t>
            </a:r>
            <a:r>
              <a:rPr lang="en-GB" sz="1100" b="1" kern="0" dirty="0">
                <a:latin typeface="Calibri" panose="020F0502020204030204" pitchFamily="34" charset="0"/>
                <a:ea typeface="Calibri" panose="020F0502020204030204" pitchFamily="34" charset="0"/>
                <a:cs typeface="Times New Roman" panose="02020603050405020304" pitchFamily="18" charset="0"/>
                <a:hlinkClick r:id="rId3"/>
              </a:rPr>
              <a:t>bempedoic acid </a:t>
            </a:r>
            <a:r>
              <a:rPr lang="en-GB" sz="1100" b="1" u="sng" kern="0" dirty="0">
                <a:latin typeface="Calibri" panose="020F0502020204030204" pitchFamily="34" charset="0"/>
                <a:ea typeface="Calibri" panose="020F0502020204030204" pitchFamily="34" charset="0"/>
                <a:cs typeface="Times New Roman" panose="02020603050405020304" pitchFamily="18" charset="0"/>
                <a:hlinkClick r:id="rId3"/>
              </a:rPr>
              <a:t>plus</a:t>
            </a:r>
            <a:r>
              <a:rPr lang="en-GB" sz="1100" b="1" kern="0" dirty="0">
                <a:latin typeface="Calibri" panose="020F0502020204030204" pitchFamily="34" charset="0"/>
                <a:ea typeface="Calibri" panose="020F0502020204030204" pitchFamily="34" charset="0"/>
                <a:cs typeface="Times New Roman" panose="02020603050405020304" pitchFamily="18" charset="0"/>
                <a:hlinkClick r:id="rId3"/>
              </a:rPr>
              <a:t> ezetimibe</a:t>
            </a:r>
            <a:r>
              <a:rPr lang="en-GB" sz="1100" b="1" kern="0" dirty="0">
                <a:latin typeface="Calibri" panose="020F0502020204030204" pitchFamily="34" charset="0"/>
                <a:ea typeface="Calibri" panose="020F0502020204030204" pitchFamily="34" charset="0"/>
                <a:cs typeface="Times New Roman" panose="02020603050405020304" pitchFamily="18" charset="0"/>
              </a:rPr>
              <a:t>]</a:t>
            </a:r>
            <a:r>
              <a:rPr lang="en-GB" sz="1100" kern="0" baseline="30000" dirty="0">
                <a:latin typeface="Arial" panose="020B0604020202020204" pitchFamily="34" charset="0"/>
                <a:ea typeface="Calibri" panose="020F0502020204030204" pitchFamily="34" charset="0"/>
                <a:cs typeface="Times New Roman" panose="02020603050405020304" pitchFamily="18" charset="0"/>
              </a:rPr>
              <a:t> </a:t>
            </a:r>
            <a:r>
              <a:rPr lang="en-GB" sz="1100" kern="0" dirty="0">
                <a:ea typeface="Calibri" panose="020F0502020204030204" pitchFamily="34" charset="0"/>
                <a:cs typeface="Times New Roman" panose="02020603050405020304" pitchFamily="18" charset="0"/>
              </a:rPr>
              <a:t>▼</a:t>
            </a:r>
            <a:r>
              <a:rPr lang="en-GB" sz="1100" kern="0" dirty="0">
                <a:latin typeface="Arial" panose="020B0604020202020204" pitchFamily="34" charset="0"/>
                <a:ea typeface="Calibri" panose="020F0502020204030204" pitchFamily="34" charset="0"/>
                <a:cs typeface="Times New Roman" panose="02020603050405020304" pitchFamily="18" charset="0"/>
              </a:rPr>
              <a:t> </a:t>
            </a:r>
            <a:r>
              <a:rPr lang="en-GB" sz="1100" dirty="0">
                <a:ea typeface="Calibri" panose="020F0502020204030204" pitchFamily="34" charset="0"/>
                <a:cs typeface="Times New Roman" panose="02020603050405020304" pitchFamily="18" charset="0"/>
              </a:rPr>
              <a:t>(</a:t>
            </a:r>
            <a:r>
              <a:rPr lang="en-GB" sz="1100" i="1" u="sng" dirty="0">
                <a:ea typeface="Calibri" panose="020F0502020204030204" pitchFamily="34" charset="0"/>
                <a:cs typeface="Times New Roman" panose="02020603050405020304" pitchFamily="18" charset="0"/>
                <a:hlinkClick r:id="rId18"/>
              </a:rPr>
              <a:t>NICE</a:t>
            </a:r>
            <a:r>
              <a:rPr lang="en-GB" sz="1100" i="1" u="sng" baseline="30000" dirty="0">
                <a:ea typeface="Calibri" panose="020F0502020204030204" pitchFamily="34" charset="0"/>
                <a:cs typeface="Times New Roman" panose="02020603050405020304" pitchFamily="18" charset="0"/>
                <a:hlinkClick r:id="rId18"/>
              </a:rPr>
              <a:t>8</a:t>
            </a:r>
            <a:r>
              <a:rPr lang="en-GB" sz="1100" dirty="0">
                <a:ea typeface="Calibri" panose="020F0502020204030204" pitchFamily="34" charset="0"/>
                <a:cs typeface="Times New Roman" panose="02020603050405020304" pitchFamily="18" charset="0"/>
              </a:rPr>
              <a:t>) </a:t>
            </a:r>
            <a:r>
              <a:rPr lang="en-GB" sz="1100" b="1" i="1" dirty="0">
                <a:ea typeface="Calibri" panose="020F0502020204030204" pitchFamily="34" charset="0"/>
                <a:cs typeface="Times New Roman" panose="02020603050405020304" pitchFamily="18" charset="0"/>
                <a:hlinkClick r:id="rId16"/>
              </a:rPr>
              <a:t>Formulary status-</a:t>
            </a:r>
            <a:r>
              <a:rPr lang="en-GB" sz="1100" b="1" i="1" kern="0" dirty="0">
                <a:ea typeface="Calibri" panose="020F0502020204030204" pitchFamily="34" charset="0"/>
                <a:cs typeface="Times New Roman" panose="02020603050405020304" pitchFamily="18" charset="0"/>
                <a:hlinkClick r:id="rId16"/>
              </a:rPr>
              <a:t> </a:t>
            </a:r>
            <a:r>
              <a:rPr lang="en-GB" sz="1050" b="1" i="1" kern="0" dirty="0">
                <a:ea typeface="Calibri" panose="020F0502020204030204" pitchFamily="34" charset="0"/>
                <a:cs typeface="Times New Roman" panose="02020603050405020304" pitchFamily="18" charset="0"/>
                <a:hlinkClick r:id="rId16"/>
              </a:rPr>
              <a:t>Amber 1</a:t>
            </a:r>
            <a:r>
              <a:rPr kumimoji="0" lang="en-GB" sz="1050" b="1" i="1" u="none" strike="noStrike" kern="0" cap="none" spc="0" normalizeH="0" baseline="0" noProof="0" dirty="0">
                <a:ln>
                  <a:noFill/>
                </a:ln>
                <a:effectLst/>
                <a:uLnTx/>
                <a:uFillTx/>
                <a:ea typeface="Calibri" panose="020F0502020204030204" pitchFamily="34" charset="0"/>
                <a:cs typeface="Times New Roman" panose="02020603050405020304" pitchFamily="18" charset="0"/>
                <a:hlinkClick r:id="rId16"/>
              </a:rPr>
              <a:t> </a:t>
            </a:r>
            <a:r>
              <a:rPr kumimoji="0" lang="en-GB" sz="1050" b="1" i="0" u="none" strike="noStrike" kern="0" cap="none" spc="0" normalizeH="0" baseline="0" noProof="0" dirty="0">
                <a:ln>
                  <a:noFill/>
                </a:ln>
                <a:effectLst/>
                <a:uLnTx/>
                <a:uFillTx/>
                <a:ea typeface="Calibri" panose="020F0502020204030204" pitchFamily="34" charset="0"/>
                <a:cs typeface="Times New Roman" panose="02020603050405020304" pitchFamily="18" charset="0"/>
                <a:hlinkClick r:id="rId16"/>
              </a:rPr>
              <a:t> </a:t>
            </a:r>
            <a:endParaRPr kumimoji="0" lang="en-GB" sz="1050" b="1" i="0" u="none" strike="noStrike" kern="0" cap="none" spc="0" normalizeH="0" baseline="0" noProof="0" dirty="0">
              <a:ln>
                <a:noFill/>
              </a:ln>
              <a:effectLst/>
              <a:uLnTx/>
              <a:uFillTx/>
              <a:ea typeface="Calibri" panose="020F0502020204030204" pitchFamily="34" charset="0"/>
              <a:cs typeface="Times New Roman" panose="02020603050405020304" pitchFamily="18" charset="0"/>
            </a:endParaRPr>
          </a:p>
          <a:p>
            <a:pPr lvl="0">
              <a:lnSpc>
                <a:spcPct val="107000"/>
              </a:lnSpc>
              <a:spcAft>
                <a:spcPts val="800"/>
              </a:spcAft>
              <a:defRPr/>
            </a:pPr>
            <a:r>
              <a:rPr lang="en-GB" sz="1100" b="1" kern="0" dirty="0">
                <a:latin typeface="Calibri" panose="020F0502020204030204" pitchFamily="34" charset="0"/>
                <a:ea typeface="Calibri" panose="020F0502020204030204" pitchFamily="34" charset="0"/>
                <a:cs typeface="Times New Roman" panose="02020603050405020304" pitchFamily="18" charset="0"/>
              </a:rPr>
              <a:t>- Lipid specialist Initiation </a:t>
            </a:r>
            <a:r>
              <a:rPr lang="en-GB" sz="1100" b="1" kern="0" dirty="0">
                <a:latin typeface="Calibri" panose="020F0502020204030204" pitchFamily="34" charset="0"/>
                <a:ea typeface="Calibri" panose="020F0502020204030204" pitchFamily="34" charset="0"/>
                <a:cs typeface="Times New Roman" panose="02020603050405020304" pitchFamily="18" charset="0"/>
                <a:hlinkClick r:id="rId3"/>
              </a:rPr>
              <a:t>i</a:t>
            </a:r>
            <a:r>
              <a:rPr kumimoji="0" lang="en-GB" sz="1100" b="1" i="0" u="none" strike="noStrike" kern="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hlinkClick r:id="rId3"/>
              </a:rPr>
              <a:t>nclisiran</a:t>
            </a:r>
            <a:r>
              <a:rPr kumimoji="0" lang="en-GB" sz="11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100" b="0"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hlinkClick r:id="rId17" action="ppaction://hlinksldjump"/>
              </a:rPr>
              <a:t>page 10</a:t>
            </a:r>
            <a:r>
              <a:rPr kumimoji="0" lang="en-GB"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1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hlinkClick r:id="rId16"/>
              </a:rPr>
              <a:t>Formulary s</a:t>
            </a:r>
            <a:r>
              <a:rPr kumimoji="0" lang="en-GB" sz="1100" b="1"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tatus- Red</a:t>
            </a:r>
            <a:endParaRPr kumimoji="0" lang="en-GB" sz="1100" b="1"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id="{C48A0CA5-8503-4B7A-98C5-3307B6E4CB66}"/>
              </a:ext>
            </a:extLst>
          </p:cNvPr>
          <p:cNvCxnSpPr>
            <a:cxnSpLocks/>
          </p:cNvCxnSpPr>
          <p:nvPr/>
        </p:nvCxnSpPr>
        <p:spPr>
          <a:xfrm>
            <a:off x="83890" y="629174"/>
            <a:ext cx="12013035"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Arrow: Down 88">
            <a:extLst>
              <a:ext uri="{FF2B5EF4-FFF2-40B4-BE49-F238E27FC236}">
                <a16:creationId xmlns:a16="http://schemas.microsoft.com/office/drawing/2014/main" id="{0E7ED39D-C950-43B9-98D2-8BA1710958C7}"/>
              </a:ext>
            </a:extLst>
          </p:cNvPr>
          <p:cNvSpPr/>
          <p:nvPr/>
        </p:nvSpPr>
        <p:spPr>
          <a:xfrm rot="16200000">
            <a:off x="559392" y="5976141"/>
            <a:ext cx="249452" cy="342173"/>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0" name="Rectangle 89">
            <a:extLst>
              <a:ext uri="{FF2B5EF4-FFF2-40B4-BE49-F238E27FC236}">
                <a16:creationId xmlns:a16="http://schemas.microsoft.com/office/drawing/2014/main" id="{4B49EFE5-B6EC-4D79-A7D1-A7A4799B4F59}"/>
              </a:ext>
            </a:extLst>
          </p:cNvPr>
          <p:cNvSpPr/>
          <p:nvPr/>
        </p:nvSpPr>
        <p:spPr>
          <a:xfrm>
            <a:off x="497766" y="2473643"/>
            <a:ext cx="146116" cy="3637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Arrow: Down 91">
            <a:extLst>
              <a:ext uri="{FF2B5EF4-FFF2-40B4-BE49-F238E27FC236}">
                <a16:creationId xmlns:a16="http://schemas.microsoft.com/office/drawing/2014/main" id="{1A037C8D-90A2-4532-B7FB-9500228725FA}"/>
              </a:ext>
            </a:extLst>
          </p:cNvPr>
          <p:cNvSpPr/>
          <p:nvPr/>
        </p:nvSpPr>
        <p:spPr>
          <a:xfrm rot="5400000">
            <a:off x="11287480" y="2680424"/>
            <a:ext cx="276510" cy="401757"/>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3" name="Rectangle 92">
            <a:extLst>
              <a:ext uri="{FF2B5EF4-FFF2-40B4-BE49-F238E27FC236}">
                <a16:creationId xmlns:a16="http://schemas.microsoft.com/office/drawing/2014/main" id="{083C56AF-BD51-48D7-ABAB-D0BAEBD6BC87}"/>
              </a:ext>
            </a:extLst>
          </p:cNvPr>
          <p:cNvSpPr/>
          <p:nvPr/>
        </p:nvSpPr>
        <p:spPr>
          <a:xfrm>
            <a:off x="11467764" y="2428415"/>
            <a:ext cx="158850" cy="407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Rectangle 94">
            <a:extLst>
              <a:ext uri="{FF2B5EF4-FFF2-40B4-BE49-F238E27FC236}">
                <a16:creationId xmlns:a16="http://schemas.microsoft.com/office/drawing/2014/main" id="{28F6A623-EDC7-4820-B20F-5B1F128952B4}"/>
              </a:ext>
            </a:extLst>
          </p:cNvPr>
          <p:cNvSpPr/>
          <p:nvPr/>
        </p:nvSpPr>
        <p:spPr>
          <a:xfrm>
            <a:off x="365080" y="3430637"/>
            <a:ext cx="422861" cy="292775"/>
          </a:xfrm>
          <a:prstGeom prst="rect">
            <a:avLst/>
          </a:prstGeom>
          <a:solidFill>
            <a:schemeClr val="accent6">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Arrow: Down 95">
            <a:extLst>
              <a:ext uri="{FF2B5EF4-FFF2-40B4-BE49-F238E27FC236}">
                <a16:creationId xmlns:a16="http://schemas.microsoft.com/office/drawing/2014/main" id="{9E8B5E73-4B21-459F-B28F-4B10812D235E}"/>
              </a:ext>
            </a:extLst>
          </p:cNvPr>
          <p:cNvSpPr/>
          <p:nvPr/>
        </p:nvSpPr>
        <p:spPr>
          <a:xfrm rot="5400000">
            <a:off x="815098" y="3514949"/>
            <a:ext cx="182919" cy="213473"/>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Rectangle 96">
            <a:extLst>
              <a:ext uri="{FF2B5EF4-FFF2-40B4-BE49-F238E27FC236}">
                <a16:creationId xmlns:a16="http://schemas.microsoft.com/office/drawing/2014/main" id="{039C8EC1-44D0-4603-8DAB-03BC420B5331}"/>
              </a:ext>
            </a:extLst>
          </p:cNvPr>
          <p:cNvSpPr/>
          <p:nvPr/>
        </p:nvSpPr>
        <p:spPr>
          <a:xfrm>
            <a:off x="11347162" y="3270605"/>
            <a:ext cx="421954" cy="274782"/>
          </a:xfrm>
          <a:prstGeom prst="rect">
            <a:avLst/>
          </a:prstGeom>
          <a:solidFill>
            <a:srgbClr val="FF818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0" name="Arrow: Down 99">
            <a:extLst>
              <a:ext uri="{FF2B5EF4-FFF2-40B4-BE49-F238E27FC236}">
                <a16:creationId xmlns:a16="http://schemas.microsoft.com/office/drawing/2014/main" id="{5DD1B6AF-95E0-4B35-BFEF-B42C45F716AF}"/>
              </a:ext>
            </a:extLst>
          </p:cNvPr>
          <p:cNvSpPr/>
          <p:nvPr/>
        </p:nvSpPr>
        <p:spPr>
          <a:xfrm rot="16200000">
            <a:off x="11117733" y="3308015"/>
            <a:ext cx="183889" cy="289626"/>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Arrow: Down 107">
            <a:extLst>
              <a:ext uri="{FF2B5EF4-FFF2-40B4-BE49-F238E27FC236}">
                <a16:creationId xmlns:a16="http://schemas.microsoft.com/office/drawing/2014/main" id="{9D82E6B8-1C72-45AB-BF23-B89DF78EBD4E}"/>
              </a:ext>
            </a:extLst>
          </p:cNvPr>
          <p:cNvSpPr/>
          <p:nvPr/>
        </p:nvSpPr>
        <p:spPr>
          <a:xfrm>
            <a:off x="1673634" y="4712894"/>
            <a:ext cx="234811" cy="136537"/>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2" name="Rectangle 111">
            <a:extLst>
              <a:ext uri="{FF2B5EF4-FFF2-40B4-BE49-F238E27FC236}">
                <a16:creationId xmlns:a16="http://schemas.microsoft.com/office/drawing/2014/main" id="{471C25C9-371A-4612-9AF6-AEF66FE28EBA}"/>
              </a:ext>
            </a:extLst>
          </p:cNvPr>
          <p:cNvSpPr/>
          <p:nvPr/>
        </p:nvSpPr>
        <p:spPr>
          <a:xfrm>
            <a:off x="358005" y="2126149"/>
            <a:ext cx="429936" cy="321788"/>
          </a:xfrm>
          <a:prstGeom prst="rect">
            <a:avLst/>
          </a:prstGeom>
          <a:solidFill>
            <a:schemeClr val="accent6">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3" name="TextBox 112">
            <a:extLst>
              <a:ext uri="{FF2B5EF4-FFF2-40B4-BE49-F238E27FC236}">
                <a16:creationId xmlns:a16="http://schemas.microsoft.com/office/drawing/2014/main" id="{C6E4736E-826F-406F-AB0B-D90DF6C625A0}"/>
              </a:ext>
            </a:extLst>
          </p:cNvPr>
          <p:cNvSpPr txBox="1"/>
          <p:nvPr/>
        </p:nvSpPr>
        <p:spPr>
          <a:xfrm>
            <a:off x="379272" y="2195700"/>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Yes</a:t>
            </a:r>
          </a:p>
        </p:txBody>
      </p:sp>
      <p:sp>
        <p:nvSpPr>
          <p:cNvPr id="114" name="Rectangle 113">
            <a:extLst>
              <a:ext uri="{FF2B5EF4-FFF2-40B4-BE49-F238E27FC236}">
                <a16:creationId xmlns:a16="http://schemas.microsoft.com/office/drawing/2014/main" id="{28CD853A-B969-4E9E-80BA-DAC95B6AE7BB}"/>
              </a:ext>
            </a:extLst>
          </p:cNvPr>
          <p:cNvSpPr/>
          <p:nvPr/>
        </p:nvSpPr>
        <p:spPr>
          <a:xfrm>
            <a:off x="992889" y="2102531"/>
            <a:ext cx="10040810" cy="265678"/>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5" name="Arrow: Down 114">
            <a:extLst>
              <a:ext uri="{FF2B5EF4-FFF2-40B4-BE49-F238E27FC236}">
                <a16:creationId xmlns:a16="http://schemas.microsoft.com/office/drawing/2014/main" id="{6B07155B-FE38-4473-ABE0-E95D885BBCD6}"/>
              </a:ext>
            </a:extLst>
          </p:cNvPr>
          <p:cNvSpPr/>
          <p:nvPr/>
        </p:nvSpPr>
        <p:spPr>
          <a:xfrm rot="5400000">
            <a:off x="743109" y="2151563"/>
            <a:ext cx="249452" cy="208787"/>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6" name="Rectangle 115">
            <a:extLst>
              <a:ext uri="{FF2B5EF4-FFF2-40B4-BE49-F238E27FC236}">
                <a16:creationId xmlns:a16="http://schemas.microsoft.com/office/drawing/2014/main" id="{E567E930-5955-469C-92F6-FA73CCB199B7}"/>
              </a:ext>
            </a:extLst>
          </p:cNvPr>
          <p:cNvSpPr/>
          <p:nvPr/>
        </p:nvSpPr>
        <p:spPr>
          <a:xfrm>
            <a:off x="11315545" y="2051520"/>
            <a:ext cx="422861" cy="354481"/>
          </a:xfrm>
          <a:prstGeom prst="rect">
            <a:avLst/>
          </a:prstGeom>
          <a:solidFill>
            <a:srgbClr val="FF818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7" name="TextBox 116">
            <a:extLst>
              <a:ext uri="{FF2B5EF4-FFF2-40B4-BE49-F238E27FC236}">
                <a16:creationId xmlns:a16="http://schemas.microsoft.com/office/drawing/2014/main" id="{FD46A2E5-08D2-4658-8069-EE210FFF26E3}"/>
              </a:ext>
            </a:extLst>
          </p:cNvPr>
          <p:cNvSpPr txBox="1"/>
          <p:nvPr/>
        </p:nvSpPr>
        <p:spPr>
          <a:xfrm>
            <a:off x="11353414" y="2131584"/>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No</a:t>
            </a:r>
          </a:p>
        </p:txBody>
      </p:sp>
      <p:sp>
        <p:nvSpPr>
          <p:cNvPr id="118" name="Arrow: Down 117">
            <a:extLst>
              <a:ext uri="{FF2B5EF4-FFF2-40B4-BE49-F238E27FC236}">
                <a16:creationId xmlns:a16="http://schemas.microsoft.com/office/drawing/2014/main" id="{0C6DC0A5-5953-40C4-8C0C-D43E2BDCC3BD}"/>
              </a:ext>
            </a:extLst>
          </p:cNvPr>
          <p:cNvSpPr/>
          <p:nvPr/>
        </p:nvSpPr>
        <p:spPr>
          <a:xfrm rot="16200000">
            <a:off x="11056356" y="2102868"/>
            <a:ext cx="249452" cy="289626"/>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9" name="Rectangle 118">
            <a:extLst>
              <a:ext uri="{FF2B5EF4-FFF2-40B4-BE49-F238E27FC236}">
                <a16:creationId xmlns:a16="http://schemas.microsoft.com/office/drawing/2014/main" id="{D426D5B5-7B11-4795-B5CA-25A7BF7FB50A}"/>
              </a:ext>
            </a:extLst>
          </p:cNvPr>
          <p:cNvSpPr/>
          <p:nvPr/>
        </p:nvSpPr>
        <p:spPr>
          <a:xfrm>
            <a:off x="690787" y="2458277"/>
            <a:ext cx="10534069" cy="727088"/>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0" name="Rectangle 119">
            <a:extLst>
              <a:ext uri="{FF2B5EF4-FFF2-40B4-BE49-F238E27FC236}">
                <a16:creationId xmlns:a16="http://schemas.microsoft.com/office/drawing/2014/main" id="{696C6F85-066D-44E1-8809-8D0460B7B488}"/>
              </a:ext>
            </a:extLst>
          </p:cNvPr>
          <p:cNvSpPr/>
          <p:nvPr/>
        </p:nvSpPr>
        <p:spPr>
          <a:xfrm>
            <a:off x="1023580" y="3274553"/>
            <a:ext cx="10011912" cy="430883"/>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1" name="Rectangle 120">
            <a:extLst>
              <a:ext uri="{FF2B5EF4-FFF2-40B4-BE49-F238E27FC236}">
                <a16:creationId xmlns:a16="http://schemas.microsoft.com/office/drawing/2014/main" id="{CF287BD6-FC9D-4CDE-BC5A-C5405E8A6666}"/>
              </a:ext>
            </a:extLst>
          </p:cNvPr>
          <p:cNvSpPr/>
          <p:nvPr/>
        </p:nvSpPr>
        <p:spPr>
          <a:xfrm>
            <a:off x="880236" y="3965810"/>
            <a:ext cx="3002116" cy="741242"/>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3" name="Rectangle 122">
            <a:extLst>
              <a:ext uri="{FF2B5EF4-FFF2-40B4-BE49-F238E27FC236}">
                <a16:creationId xmlns:a16="http://schemas.microsoft.com/office/drawing/2014/main" id="{1CF10D61-B3DF-47BE-98CA-D36DCBA4E2DE}"/>
              </a:ext>
            </a:extLst>
          </p:cNvPr>
          <p:cNvSpPr/>
          <p:nvPr/>
        </p:nvSpPr>
        <p:spPr>
          <a:xfrm>
            <a:off x="11460205" y="3544773"/>
            <a:ext cx="93344" cy="235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Rectangle 124">
            <a:extLst>
              <a:ext uri="{FF2B5EF4-FFF2-40B4-BE49-F238E27FC236}">
                <a16:creationId xmlns:a16="http://schemas.microsoft.com/office/drawing/2014/main" id="{5E91AF2E-2FBE-4094-A137-33ACD8DE61D1}"/>
              </a:ext>
            </a:extLst>
          </p:cNvPr>
          <p:cNvSpPr/>
          <p:nvPr/>
        </p:nvSpPr>
        <p:spPr>
          <a:xfrm>
            <a:off x="954868" y="4862120"/>
            <a:ext cx="2516301" cy="553485"/>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6" name="Rectangle 125">
            <a:extLst>
              <a:ext uri="{FF2B5EF4-FFF2-40B4-BE49-F238E27FC236}">
                <a16:creationId xmlns:a16="http://schemas.microsoft.com/office/drawing/2014/main" id="{C171C807-ADEA-4F99-BB73-13897477B41F}"/>
              </a:ext>
            </a:extLst>
          </p:cNvPr>
          <p:cNvSpPr/>
          <p:nvPr/>
        </p:nvSpPr>
        <p:spPr>
          <a:xfrm>
            <a:off x="3606124" y="5018688"/>
            <a:ext cx="243195" cy="265457"/>
          </a:xfrm>
          <a:prstGeom prst="rect">
            <a:avLst/>
          </a:prstGeom>
          <a:solidFill>
            <a:srgbClr val="FF818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7" name="Arrow: Down 126">
            <a:extLst>
              <a:ext uri="{FF2B5EF4-FFF2-40B4-BE49-F238E27FC236}">
                <a16:creationId xmlns:a16="http://schemas.microsoft.com/office/drawing/2014/main" id="{F1DBFFF1-6E12-49B2-AF48-86BBC528E5F1}"/>
              </a:ext>
            </a:extLst>
          </p:cNvPr>
          <p:cNvSpPr/>
          <p:nvPr/>
        </p:nvSpPr>
        <p:spPr>
          <a:xfrm rot="16200000">
            <a:off x="3842417" y="5061393"/>
            <a:ext cx="234352" cy="211152"/>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8" name="Rectangle 127">
            <a:extLst>
              <a:ext uri="{FF2B5EF4-FFF2-40B4-BE49-F238E27FC236}">
                <a16:creationId xmlns:a16="http://schemas.microsoft.com/office/drawing/2014/main" id="{ED4181E8-7C99-4489-8536-940AFF0D85DF}"/>
              </a:ext>
            </a:extLst>
          </p:cNvPr>
          <p:cNvSpPr/>
          <p:nvPr/>
        </p:nvSpPr>
        <p:spPr>
          <a:xfrm>
            <a:off x="346186" y="4871956"/>
            <a:ext cx="422861" cy="415063"/>
          </a:xfrm>
          <a:prstGeom prst="rect">
            <a:avLst/>
          </a:prstGeom>
          <a:solidFill>
            <a:schemeClr val="accent6">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9" name="Arrow: Down 128">
            <a:extLst>
              <a:ext uri="{FF2B5EF4-FFF2-40B4-BE49-F238E27FC236}">
                <a16:creationId xmlns:a16="http://schemas.microsoft.com/office/drawing/2014/main" id="{BED0D8EB-DA97-4808-B26D-60807D3752B5}"/>
              </a:ext>
            </a:extLst>
          </p:cNvPr>
          <p:cNvSpPr/>
          <p:nvPr/>
        </p:nvSpPr>
        <p:spPr>
          <a:xfrm rot="5400000">
            <a:off x="752944" y="5023543"/>
            <a:ext cx="249454" cy="187898"/>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2" name="Rectangle 131">
            <a:extLst>
              <a:ext uri="{FF2B5EF4-FFF2-40B4-BE49-F238E27FC236}">
                <a16:creationId xmlns:a16="http://schemas.microsoft.com/office/drawing/2014/main" id="{63F4F443-1548-433E-9EA0-CB76829486DA}"/>
              </a:ext>
            </a:extLst>
          </p:cNvPr>
          <p:cNvSpPr/>
          <p:nvPr/>
        </p:nvSpPr>
        <p:spPr>
          <a:xfrm>
            <a:off x="10143434" y="3929075"/>
            <a:ext cx="1842444" cy="214470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Rectangle 132">
            <a:extLst>
              <a:ext uri="{FF2B5EF4-FFF2-40B4-BE49-F238E27FC236}">
                <a16:creationId xmlns:a16="http://schemas.microsoft.com/office/drawing/2014/main" id="{B542FD74-5720-4135-B187-EDA0C753390E}"/>
              </a:ext>
            </a:extLst>
          </p:cNvPr>
          <p:cNvSpPr/>
          <p:nvPr/>
        </p:nvSpPr>
        <p:spPr>
          <a:xfrm>
            <a:off x="850991" y="5932655"/>
            <a:ext cx="9161341" cy="349182"/>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4" name="TextBox 133">
            <a:extLst>
              <a:ext uri="{FF2B5EF4-FFF2-40B4-BE49-F238E27FC236}">
                <a16:creationId xmlns:a16="http://schemas.microsoft.com/office/drawing/2014/main" id="{3C0BB850-85B7-4740-8B32-EC276648BE03}"/>
              </a:ext>
            </a:extLst>
          </p:cNvPr>
          <p:cNvSpPr txBox="1"/>
          <p:nvPr/>
        </p:nvSpPr>
        <p:spPr>
          <a:xfrm>
            <a:off x="367024" y="3420557"/>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Yes</a:t>
            </a:r>
          </a:p>
        </p:txBody>
      </p:sp>
      <p:sp>
        <p:nvSpPr>
          <p:cNvPr id="135" name="TextBox 134">
            <a:extLst>
              <a:ext uri="{FF2B5EF4-FFF2-40B4-BE49-F238E27FC236}">
                <a16:creationId xmlns:a16="http://schemas.microsoft.com/office/drawing/2014/main" id="{DFDFF077-0375-4C0D-B6E5-AB437977116A}"/>
              </a:ext>
            </a:extLst>
          </p:cNvPr>
          <p:cNvSpPr txBox="1"/>
          <p:nvPr/>
        </p:nvSpPr>
        <p:spPr>
          <a:xfrm>
            <a:off x="335394" y="4952262"/>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Yes</a:t>
            </a:r>
          </a:p>
        </p:txBody>
      </p:sp>
      <p:sp>
        <p:nvSpPr>
          <p:cNvPr id="136" name="TextBox 135">
            <a:extLst>
              <a:ext uri="{FF2B5EF4-FFF2-40B4-BE49-F238E27FC236}">
                <a16:creationId xmlns:a16="http://schemas.microsoft.com/office/drawing/2014/main" id="{3EF61ED2-CC1D-4A42-BA8D-1472236844FA}"/>
              </a:ext>
            </a:extLst>
          </p:cNvPr>
          <p:cNvSpPr txBox="1"/>
          <p:nvPr/>
        </p:nvSpPr>
        <p:spPr>
          <a:xfrm>
            <a:off x="11346255" y="3264838"/>
            <a:ext cx="42286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No</a:t>
            </a:r>
          </a:p>
        </p:txBody>
      </p:sp>
      <p:sp>
        <p:nvSpPr>
          <p:cNvPr id="137" name="TextBox 136">
            <a:extLst>
              <a:ext uri="{FF2B5EF4-FFF2-40B4-BE49-F238E27FC236}">
                <a16:creationId xmlns:a16="http://schemas.microsoft.com/office/drawing/2014/main" id="{7E4D76DF-146D-4860-B151-23EF81A54B22}"/>
              </a:ext>
            </a:extLst>
          </p:cNvPr>
          <p:cNvSpPr txBox="1"/>
          <p:nvPr/>
        </p:nvSpPr>
        <p:spPr>
          <a:xfrm>
            <a:off x="3547555" y="5033723"/>
            <a:ext cx="464069"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rPr>
              <a:t>No</a:t>
            </a:r>
          </a:p>
        </p:txBody>
      </p:sp>
      <p:sp>
        <p:nvSpPr>
          <p:cNvPr id="69" name="Arrow: Down 68">
            <a:extLst>
              <a:ext uri="{FF2B5EF4-FFF2-40B4-BE49-F238E27FC236}">
                <a16:creationId xmlns:a16="http://schemas.microsoft.com/office/drawing/2014/main" id="{DFA6BAA4-A73D-4A03-A3EB-734206816ED4}"/>
              </a:ext>
            </a:extLst>
          </p:cNvPr>
          <p:cNvSpPr/>
          <p:nvPr/>
        </p:nvSpPr>
        <p:spPr>
          <a:xfrm>
            <a:off x="11086608" y="3735493"/>
            <a:ext cx="165777" cy="192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Arrow: Down 72">
            <a:extLst>
              <a:ext uri="{FF2B5EF4-FFF2-40B4-BE49-F238E27FC236}">
                <a16:creationId xmlns:a16="http://schemas.microsoft.com/office/drawing/2014/main" id="{E357B6E7-F3D4-4171-BDA4-C79775836F22}"/>
              </a:ext>
            </a:extLst>
          </p:cNvPr>
          <p:cNvSpPr/>
          <p:nvPr/>
        </p:nvSpPr>
        <p:spPr>
          <a:xfrm>
            <a:off x="1744082" y="3721205"/>
            <a:ext cx="93344" cy="234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 name="Rectangle 6">
            <a:extLst>
              <a:ext uri="{FF2B5EF4-FFF2-40B4-BE49-F238E27FC236}">
                <a16:creationId xmlns:a16="http://schemas.microsoft.com/office/drawing/2014/main" id="{B5D78A8F-540B-4F9A-8A14-A4E838D02E51}"/>
              </a:ext>
            </a:extLst>
          </p:cNvPr>
          <p:cNvSpPr/>
          <p:nvPr/>
        </p:nvSpPr>
        <p:spPr>
          <a:xfrm>
            <a:off x="1767272" y="3721266"/>
            <a:ext cx="97004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Arrow: Up 7">
            <a:extLst>
              <a:ext uri="{FF2B5EF4-FFF2-40B4-BE49-F238E27FC236}">
                <a16:creationId xmlns:a16="http://schemas.microsoft.com/office/drawing/2014/main" id="{E7469D3A-6C64-46C5-B8D0-E8F2B24DBE84}"/>
              </a:ext>
            </a:extLst>
          </p:cNvPr>
          <p:cNvSpPr/>
          <p:nvPr/>
        </p:nvSpPr>
        <p:spPr>
          <a:xfrm rot="5400000">
            <a:off x="3424109" y="5095069"/>
            <a:ext cx="237227" cy="1466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E9D519BF-3FF5-4DDD-BF73-030777992491}"/>
              </a:ext>
            </a:extLst>
          </p:cNvPr>
          <p:cNvSpPr txBox="1"/>
          <p:nvPr/>
        </p:nvSpPr>
        <p:spPr>
          <a:xfrm>
            <a:off x="873818" y="5469885"/>
            <a:ext cx="9140433" cy="430887"/>
          </a:xfrm>
          <a:prstGeom prst="rect">
            <a:avLst/>
          </a:prstGeom>
          <a:solidFill>
            <a:srgbClr val="ECEDB9"/>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100" kern="0" dirty="0">
                <a:solidFill>
                  <a:sysClr val="windowText" lastClr="000000"/>
                </a:solidFill>
              </a:rPr>
              <a:t>Discuss</a:t>
            </a:r>
            <a:r>
              <a:rPr kumimoji="0" lang="en-GB" sz="1100" b="0" i="0" u="none" strike="noStrike" kern="0" cap="none" spc="0" normalizeH="0" baseline="0" noProof="0" dirty="0">
                <a:ln>
                  <a:noFill/>
                </a:ln>
                <a:solidFill>
                  <a:sysClr val="windowText" lastClr="000000"/>
                </a:solidFill>
                <a:effectLst/>
                <a:uLnTx/>
                <a:uFillTx/>
              </a:rPr>
              <a:t> lipid lowering options with your patient. In SWL, it is recommended to prescribe </a:t>
            </a:r>
            <a:r>
              <a:rPr kumimoji="0" lang="en-GB" sz="1100" b="1" i="0" u="none" strike="noStrike" kern="0" cap="none" spc="0" normalizeH="0" baseline="0" noProof="0" dirty="0">
                <a:ln>
                  <a:noFill/>
                </a:ln>
                <a:solidFill>
                  <a:sysClr val="windowText" lastClr="000000"/>
                </a:solidFill>
                <a:effectLst/>
                <a:uLnTx/>
                <a:uFillTx/>
              </a:rPr>
              <a:t>high intensity statin with ezetimibe </a:t>
            </a:r>
            <a:r>
              <a:rPr kumimoji="0" lang="en-GB" sz="1100" b="0" i="0" u="none" strike="noStrike" kern="0" cap="none" spc="0" normalizeH="0" baseline="0" noProof="0" dirty="0">
                <a:ln>
                  <a:noFill/>
                </a:ln>
                <a:solidFill>
                  <a:sysClr val="windowText" lastClr="000000"/>
                </a:solidFill>
                <a:effectLst/>
                <a:uLnTx/>
                <a:uFillTx/>
              </a:rPr>
              <a:t>for at least 3 months before considering other options or referral </a:t>
            </a:r>
            <a:r>
              <a:rPr lang="en-GB" sz="1100" dirty="0"/>
              <a:t>to lipid clinic (advice and guidance) to consider injectable therapies (LDL-C) and/or to consider oral Icosapent ethyl (TG)</a:t>
            </a:r>
            <a:endParaRPr kumimoji="0" lang="en-GB" sz="1100" b="0" i="0" u="none" strike="noStrike" kern="0" cap="none" spc="0" normalizeH="0" baseline="0" noProof="0" dirty="0">
              <a:ln>
                <a:noFill/>
              </a:ln>
              <a:solidFill>
                <a:sysClr val="windowText" lastClr="000000"/>
              </a:solidFill>
              <a:effectLst/>
              <a:uLnTx/>
              <a:uFillTx/>
            </a:endParaRPr>
          </a:p>
        </p:txBody>
      </p:sp>
      <p:sp>
        <p:nvSpPr>
          <p:cNvPr id="62" name="TextBox 61"/>
          <p:cNvSpPr txBox="1"/>
          <p:nvPr/>
        </p:nvSpPr>
        <p:spPr>
          <a:xfrm>
            <a:off x="9454064" y="6488635"/>
            <a:ext cx="240469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effectLst/>
                <a:uLnTx/>
                <a:uFillTx/>
              </a:rPr>
              <a:t>For all drugs listed- check </a:t>
            </a:r>
            <a:r>
              <a:rPr kumimoji="0" lang="en-GB" sz="900" b="0" i="0" u="none" strike="noStrike" kern="0" cap="none" spc="0" normalizeH="0" baseline="0" noProof="0" dirty="0">
                <a:ln>
                  <a:noFill/>
                </a:ln>
                <a:solidFill>
                  <a:srgbClr val="FF0000"/>
                </a:solidFill>
                <a:effectLst/>
                <a:uLnTx/>
                <a:uFillTx/>
                <a:hlinkClick r:id="rId19"/>
              </a:rPr>
              <a:t>SPC</a:t>
            </a:r>
            <a:r>
              <a:rPr kumimoji="0" lang="en-GB" sz="900" b="0" i="0" u="none" strike="noStrike" kern="0" cap="none" spc="0" normalizeH="0" baseline="0" noProof="0" dirty="0">
                <a:ln>
                  <a:noFill/>
                </a:ln>
                <a:solidFill>
                  <a:srgbClr val="FF0000"/>
                </a:solidFill>
                <a:effectLst/>
                <a:uLnTx/>
                <a:uFillTx/>
              </a:rPr>
              <a:t> </a:t>
            </a:r>
            <a:r>
              <a:rPr kumimoji="0" lang="en-GB" sz="900" b="0" i="0" u="none" strike="noStrike" kern="0" cap="none" spc="0" normalizeH="0" baseline="0" noProof="0" dirty="0">
                <a:ln>
                  <a:noFill/>
                </a:ln>
                <a:effectLst/>
                <a:uLnTx/>
                <a:uFillTx/>
              </a:rPr>
              <a:t>or</a:t>
            </a:r>
            <a:r>
              <a:rPr kumimoji="0" lang="en-GB" sz="900" b="0" i="0" u="none" strike="noStrike" kern="0" cap="none" spc="0" normalizeH="0" baseline="0" noProof="0" dirty="0">
                <a:ln>
                  <a:noFill/>
                </a:ln>
                <a:solidFill>
                  <a:srgbClr val="FF0000"/>
                </a:solidFill>
                <a:effectLst/>
                <a:uLnTx/>
                <a:uFillTx/>
              </a:rPr>
              <a:t> </a:t>
            </a:r>
            <a:r>
              <a:rPr kumimoji="0" lang="en-GB" sz="900" b="0" i="0" u="none" strike="noStrike" kern="0" cap="none" spc="0" normalizeH="0" baseline="0" noProof="0" dirty="0">
                <a:ln>
                  <a:noFill/>
                </a:ln>
                <a:solidFill>
                  <a:srgbClr val="FF0000"/>
                </a:solidFill>
                <a:effectLst/>
                <a:uLnTx/>
                <a:uFillTx/>
                <a:hlinkClick r:id="rId20"/>
              </a:rPr>
              <a:t>BNF</a:t>
            </a:r>
            <a:r>
              <a:rPr kumimoji="0" lang="en-GB" sz="900" b="0" i="0" u="none" strike="noStrike" kern="0" cap="none" spc="0" normalizeH="0" baseline="0" noProof="0" dirty="0">
                <a:ln>
                  <a:noFill/>
                </a:ln>
                <a:solidFill>
                  <a:srgbClr val="FF0000"/>
                </a:solidFill>
                <a:effectLst/>
                <a:uLnTx/>
                <a:uFillTx/>
              </a:rPr>
              <a:t> </a:t>
            </a:r>
            <a:r>
              <a:rPr kumimoji="0" lang="en-GB" sz="900" b="0" i="0" u="none" strike="noStrike" kern="0" cap="none" spc="0" normalizeH="0" baseline="0" noProof="0" dirty="0">
                <a:ln>
                  <a:noFill/>
                </a:ln>
                <a:effectLst/>
                <a:uLnTx/>
                <a:uFillTx/>
              </a:rPr>
              <a:t>for cautions, contraindications &amp; interactions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Slide Number Placeholder 8"/>
          <p:cNvSpPr>
            <a:spLocks noGrp="1"/>
          </p:cNvSpPr>
          <p:nvPr>
            <p:ph type="sldNum" sz="quarter" idx="12"/>
          </p:nvPr>
        </p:nvSpPr>
        <p:spPr>
          <a:xfrm>
            <a:off x="9330700" y="6523995"/>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0781FA9-86EB-4758-8ACB-88AD1FEA6957}" type="slidenum">
              <a:rPr kumimoji="0" lang="en-GB" sz="11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1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283971" y="6504968"/>
            <a:ext cx="9648196" cy="510974"/>
          </a:xfrm>
          <a:prstGeom prst="rect">
            <a:avLst/>
          </a:prstGeom>
          <a:noFill/>
        </p:spPr>
        <p:txBody>
          <a:bodyPr wrap="square" rtlCol="0">
            <a:spAutoFit/>
          </a:bodyPr>
          <a:lstStyle/>
          <a:p>
            <a:pPr>
              <a:defRPr/>
            </a:pPr>
            <a:r>
              <a:rPr lang="en-GB" sz="900" b="1" kern="0" dirty="0">
                <a:latin typeface="Calibri" panose="020F0502020204030204" pitchFamily="34" charset="0"/>
                <a:ea typeface="Calibri" panose="020F0502020204030204" pitchFamily="34" charset="0"/>
                <a:cs typeface="Calibri" panose="020F0502020204030204" pitchFamily="34" charset="0"/>
              </a:rPr>
              <a:t>*</a:t>
            </a:r>
            <a:r>
              <a:rPr lang="en-GB" sz="900" kern="0" dirty="0">
                <a:latin typeface="Calibri" panose="020F0502020204030204" pitchFamily="34" charset="0"/>
                <a:ea typeface="Calibri" panose="020F0502020204030204" pitchFamily="34" charset="0"/>
                <a:cs typeface="Calibri" panose="020F0502020204030204" pitchFamily="34" charset="0"/>
              </a:rPr>
              <a:t> Rosuvastatin: </a:t>
            </a:r>
            <a:r>
              <a:rPr lang="en-GB" sz="900" kern="0" dirty="0" err="1">
                <a:latin typeface="Calibri" panose="020F0502020204030204" pitchFamily="34" charset="0"/>
                <a:ea typeface="Calibri" panose="020F0502020204030204" pitchFamily="34" charset="0"/>
                <a:cs typeface="Calibri" panose="020F0502020204030204" pitchFamily="34" charset="0"/>
              </a:rPr>
              <a:t>CrCl</a:t>
            </a:r>
            <a:r>
              <a:rPr lang="en-GB" sz="900" kern="0" dirty="0">
                <a:latin typeface="Calibri" panose="020F0502020204030204" pitchFamily="34" charset="0"/>
                <a:ea typeface="Calibri" panose="020F0502020204030204" pitchFamily="34" charset="0"/>
                <a:cs typeface="Calibri" panose="020F0502020204030204" pitchFamily="34" charset="0"/>
              </a:rPr>
              <a:t> 30-60ml/min- initiate a lower dose- see BNF, (note: if </a:t>
            </a:r>
            <a:r>
              <a:rPr lang="en-GB" sz="900" kern="0" dirty="0" err="1">
                <a:latin typeface="Calibri" panose="020F0502020204030204" pitchFamily="34" charset="0"/>
                <a:ea typeface="Calibri" panose="020F0502020204030204" pitchFamily="34" charset="0"/>
                <a:cs typeface="Calibri" panose="020F0502020204030204" pitchFamily="34" charset="0"/>
              </a:rPr>
              <a:t>CrCl</a:t>
            </a:r>
            <a:r>
              <a:rPr lang="en-GB" sz="900" kern="0" dirty="0">
                <a:latin typeface="Calibri" panose="020F0502020204030204" pitchFamily="34" charset="0"/>
                <a:ea typeface="Calibri" panose="020F0502020204030204" pitchFamily="34" charset="0"/>
                <a:cs typeface="Calibri" panose="020F0502020204030204" pitchFamily="34" charset="0"/>
              </a:rPr>
              <a:t> less than 30ml/min- specialist input to initiate and up-titrate; use of 40mg dose- specialist supervision advised)</a:t>
            </a:r>
            <a:endParaRPr kumimoji="0" lang="en-GB" sz="9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lvl="0">
              <a:defRPr/>
            </a:pPr>
            <a:r>
              <a:rPr lang="en-GB" sz="900" kern="0" dirty="0">
                <a:latin typeface="Calibri" panose="020F0502020204030204" pitchFamily="34" charset="0"/>
                <a:ea typeface="Calibri" panose="020F0502020204030204" pitchFamily="34" charset="0"/>
                <a:cs typeface="Calibri" panose="020F0502020204030204" pitchFamily="34" charset="0"/>
              </a:rPr>
              <a:t>(beware of interactions e.g. concomitant use with clopidogrel, max dose 20mg once daily)</a:t>
            </a:r>
          </a:p>
          <a:p>
            <a:pPr lvl="0">
              <a:lnSpc>
                <a:spcPct val="107000"/>
              </a:lnSpc>
              <a:spcAft>
                <a:spcPts val="800"/>
              </a:spcAft>
              <a:defRPr/>
            </a:pPr>
            <a:endParaRPr lang="en-GB" sz="900" kern="0" dirty="0">
              <a:latin typeface="Calibri" panose="020F0502020204030204" pitchFamily="34" charset="0"/>
              <a:ea typeface="Calibri" panose="020F0502020204030204" pitchFamily="34" charset="0"/>
              <a:cs typeface="Times New Roman" panose="02020603050405020304" pitchFamily="18" charset="0"/>
            </a:endParaRPr>
          </a:p>
        </p:txBody>
      </p:sp>
      <p:sp>
        <p:nvSpPr>
          <p:cNvPr id="68" name="Arrow: Down 67">
            <a:extLst>
              <a:ext uri="{FF2B5EF4-FFF2-40B4-BE49-F238E27FC236}">
                <a16:creationId xmlns:a16="http://schemas.microsoft.com/office/drawing/2014/main" id="{77EBEA4A-10F6-40DA-9C3E-074BDD2366BE}"/>
              </a:ext>
            </a:extLst>
          </p:cNvPr>
          <p:cNvSpPr/>
          <p:nvPr/>
        </p:nvSpPr>
        <p:spPr>
          <a:xfrm>
            <a:off x="5834017" y="3734806"/>
            <a:ext cx="93344" cy="138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Arrow: Down 74">
            <a:extLst>
              <a:ext uri="{FF2B5EF4-FFF2-40B4-BE49-F238E27FC236}">
                <a16:creationId xmlns:a16="http://schemas.microsoft.com/office/drawing/2014/main" id="{C96BF18B-2E61-4374-83E0-10E7654EF724}"/>
              </a:ext>
            </a:extLst>
          </p:cNvPr>
          <p:cNvSpPr/>
          <p:nvPr/>
        </p:nvSpPr>
        <p:spPr>
          <a:xfrm rot="5400000">
            <a:off x="9871147" y="4586263"/>
            <a:ext cx="265274" cy="209301"/>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8" name="Rectangle 77">
            <a:extLst>
              <a:ext uri="{FF2B5EF4-FFF2-40B4-BE49-F238E27FC236}">
                <a16:creationId xmlns:a16="http://schemas.microsoft.com/office/drawing/2014/main" id="{AED39A1D-856D-4F7F-95B5-5DAB7D1B5979}"/>
              </a:ext>
            </a:extLst>
          </p:cNvPr>
          <p:cNvSpPr/>
          <p:nvPr/>
        </p:nvSpPr>
        <p:spPr>
          <a:xfrm>
            <a:off x="8108620" y="3983382"/>
            <a:ext cx="1790514" cy="1472797"/>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100" b="1" kern="0" dirty="0">
              <a:solidFill>
                <a:prstClr val="black"/>
              </a:solidFill>
              <a:ea typeface="Calibri" panose="020F0502020204030204" pitchFamily="34" charset="0"/>
              <a:cs typeface="Times New Roman" panose="02020603050405020304" pitchFamily="18" charset="0"/>
            </a:endParaRPr>
          </a:p>
          <a:p>
            <a:pPr algn="ctr">
              <a:defRPr/>
            </a:pPr>
            <a:endParaRPr lang="en-GB" sz="1100" b="1" kern="0" dirty="0">
              <a:solidFill>
                <a:prstClr val="black"/>
              </a:solidFill>
              <a:ea typeface="Calibri" panose="020F0502020204030204" pitchFamily="34" charset="0"/>
              <a:cs typeface="Times New Roman" panose="02020603050405020304" pitchFamily="18" charset="0"/>
            </a:endParaRPr>
          </a:p>
          <a:p>
            <a:pPr algn="ctr">
              <a:defRPr/>
            </a:pPr>
            <a:r>
              <a:rPr lang="en-GB" sz="1100" b="1" kern="0" dirty="0">
                <a:solidFill>
                  <a:prstClr val="black"/>
                </a:solidFill>
                <a:ea typeface="Calibri" panose="020F0502020204030204" pitchFamily="34" charset="0"/>
                <a:cs typeface="Times New Roman" panose="02020603050405020304" pitchFamily="18" charset="0"/>
              </a:rPr>
              <a:t>Step 3: Check </a:t>
            </a:r>
            <a:r>
              <a:rPr lang="en-GB" sz="1100" kern="0" dirty="0">
                <a:solidFill>
                  <a:prstClr val="black"/>
                </a:solidFill>
                <a:ea typeface="Calibri" panose="020F0502020204030204" pitchFamily="34" charset="0"/>
                <a:cs typeface="Times New Roman" panose="02020603050405020304" pitchFamily="18" charset="0"/>
              </a:rPr>
              <a:t>fasting lipid profile </a:t>
            </a:r>
            <a:r>
              <a:rPr lang="en-GB" sz="1100" b="1" kern="0" dirty="0">
                <a:solidFill>
                  <a:prstClr val="black"/>
                </a:solidFill>
                <a:ea typeface="Calibri" panose="020F0502020204030204" pitchFamily="34" charset="0"/>
                <a:cs typeface="Times New Roman" panose="02020603050405020304" pitchFamily="18" charset="0"/>
              </a:rPr>
              <a:t>and consider </a:t>
            </a:r>
            <a:r>
              <a:rPr lang="en-GB" sz="1100" b="1" kern="0" dirty="0">
                <a:solidFill>
                  <a:prstClr val="black"/>
                </a:solidFill>
                <a:ea typeface="Calibri" panose="020F0502020204030204" pitchFamily="34" charset="0"/>
                <a:cs typeface="Times New Roman" panose="02020603050405020304" pitchFamily="18" charset="0"/>
                <a:hlinkClick r:id="rId3"/>
              </a:rPr>
              <a:t>icosapent ethyl</a:t>
            </a:r>
            <a:r>
              <a:rPr lang="en-GB" sz="1100" b="1" kern="0" dirty="0">
                <a:solidFill>
                  <a:sysClr val="windowText" lastClr="000000"/>
                </a:solidFill>
                <a:ea typeface="Calibri" panose="020F0502020204030204" pitchFamily="34" charset="0"/>
                <a:cs typeface="Times New Roman" panose="02020603050405020304" pitchFamily="18" charset="0"/>
                <a:hlinkClick r:id="rId3"/>
              </a:rPr>
              <a:t> </a:t>
            </a:r>
            <a:r>
              <a:rPr lang="en-GB" sz="1100" kern="0" dirty="0">
                <a:solidFill>
                  <a:sysClr val="windowText" lastClr="000000"/>
                </a:solidFill>
                <a:ea typeface="Calibri" panose="020F0502020204030204" pitchFamily="34" charset="0"/>
                <a:cs typeface="Times New Roman" panose="02020603050405020304" pitchFamily="18" charset="0"/>
              </a:rPr>
              <a:t>▼</a:t>
            </a:r>
            <a:r>
              <a:rPr lang="en-GB" sz="1100" kern="0" dirty="0">
                <a:solidFill>
                  <a:prstClr val="black"/>
                </a:solidFill>
                <a:ea typeface="Calibri" panose="020F0502020204030204" pitchFamily="34" charset="0"/>
                <a:cs typeface="Times New Roman" panose="02020603050405020304" pitchFamily="18" charset="0"/>
              </a:rPr>
              <a:t>i</a:t>
            </a:r>
            <a:r>
              <a:rPr lang="en-GB" sz="1100" dirty="0">
                <a:solidFill>
                  <a:prstClr val="black"/>
                </a:solidFill>
                <a:ea typeface="Calibri" panose="020F0502020204030204" pitchFamily="34" charset="0"/>
                <a:cs typeface="Times New Roman" panose="02020603050405020304" pitchFamily="18" charset="0"/>
              </a:rPr>
              <a:t>f CVD on a statin, LDL-C above 1.04 and </a:t>
            </a:r>
            <a:r>
              <a:rPr lang="en-GB" sz="1100" dirty="0">
                <a:solidFill>
                  <a:prstClr val="black"/>
                </a:solidFill>
                <a:ea typeface="Calibri" panose="020F0502020204030204" pitchFamily="34" charset="0"/>
                <a:cs typeface="Calibri" panose="020F0502020204030204" pitchFamily="34" charset="0"/>
              </a:rPr>
              <a:t>≤</a:t>
            </a:r>
            <a:r>
              <a:rPr lang="en-GB" sz="1100" dirty="0">
                <a:solidFill>
                  <a:prstClr val="black"/>
                </a:solidFill>
                <a:ea typeface="Calibri" panose="020F0502020204030204" pitchFamily="34" charset="0"/>
                <a:cs typeface="Times New Roman" panose="02020603050405020304" pitchFamily="18" charset="0"/>
              </a:rPr>
              <a:t> 2.6 mmol/L </a:t>
            </a:r>
            <a:r>
              <a:rPr lang="en-GB" sz="1100" u="sng" dirty="0">
                <a:solidFill>
                  <a:prstClr val="black"/>
                </a:solidFill>
                <a:ea typeface="Calibri" panose="020F0502020204030204" pitchFamily="34" charset="0"/>
                <a:cs typeface="Times New Roman" panose="02020603050405020304" pitchFamily="18" charset="0"/>
              </a:rPr>
              <a:t>plus</a:t>
            </a:r>
            <a:r>
              <a:rPr lang="en-GB" sz="1100" dirty="0">
                <a:solidFill>
                  <a:prstClr val="black"/>
                </a:solidFill>
                <a:ea typeface="Calibri" panose="020F0502020204030204" pitchFamily="34" charset="0"/>
                <a:cs typeface="Times New Roman" panose="02020603050405020304" pitchFamily="18" charset="0"/>
              </a:rPr>
              <a:t> TG≥ 1.7 and &lt; 4.5mmol/L- </a:t>
            </a:r>
            <a:r>
              <a:rPr lang="en-GB" sz="1100" b="1" i="1" dirty="0">
                <a:solidFill>
                  <a:schemeClr val="tx1"/>
                </a:solidFill>
                <a:ea typeface="Calibri" panose="020F0502020204030204" pitchFamily="34" charset="0"/>
                <a:cs typeface="Times New Roman" panose="02020603050405020304" pitchFamily="18" charset="0"/>
                <a:hlinkClick r:id="rId16"/>
              </a:rPr>
              <a:t>Formulary status- Amber 2 </a:t>
            </a:r>
            <a:r>
              <a:rPr lang="en-GB" sz="1100" b="1" i="1" dirty="0">
                <a:solidFill>
                  <a:schemeClr val="tx1"/>
                </a:solidFill>
                <a:ea typeface="Calibri" panose="020F0502020204030204" pitchFamily="34" charset="0"/>
                <a:cs typeface="Times New Roman" panose="02020603050405020304" pitchFamily="18" charset="0"/>
              </a:rPr>
              <a:t>(</a:t>
            </a:r>
            <a:r>
              <a:rPr lang="en-GB" sz="1100" b="1" i="1" dirty="0">
                <a:solidFill>
                  <a:schemeClr val="tx1"/>
                </a:solidFill>
                <a:ea typeface="Calibri" panose="020F0502020204030204" pitchFamily="34" charset="0"/>
                <a:cs typeface="Times New Roman" panose="02020603050405020304" pitchFamily="18" charset="0"/>
                <a:hlinkClick r:id="rId21" action="ppaction://hlinksldjump"/>
              </a:rPr>
              <a:t>see page 11</a:t>
            </a:r>
            <a:r>
              <a:rPr lang="en-GB" sz="1100" i="1" dirty="0">
                <a:solidFill>
                  <a:schemeClr val="tx1"/>
                </a:solidFill>
                <a:ea typeface="Calibri" panose="020F0502020204030204" pitchFamily="34"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Arrow: Down 76">
            <a:extLst>
              <a:ext uri="{FF2B5EF4-FFF2-40B4-BE49-F238E27FC236}">
                <a16:creationId xmlns:a16="http://schemas.microsoft.com/office/drawing/2014/main" id="{6773BB0F-12DF-4650-8C4B-AB091B81A52B}"/>
              </a:ext>
            </a:extLst>
          </p:cNvPr>
          <p:cNvSpPr/>
          <p:nvPr/>
        </p:nvSpPr>
        <p:spPr>
          <a:xfrm>
            <a:off x="6090407" y="3196401"/>
            <a:ext cx="272256" cy="74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522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1F80C318-5339-C89B-1679-FBE840EC3DBC}"/>
              </a:ext>
            </a:extLst>
          </p:cNvPr>
          <p:cNvSpPr txBox="1">
            <a:spLocks/>
          </p:cNvSpPr>
          <p:nvPr/>
        </p:nvSpPr>
        <p:spPr>
          <a:xfrm>
            <a:off x="885285" y="258029"/>
            <a:ext cx="9838133"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GB" sz="3600" b="0" dirty="0">
                <a:solidFill>
                  <a:srgbClr val="00827B"/>
                </a:solidFill>
                <a:latin typeface="Arial" panose="020B0604020202020204" pitchFamily="34" charset="0"/>
                <a:cs typeface="Arial" panose="020B0604020202020204" pitchFamily="34" charset="0"/>
              </a:rPr>
              <a:t>SWL CVD secondary prevention pathway</a:t>
            </a:r>
            <a:endParaRPr lang="en-US" sz="3600" b="0" dirty="0">
              <a:solidFill>
                <a:srgbClr val="00827B"/>
              </a:solidFill>
              <a:latin typeface="Arial" panose="020B0604020202020204" pitchFamily="34" charset="0"/>
              <a:cs typeface="Arial" panose="020B0604020202020204" pitchFamily="34" charset="0"/>
            </a:endParaRPr>
          </a:p>
        </p:txBody>
      </p:sp>
      <p:sp>
        <p:nvSpPr>
          <p:cNvPr id="4" name="Title 24">
            <a:extLst>
              <a:ext uri="{FF2B5EF4-FFF2-40B4-BE49-F238E27FC236}">
                <a16:creationId xmlns:a16="http://schemas.microsoft.com/office/drawing/2014/main" id="{8E36C6DE-4DE0-29D0-4A06-CAF7732A7509}"/>
              </a:ext>
            </a:extLst>
          </p:cNvPr>
          <p:cNvSpPr txBox="1">
            <a:spLocks/>
          </p:cNvSpPr>
          <p:nvPr/>
        </p:nvSpPr>
        <p:spPr>
          <a:xfrm>
            <a:off x="799988" y="3327376"/>
            <a:ext cx="6750097"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GB" sz="1100" dirty="0">
                <a:effectLst/>
                <a:latin typeface="Calibri" panose="020F050202020403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endParaRPr lang="en-US" sz="3200" dirty="0">
              <a:solidFill>
                <a:srgbClr val="674786"/>
              </a:solidFill>
            </a:endParaRPr>
          </a:p>
        </p:txBody>
      </p:sp>
      <p:pic>
        <p:nvPicPr>
          <p:cNvPr id="7" name="Picture 6">
            <a:extLst>
              <a:ext uri="{FF2B5EF4-FFF2-40B4-BE49-F238E27FC236}">
                <a16:creationId xmlns:a16="http://schemas.microsoft.com/office/drawing/2014/main" id="{8298A255-615E-BBC7-027B-48658D999E5A}"/>
              </a:ext>
            </a:extLst>
          </p:cNvPr>
          <p:cNvPicPr>
            <a:picLocks noChangeAspect="1"/>
          </p:cNvPicPr>
          <p:nvPr/>
        </p:nvPicPr>
        <p:blipFill>
          <a:blip r:embed="rId2"/>
          <a:stretch>
            <a:fillRect/>
          </a:stretch>
        </p:blipFill>
        <p:spPr>
          <a:xfrm>
            <a:off x="587352" y="6246199"/>
            <a:ext cx="11017297" cy="80861"/>
          </a:xfrm>
          <a:prstGeom prst="rect">
            <a:avLst/>
          </a:prstGeom>
        </p:spPr>
      </p:pic>
      <p:sp>
        <p:nvSpPr>
          <p:cNvPr id="14" name="Rectangle 13" descr="January 2017">
            <a:extLst>
              <a:ext uri="{FF2B5EF4-FFF2-40B4-BE49-F238E27FC236}">
                <a16:creationId xmlns:a16="http://schemas.microsoft.com/office/drawing/2014/main" id="{EE3AB773-4860-D196-1C9F-539FE4F57632}"/>
              </a:ext>
            </a:extLst>
          </p:cNvPr>
          <p:cNvSpPr/>
          <p:nvPr/>
        </p:nvSpPr>
        <p:spPr>
          <a:xfrm>
            <a:off x="799987" y="1005620"/>
            <a:ext cx="10909535" cy="5201424"/>
          </a:xfrm>
          <a:prstGeom prst="rect">
            <a:avLst/>
          </a:prstGeom>
        </p:spPr>
        <p:txBody>
          <a:bodyPr wrap="square" lIns="0" tIns="0" rIns="0" bIns="0">
            <a:spAutoFit/>
          </a:bodyPr>
          <a:lstStyle/>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Offer high intensity statins (atorvastatin 40-80mg or rosuvastatin 20mg-40mg)</a:t>
            </a:r>
          </a:p>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Reduce doses of HI statins if intolerance or new side-effects develop</a:t>
            </a:r>
          </a:p>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Consider dose adjustments in CKD, drug interactions, intolerance (AAC)</a:t>
            </a:r>
          </a:p>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Add-on ezetimibe to HI statins or as monotherapy</a:t>
            </a:r>
          </a:p>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For patients unable to tolerate HI statins: check statin history/allergy, PMHx and consider statin holiday for 2 weeks then:</a:t>
            </a:r>
          </a:p>
          <a:p>
            <a:pPr marL="800100" lvl="1" indent="-342900">
              <a:buFont typeface="Wingdings" panose="05000000000000000000" pitchFamily="2" charset="2"/>
              <a:buChar char="Ø"/>
            </a:pPr>
            <a:r>
              <a:rPr lang="en-GB" sz="2600" dirty="0">
                <a:solidFill>
                  <a:srgbClr val="492F92"/>
                </a:solidFill>
                <a:latin typeface="Calibri" panose="020F0502020204030204" pitchFamily="34" charset="0"/>
                <a:ea typeface="+mj-ea"/>
                <a:cs typeface="Arial"/>
              </a:rPr>
              <a:t>alternative frequency of rosuvastatin: 5mg weekly, twice weekly, 3x weekly (or gradual increase regimens)</a:t>
            </a:r>
          </a:p>
          <a:p>
            <a:pPr marL="800100" lvl="1" indent="-342900">
              <a:buFont typeface="Wingdings" panose="05000000000000000000" pitchFamily="2" charset="2"/>
              <a:buChar char="Ø"/>
            </a:pPr>
            <a:r>
              <a:rPr lang="en-GB" sz="2600" dirty="0">
                <a:solidFill>
                  <a:srgbClr val="492F92"/>
                </a:solidFill>
                <a:latin typeface="Calibri" panose="020F0502020204030204" pitchFamily="34" charset="0"/>
                <a:ea typeface="+mj-ea"/>
                <a:cs typeface="Arial"/>
              </a:rPr>
              <a:t>Ezetimibe alone or </a:t>
            </a:r>
            <a:r>
              <a:rPr lang="en-GB" sz="2600" u="sng" dirty="0">
                <a:solidFill>
                  <a:srgbClr val="492F92"/>
                </a:solidFill>
                <a:latin typeface="Calibri" panose="020F0502020204030204" pitchFamily="34" charset="0"/>
                <a:ea typeface="+mj-ea"/>
                <a:cs typeface="Arial"/>
              </a:rPr>
              <a:t>with bempedoic acid (</a:t>
            </a:r>
            <a:r>
              <a:rPr lang="en-GB" sz="2600" u="sng" dirty="0" err="1">
                <a:solidFill>
                  <a:srgbClr val="492F92"/>
                </a:solidFill>
                <a:latin typeface="Calibri" panose="020F0502020204030204" pitchFamily="34" charset="0"/>
                <a:ea typeface="+mj-ea"/>
                <a:cs typeface="Arial"/>
              </a:rPr>
              <a:t>Nustendi</a:t>
            </a:r>
            <a:r>
              <a:rPr lang="en-GB" sz="2600" u="sng" dirty="0">
                <a:solidFill>
                  <a:srgbClr val="492F92"/>
                </a:solidFill>
                <a:latin typeface="Calibri" panose="020F0502020204030204" pitchFamily="34" charset="0"/>
                <a:ea typeface="+mj-ea"/>
                <a:cs typeface="Arial"/>
              </a:rPr>
              <a:t>®)-can be started by primary care (after specialist advice) or by secondary care</a:t>
            </a:r>
          </a:p>
          <a:p>
            <a:pPr marL="800100" lvl="1" indent="-342900">
              <a:buFont typeface="Wingdings" panose="05000000000000000000" pitchFamily="2" charset="2"/>
              <a:buChar char="Ø"/>
            </a:pPr>
            <a:r>
              <a:rPr lang="en-GB" sz="2600" dirty="0">
                <a:solidFill>
                  <a:srgbClr val="492F92"/>
                </a:solidFill>
                <a:latin typeface="Calibri" panose="020F0502020204030204" pitchFamily="34" charset="0"/>
                <a:ea typeface="+mj-ea"/>
                <a:cs typeface="Arial"/>
              </a:rPr>
              <a:t>consider rechallenge with low-dose alternative statin (e.g. pravastatin)</a:t>
            </a:r>
          </a:p>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LDL level at least &lt;1.8mmol/L but aim as low as possible (</a:t>
            </a:r>
            <a:r>
              <a:rPr lang="en-GB" sz="2600" dirty="0">
                <a:solidFill>
                  <a:srgbClr val="FFC000"/>
                </a:solidFill>
                <a:latin typeface="Calibri" panose="020F0502020204030204" pitchFamily="34" charset="0"/>
                <a:ea typeface="+mj-ea"/>
                <a:cs typeface="Arial"/>
              </a:rPr>
              <a:t>NICE LDL target&lt;2</a:t>
            </a:r>
            <a:r>
              <a:rPr lang="en-GB" sz="2600" dirty="0">
                <a:solidFill>
                  <a:srgbClr val="492F92"/>
                </a:solidFill>
                <a:latin typeface="Calibri" panose="020F0502020204030204" pitchFamily="34" charset="0"/>
                <a:ea typeface="+mj-ea"/>
                <a:cs typeface="Arial"/>
              </a:rPr>
              <a:t>)</a:t>
            </a:r>
          </a:p>
          <a:p>
            <a:pPr marL="342900" indent="-342900">
              <a:buFont typeface="Arial" panose="020B0604020202020204" pitchFamily="34" charset="0"/>
              <a:buChar char="•"/>
            </a:pPr>
            <a:r>
              <a:rPr lang="en-GB" sz="2600" dirty="0">
                <a:solidFill>
                  <a:srgbClr val="492F92"/>
                </a:solidFill>
                <a:latin typeface="Calibri" panose="020F0502020204030204" pitchFamily="34" charset="0"/>
                <a:ea typeface="+mj-ea"/>
                <a:cs typeface="Arial"/>
              </a:rPr>
              <a:t>Refer to lipid clinic for injectable therapies if on statin not meeting lipid targets</a:t>
            </a:r>
          </a:p>
        </p:txBody>
      </p:sp>
      <p:sp>
        <p:nvSpPr>
          <p:cNvPr id="5" name="Slide Number Placeholder 4">
            <a:extLst>
              <a:ext uri="{FF2B5EF4-FFF2-40B4-BE49-F238E27FC236}">
                <a16:creationId xmlns:a16="http://schemas.microsoft.com/office/drawing/2014/main" id="{75A09648-0DCA-470F-88EE-F54F53769E5A}"/>
              </a:ext>
            </a:extLst>
          </p:cNvPr>
          <p:cNvSpPr>
            <a:spLocks noGrp="1"/>
          </p:cNvSpPr>
          <p:nvPr>
            <p:ph type="sldNum" sz="quarter" idx="4"/>
          </p:nvPr>
        </p:nvSpPr>
        <p:spPr/>
        <p:txBody>
          <a:bodyPr/>
          <a:lstStyle/>
          <a:p>
            <a:fld id="{902D5018-2030-2046-84FC-87E41EA86E42}" type="slidenum">
              <a:rPr lang="en-US" smtClean="0"/>
              <a:pPr/>
              <a:t>8</a:t>
            </a:fld>
            <a:endParaRPr lang="en-US" dirty="0"/>
          </a:p>
        </p:txBody>
      </p:sp>
    </p:spTree>
    <p:extLst>
      <p:ext uri="{BB962C8B-B14F-4D97-AF65-F5344CB8AC3E}">
        <p14:creationId xmlns:p14="http://schemas.microsoft.com/office/powerpoint/2010/main" val="386529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4217B5C-5C4D-420A-84A9-DCF3EAF032FE}"/>
              </a:ext>
            </a:extLst>
          </p:cNvPr>
          <p:cNvSpPr/>
          <p:nvPr/>
        </p:nvSpPr>
        <p:spPr>
          <a:xfrm>
            <a:off x="0" y="5636664"/>
            <a:ext cx="12194200" cy="1224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61A1FBC-4667-4DD0-B59F-E9CC3B6C4416}"/>
              </a:ext>
            </a:extLst>
          </p:cNvPr>
          <p:cNvSpPr>
            <a:spLocks noGrp="1"/>
          </p:cNvSpPr>
          <p:nvPr>
            <p:ph type="title"/>
          </p:nvPr>
        </p:nvSpPr>
        <p:spPr>
          <a:xfrm>
            <a:off x="35258" y="121133"/>
            <a:ext cx="11152464" cy="373106"/>
          </a:xfrm>
        </p:spPr>
        <p:txBody>
          <a:bodyPr>
            <a:noAutofit/>
          </a:bodyPr>
          <a:lstStyle/>
          <a:p>
            <a:r>
              <a:rPr lang="en-GB" sz="2400" b="1" dirty="0">
                <a:solidFill>
                  <a:srgbClr val="0070C0"/>
                </a:solidFill>
              </a:rPr>
              <a:t>Statin intolerance pathway/options if not achieving lipid lowering targets</a:t>
            </a:r>
          </a:p>
        </p:txBody>
      </p:sp>
      <p:sp>
        <p:nvSpPr>
          <p:cNvPr id="4" name="TextBox 3">
            <a:extLst>
              <a:ext uri="{FF2B5EF4-FFF2-40B4-BE49-F238E27FC236}">
                <a16:creationId xmlns:a16="http://schemas.microsoft.com/office/drawing/2014/main" id="{BEDAA22B-696C-4BA1-907A-CE8808617D3E}"/>
              </a:ext>
            </a:extLst>
          </p:cNvPr>
          <p:cNvSpPr txBox="1"/>
          <p:nvPr/>
        </p:nvSpPr>
        <p:spPr>
          <a:xfrm>
            <a:off x="158519" y="677460"/>
            <a:ext cx="11870666" cy="454612"/>
          </a:xfrm>
          <a:prstGeom prst="rect">
            <a:avLst/>
          </a:prstGeom>
          <a:noFill/>
          <a:ln>
            <a:solidFill>
              <a:schemeClr val="accent1">
                <a:lumMod val="40000"/>
                <a:lumOff val="60000"/>
              </a:schemeClr>
            </a:solidFill>
          </a:ln>
        </p:spPr>
        <p:txBody>
          <a:bodyPr wrap="square">
            <a:sp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In primary care: </a:t>
            </a:r>
            <a:r>
              <a:rPr lang="en-GB" sz="1100" b="1" dirty="0">
                <a:effectLst/>
                <a:latin typeface="Calibri" panose="020F0502020204030204" pitchFamily="34" charset="0"/>
                <a:ea typeface="Calibri" panose="020F0502020204030204" pitchFamily="34" charset="0"/>
                <a:cs typeface="Times New Roman" panose="02020603050405020304" pitchFamily="18" charset="0"/>
                <a:hlinkClick r:id="rId3"/>
              </a:rPr>
              <a:t>Discuss with the patient</a:t>
            </a:r>
            <a:r>
              <a:rPr lang="en-GB" sz="1100" dirty="0">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if signs and symptoms are statin intolerance or due to a statin reluctance/non-adherence.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Consider that a statin at any dose reduces CV risk- </a:t>
            </a:r>
            <a:r>
              <a:rPr lang="en-GB" sz="1100" dirty="0">
                <a:effectLst/>
                <a:latin typeface="Calibri" panose="020F0502020204030204" pitchFamily="34" charset="0"/>
                <a:ea typeface="Calibri" panose="020F0502020204030204" pitchFamily="34" charset="0"/>
                <a:cs typeface="Times New Roman" panose="02020603050405020304" pitchFamily="18" charset="0"/>
              </a:rPr>
              <a:t>if a patient cannot tolerate a high intensity statin, aim to treat with a maximum tolerated dose of a statin, but if symptoms persist consider alternative options/specialist (</a:t>
            </a:r>
            <a:r>
              <a:rPr lang="en-GB" sz="1100" i="1" dirty="0">
                <a:latin typeface="Calibri" panose="020F0502020204030204" pitchFamily="34" charset="0"/>
                <a:ea typeface="Calibri" panose="020F0502020204030204" pitchFamily="34" charset="0"/>
                <a:cs typeface="Times New Roman" panose="02020603050405020304" pitchFamily="18" charset="0"/>
              </a:rPr>
              <a:t>see</a:t>
            </a:r>
            <a:r>
              <a:rPr lang="en-GB" sz="1100" i="1" dirty="0">
                <a:effectLst/>
                <a:latin typeface="Calibri" panose="020F0502020204030204" pitchFamily="34" charset="0"/>
                <a:ea typeface="Calibri" panose="020F0502020204030204" pitchFamily="34" charset="0"/>
                <a:cs typeface="Times New Roman" panose="02020603050405020304" pitchFamily="18" charset="0"/>
              </a:rPr>
              <a:t> below</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9949535-2D93-408D-A3B2-6AC8FD4FF070}"/>
              </a:ext>
            </a:extLst>
          </p:cNvPr>
          <p:cNvSpPr txBox="1"/>
          <p:nvPr/>
        </p:nvSpPr>
        <p:spPr>
          <a:xfrm>
            <a:off x="150929" y="1175608"/>
            <a:ext cx="11878256" cy="454612"/>
          </a:xfrm>
          <a:prstGeom prst="rect">
            <a:avLst/>
          </a:prstGeom>
          <a:noFill/>
          <a:ln>
            <a:solidFill>
              <a:schemeClr val="accent1">
                <a:lumMod val="40000"/>
                <a:lumOff val="60000"/>
              </a:schemeClr>
            </a:solidFill>
          </a:ln>
        </p:spPr>
        <p:txBody>
          <a:bodyPr wrap="square">
            <a:spAutoFit/>
          </a:bodyPr>
          <a:lstStyle/>
          <a:p>
            <a:pPr algn="ct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For</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Statin </a:t>
            </a:r>
            <a:r>
              <a:rPr lang="en-GB" sz="1100" b="1" dirty="0">
                <a:latin typeface="Calibri" panose="020F0502020204030204" pitchFamily="34" charset="0"/>
                <a:ea typeface="Calibri" panose="020F0502020204030204" pitchFamily="34" charset="0"/>
                <a:cs typeface="Times New Roman" panose="02020603050405020304" pitchFamily="18" charset="0"/>
              </a:rPr>
              <a:t>R</a:t>
            </a:r>
            <a:r>
              <a:rPr lang="en-GB" sz="1100" b="1" dirty="0">
                <a:effectLst/>
                <a:latin typeface="Calibri" panose="020F0502020204030204" pitchFamily="34" charset="0"/>
                <a:ea typeface="Calibri" panose="020F0502020204030204" pitchFamily="34" charset="0"/>
                <a:cs typeface="Times New Roman" panose="02020603050405020304" pitchFamily="18" charset="0"/>
              </a:rPr>
              <a:t>elated </a:t>
            </a:r>
            <a:r>
              <a:rPr lang="en-GB" sz="1100" b="1" dirty="0">
                <a:latin typeface="Calibri" panose="020F0502020204030204" pitchFamily="34" charset="0"/>
                <a:ea typeface="Calibri" panose="020F0502020204030204" pitchFamily="34" charset="0"/>
                <a:cs typeface="Times New Roman" panose="02020603050405020304" pitchFamily="18" charset="0"/>
              </a:rPr>
              <a:t>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uscle</a:t>
            </a:r>
            <a:r>
              <a:rPr lang="en-GB" sz="1100" dirty="0">
                <a:effectLst/>
                <a:latin typeface="Calibri" panose="020F0502020204030204" pitchFamily="34" charset="0"/>
                <a:ea typeface="Calibri" panose="020F0502020204030204" pitchFamily="34" charset="0"/>
                <a:cs typeface="Times New Roman" panose="02020603050405020304" pitchFamily="18" charset="0"/>
              </a:rPr>
              <a:t> (SRM)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symptoms:</a:t>
            </a:r>
            <a:r>
              <a:rPr lang="en-GB" sz="1100" dirty="0">
                <a:effectLst/>
                <a:latin typeface="Calibri" panose="020F0502020204030204" pitchFamily="34" charset="0"/>
                <a:ea typeface="Calibri" panose="020F0502020204030204" pitchFamily="34" charset="0"/>
                <a:cs typeface="Times New Roman" panose="02020603050405020304" pitchFamily="18" charset="0"/>
              </a:rPr>
              <a:t> symmetrical pain/weakness in large proximal muscle groups, worsened by exercise.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Measure creatine kinase (CK)*:</a:t>
            </a:r>
            <a:r>
              <a:rPr lang="en-GB" sz="1100" dirty="0">
                <a:effectLst/>
                <a:latin typeface="Calibri" panose="020F0502020204030204" pitchFamily="34" charset="0"/>
                <a:ea typeface="Calibri" panose="020F0502020204030204" pitchFamily="34" charset="0"/>
                <a:cs typeface="Times New Roman" panose="02020603050405020304" pitchFamily="18" charset="0"/>
              </a:rPr>
              <a:t> if above 4x Upper Limit Normal (ULN) and </a:t>
            </a:r>
            <a:r>
              <a:rPr lang="en-GB" sz="1100" dirty="0">
                <a:latin typeface="Calibri" panose="020F0502020204030204" pitchFamily="34" charset="0"/>
                <a:ea typeface="Calibri" panose="020F0502020204030204" pitchFamily="34" charset="0"/>
                <a:cs typeface="Times New Roman" panose="02020603050405020304" pitchFamily="18" charset="0"/>
              </a:rPr>
              <a:t> below </a:t>
            </a:r>
            <a:r>
              <a:rPr lang="en-GB" sz="1100" dirty="0">
                <a:effectLst/>
                <a:latin typeface="Calibri" panose="020F0502020204030204" pitchFamily="34" charset="0"/>
                <a:ea typeface="Calibri" panose="020F0502020204030204" pitchFamily="34" charset="0"/>
                <a:cs typeface="Times New Roman" panose="02020603050405020304" pitchFamily="18" charset="0"/>
              </a:rPr>
              <a:t>10x ULN with intolerable symptoms: stop statin for 4 to 6 weeks*. If below 4xULN, consider statin dose adjustments or ezetimibe/alternative lipid lowering therapies. </a:t>
            </a:r>
          </a:p>
        </p:txBody>
      </p:sp>
      <p:sp>
        <p:nvSpPr>
          <p:cNvPr id="8" name="TextBox 7">
            <a:extLst>
              <a:ext uri="{FF2B5EF4-FFF2-40B4-BE49-F238E27FC236}">
                <a16:creationId xmlns:a16="http://schemas.microsoft.com/office/drawing/2014/main" id="{68AA2C52-3211-4C94-A314-9F1406C13F4C}"/>
              </a:ext>
            </a:extLst>
          </p:cNvPr>
          <p:cNvSpPr txBox="1"/>
          <p:nvPr/>
        </p:nvSpPr>
        <p:spPr>
          <a:xfrm>
            <a:off x="158517" y="1664667"/>
            <a:ext cx="11863151" cy="454612"/>
          </a:xfrm>
          <a:prstGeom prst="rect">
            <a:avLst/>
          </a:prstGeom>
          <a:solidFill>
            <a:schemeClr val="bg2"/>
          </a:solidFill>
          <a:ln>
            <a:solidFill>
              <a:schemeClr val="accent1">
                <a:lumMod val="40000"/>
                <a:lumOff val="60000"/>
              </a:schemeClr>
            </a:solidFill>
          </a:ln>
        </p:spPr>
        <p:txBody>
          <a:bodyPr wrap="square">
            <a:spAutoFit/>
          </a:bodyPr>
          <a:lstStyle/>
          <a:p>
            <a:pPr algn="ctr">
              <a:lnSpc>
                <a:spcPct val="107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If CK normalises and symptoms have resolved for at least 2 weeks</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then rechallenge:  Offer a </a:t>
            </a:r>
            <a:r>
              <a:rPr lang="en-GB" sz="1100" dirty="0">
                <a:latin typeface="Calibri" panose="020F0502020204030204" pitchFamily="34" charset="0"/>
                <a:ea typeface="Calibri" panose="020F0502020204030204" pitchFamily="34" charset="0"/>
                <a:cs typeface="Times New Roman" panose="02020603050405020304" pitchFamily="18" charset="0"/>
              </a:rPr>
              <a:t>low or </a:t>
            </a:r>
            <a:r>
              <a:rPr lang="en-GB" sz="1100" dirty="0">
                <a:effectLst/>
                <a:latin typeface="Calibri" panose="020F0502020204030204" pitchFamily="34" charset="0"/>
                <a:ea typeface="Calibri" panose="020F0502020204030204" pitchFamily="34" charset="0"/>
                <a:cs typeface="Times New Roman" panose="02020603050405020304" pitchFamily="18" charset="0"/>
              </a:rPr>
              <a:t>moderate dose of HI statin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e.g. atorvastatin 10 to 20mg daily or rosuvastatin 5 to 10mg daily</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GB" sz="1100" dirty="0">
                <a:latin typeface="Calibri" panose="020F0502020204030204" pitchFamily="34" charset="0"/>
                <a:ea typeface="Calibri" panose="020F0502020204030204" pitchFamily="34" charset="0"/>
                <a:cs typeface="Times New Roman" panose="02020603050405020304" pitchFamily="18" charset="0"/>
              </a:rPr>
              <a:t>Please note: </a:t>
            </a:r>
            <a:r>
              <a:rPr lang="en-GB" sz="1100" dirty="0">
                <a:effectLst/>
                <a:latin typeface="Calibri" panose="020F0502020204030204" pitchFamily="34" charset="0"/>
                <a:ea typeface="Calibri" panose="020F0502020204030204" pitchFamily="34" charset="0"/>
                <a:cs typeface="Times New Roman" panose="02020603050405020304" pitchFamily="18" charset="0"/>
              </a:rPr>
              <a:t>Non-standard dosing may be prescribed by cardiology and lipid </a:t>
            </a:r>
            <a:r>
              <a:rPr lang="en-GB" sz="1100" dirty="0">
                <a:latin typeface="Calibri" panose="020F0502020204030204" pitchFamily="34" charset="0"/>
                <a:ea typeface="Calibri" panose="020F0502020204030204" pitchFamily="34" charset="0"/>
                <a:cs typeface="Times New Roman" panose="02020603050405020304" pitchFamily="18" charset="0"/>
              </a:rPr>
              <a:t>specialist</a:t>
            </a:r>
            <a:r>
              <a:rPr lang="en-GB" sz="1100" dirty="0">
                <a:effectLst/>
                <a:latin typeface="Calibri" panose="020F0502020204030204" pitchFamily="34" charset="0"/>
                <a:ea typeface="Calibri" panose="020F0502020204030204" pitchFamily="34" charset="0"/>
                <a:cs typeface="Times New Roman" panose="02020603050405020304" pitchFamily="18" charset="0"/>
              </a:rPr>
              <a:t> clinics e.g. rosuvastatin 5mg weekly or </a:t>
            </a:r>
            <a:r>
              <a:rPr lang="en-GB" sz="1100" dirty="0">
                <a:latin typeface="Calibri" panose="020F0502020204030204" pitchFamily="34" charset="0"/>
                <a:ea typeface="Calibri" panose="020F0502020204030204" pitchFamily="34" charset="0"/>
                <a:cs typeface="Times New Roman" panose="02020603050405020304" pitchFamily="18" charset="0"/>
              </a:rPr>
              <a:t>three times a week (</a:t>
            </a:r>
            <a:r>
              <a:rPr lang="en-GB" sz="1100" i="1" dirty="0">
                <a:latin typeface="Calibri" panose="020F0502020204030204" pitchFamily="34" charset="0"/>
                <a:ea typeface="Calibri" panose="020F0502020204030204" pitchFamily="34" charset="0"/>
                <a:cs typeface="Times New Roman" panose="02020603050405020304" pitchFamily="18" charset="0"/>
              </a:rPr>
              <a:t>off label use but accepted practice</a:t>
            </a:r>
            <a:r>
              <a:rPr lang="en-GB" sz="1100" dirty="0">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FBD7B60-5E2A-4784-BDB7-7CAAEAE7E04A}"/>
              </a:ext>
            </a:extLst>
          </p:cNvPr>
          <p:cNvSpPr txBox="1"/>
          <p:nvPr/>
        </p:nvSpPr>
        <p:spPr>
          <a:xfrm>
            <a:off x="158516" y="2173238"/>
            <a:ext cx="4496610" cy="627736"/>
          </a:xfrm>
          <a:prstGeom prst="rect">
            <a:avLst/>
          </a:prstGeom>
          <a:solidFill>
            <a:schemeClr val="accent5">
              <a:lumMod val="40000"/>
              <a:lumOff val="60000"/>
            </a:schemeClr>
          </a:solidFill>
        </p:spPr>
        <p:txBody>
          <a:bodyPr wrap="square">
            <a:spAutoFit/>
          </a:bodyPr>
          <a:lstStyle/>
          <a:p>
            <a:pPr algn="ctr">
              <a:lnSpc>
                <a:spcPct val="107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No recurrence of muscle symptoms: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Titrate dose at 8 week intervals to achieve appropriate targets- continue to monitor for symptoms and continue therapy</a:t>
            </a:r>
          </a:p>
        </p:txBody>
      </p:sp>
      <p:sp>
        <p:nvSpPr>
          <p:cNvPr id="14" name="TextBox 13">
            <a:extLst>
              <a:ext uri="{FF2B5EF4-FFF2-40B4-BE49-F238E27FC236}">
                <a16:creationId xmlns:a16="http://schemas.microsoft.com/office/drawing/2014/main" id="{8664087F-5A53-4990-9108-40FB24662884}"/>
              </a:ext>
            </a:extLst>
          </p:cNvPr>
          <p:cNvSpPr txBox="1"/>
          <p:nvPr/>
        </p:nvSpPr>
        <p:spPr>
          <a:xfrm>
            <a:off x="4793941" y="2148321"/>
            <a:ext cx="7235242" cy="962443"/>
          </a:xfrm>
          <a:prstGeom prst="rect">
            <a:avLst/>
          </a:prstGeom>
          <a:solidFill>
            <a:schemeClr val="accent4">
              <a:lumMod val="40000"/>
              <a:lumOff val="60000"/>
            </a:schemeClr>
          </a:solidFill>
        </p:spPr>
        <p:txBody>
          <a:bodyPr wrap="square">
            <a:spAutoFit/>
          </a:bodyPr>
          <a:lstStyle/>
          <a:p>
            <a:pPr>
              <a:lnSpc>
                <a:spcPct val="107000"/>
              </a:lnSpc>
            </a:pPr>
            <a:r>
              <a:rPr lang="en-GB" sz="1100" b="1" dirty="0">
                <a:latin typeface="Calibri" panose="020F0502020204030204" pitchFamily="34" charset="0"/>
                <a:ea typeface="Calibri" panose="020F0502020204030204" pitchFamily="34" charset="0"/>
                <a:cs typeface="Times New Roman" panose="02020603050405020304" pitchFamily="18" charset="0"/>
              </a:rPr>
              <a:t>If recurrence of muscle symptoms: recheck CK* and </a:t>
            </a:r>
            <a:r>
              <a:rPr lang="en-GB" sz="1100" dirty="0">
                <a:latin typeface="Calibri" panose="020F0502020204030204" pitchFamily="34" charset="0"/>
                <a:ea typeface="Calibri" panose="020F0502020204030204" pitchFamily="34" charset="0"/>
                <a:cs typeface="Times New Roman" panose="02020603050405020304" pitchFamily="18" charset="0"/>
              </a:rPr>
              <a:t>consider alternative options or </a:t>
            </a:r>
            <a:r>
              <a:rPr lang="en-GB" sz="1100" dirty="0">
                <a:effectLst/>
                <a:latin typeface="Calibri" panose="020F0502020204030204" pitchFamily="34" charset="0"/>
                <a:ea typeface="Calibri" panose="020F0502020204030204" pitchFamily="34" charset="0"/>
                <a:cs typeface="Times New Roman" panose="02020603050405020304" pitchFamily="18" charset="0"/>
              </a:rPr>
              <a:t>add-on therapy if not tolerating statin/ </a:t>
            </a: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achieving lipid lowering targets:</a:t>
            </a:r>
          </a:p>
          <a:p>
            <a:pPr marL="228600" indent="-228600">
              <a:buAutoNum type="arabicParenR"/>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Continue maximal tolerated dose of statin (if not tolerated -stop the statin) if CK below 4x Upper limit normal</a:t>
            </a:r>
          </a:p>
          <a:p>
            <a:pPr marL="228600" indent="-228600">
              <a:buFont typeface="+mj-lt"/>
              <a:buAutoNum type="arabicParenR"/>
            </a:pPr>
            <a:r>
              <a:rPr lang="en-GB" sz="1100" dirty="0">
                <a:effectLst/>
                <a:latin typeface="Calibri" panose="020F0502020204030204" pitchFamily="34" charset="0"/>
                <a:ea typeface="Calibri" panose="020F0502020204030204" pitchFamily="34" charset="0"/>
                <a:cs typeface="Times New Roman" panose="02020603050405020304" pitchFamily="18" charset="0"/>
              </a:rPr>
              <a:t>Add in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ezetimibe 10mg daily </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SPC</a:t>
            </a:r>
            <a:r>
              <a:rPr lang="en-GB" sz="1100" dirty="0">
                <a:effectLst/>
                <a:latin typeface="Calibri" panose="020F0502020204030204" pitchFamily="34" charset="0"/>
                <a:ea typeface="Calibri" panose="020F0502020204030204" pitchFamily="34" charset="0"/>
                <a:cs typeface="Times New Roman" panose="02020603050405020304" pitchFamily="18" charset="0"/>
              </a:rPr>
              <a:t>)- review adherence/tolerance and full lipid profile in 3 months</a:t>
            </a:r>
          </a:p>
          <a:p>
            <a:pPr marL="228600" indent="-228600">
              <a:buFont typeface="+mj-lt"/>
              <a:buAutoNum type="arabicParenR"/>
            </a:pPr>
            <a:r>
              <a:rPr lang="en-GB" sz="1100" dirty="0">
                <a:latin typeface="Calibri" panose="020F0502020204030204" pitchFamily="34" charset="0"/>
                <a:ea typeface="Calibri" panose="020F0502020204030204" pitchFamily="34" charset="0"/>
                <a:cs typeface="Times New Roman" panose="02020603050405020304" pitchFamily="18" charset="0"/>
              </a:rPr>
              <a:t>Stop statin for 2 weeks and rechallenge with alternative regimens of HI statins (rosuvastatin 5mg three times a week)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53FA011-7A00-49C2-963E-BD853FE8BAD4}"/>
              </a:ext>
            </a:extLst>
          </p:cNvPr>
          <p:cNvSpPr txBox="1"/>
          <p:nvPr/>
        </p:nvSpPr>
        <p:spPr>
          <a:xfrm>
            <a:off x="23810" y="5584425"/>
            <a:ext cx="11987570" cy="414344"/>
          </a:xfrm>
          <a:prstGeom prst="rect">
            <a:avLst/>
          </a:prstGeom>
          <a:noFill/>
        </p:spPr>
        <p:txBody>
          <a:bodyPr wrap="square">
            <a:spAutoFit/>
          </a:bodyPr>
          <a:lstStyle/>
          <a:p>
            <a:pPr>
              <a:lnSpc>
                <a:spcPct val="107000"/>
              </a:lnSpc>
            </a:pPr>
            <a:r>
              <a:rPr lang="en-GB" sz="1000" b="1" dirty="0">
                <a:effectLst/>
                <a:latin typeface="Calibri" panose="020F0502020204030204" pitchFamily="34" charset="0"/>
                <a:ea typeface="Calibri" panose="020F0502020204030204" pitchFamily="34" charset="0"/>
                <a:cs typeface="Times New Roman" panose="02020603050405020304" pitchFamily="18" charset="0"/>
              </a:rPr>
              <a:t>*</a:t>
            </a:r>
            <a:r>
              <a:rPr lang="en-GB" sz="1000" b="1" u="sng" dirty="0">
                <a:effectLst/>
                <a:latin typeface="Calibri" panose="020F0502020204030204" pitchFamily="34" charset="0"/>
                <a:ea typeface="Calibri" panose="020F0502020204030204" pitchFamily="34" charset="0"/>
                <a:cs typeface="Times New Roman" panose="02020603050405020304" pitchFamily="18" charset="0"/>
              </a:rPr>
              <a:t>For muscular symptoms</a:t>
            </a:r>
            <a:r>
              <a:rPr lang="en-GB" sz="1000" b="1"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a:effectLst/>
                <a:latin typeface="Calibri" panose="020F0502020204030204" pitchFamily="34" charset="0"/>
                <a:ea typeface="Calibri" panose="020F0502020204030204" pitchFamily="34" charset="0"/>
                <a:cs typeface="Times New Roman" panose="02020603050405020304" pitchFamily="18" charset="0"/>
              </a:rPr>
              <a:t>check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CK: if &gt;50x ULN</a:t>
            </a:r>
            <a:r>
              <a:rPr lang="en-GB" sz="1000" dirty="0">
                <a:effectLst/>
                <a:latin typeface="Calibri" panose="020F0502020204030204" pitchFamily="34" charset="0"/>
                <a:ea typeface="Calibri" panose="020F0502020204030204" pitchFamily="34" charset="0"/>
                <a:cs typeface="Times New Roman" panose="02020603050405020304" pitchFamily="18" charset="0"/>
              </a:rPr>
              <a:t> stop statin and consider rhabdomyolysis-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seek urgent specialist advice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if 10-50xULN </a:t>
            </a:r>
            <a:r>
              <a:rPr lang="en-GB" sz="1000" dirty="0">
                <a:effectLst/>
                <a:latin typeface="Calibri" panose="020F0502020204030204" pitchFamily="34" charset="0"/>
                <a:ea typeface="Calibri" panose="020F0502020204030204" pitchFamily="34" charset="0"/>
                <a:cs typeface="Times New Roman" panose="02020603050405020304" pitchFamily="18" charset="0"/>
              </a:rPr>
              <a:t>check renal function- if deteriorating, stop statin for 1 month to see if symptoms and CK resolves.  Restart a lower dose and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uptitrate</a:t>
            </a:r>
            <a:r>
              <a:rPr lang="en-GB" sz="1000" dirty="0">
                <a:effectLst/>
                <a:latin typeface="Calibri" panose="020F0502020204030204" pitchFamily="34" charset="0"/>
                <a:ea typeface="Calibri" panose="020F0502020204030204" pitchFamily="34" charset="0"/>
                <a:cs typeface="Times New Roman" panose="02020603050405020304" pitchFamily="18" charset="0"/>
              </a:rPr>
              <a:t> or consider alternatives above.</a:t>
            </a:r>
            <a:r>
              <a:rPr lang="en-GB" sz="1000" b="1" dirty="0">
                <a:effectLst/>
                <a:latin typeface="Calibri" panose="020F0502020204030204" pitchFamily="34" charset="0"/>
                <a:ea typeface="Calibri" panose="020F0502020204030204" pitchFamily="34" charset="0"/>
                <a:cs typeface="Times New Roman" panose="02020603050405020304" pitchFamily="18" charset="0"/>
              </a:rPr>
              <a:t> See: </a:t>
            </a:r>
            <a:r>
              <a:rPr lang="en-GB" sz="1000" dirty="0">
                <a:hlinkClick r:id="rId3"/>
              </a:rPr>
              <a:t>Statin-Intolerance-Pathway-NEW.pdf (england.nhs.uk)</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9BB7006-D1A3-43D9-9F9C-B1C940C1FEBC}"/>
              </a:ext>
            </a:extLst>
          </p:cNvPr>
          <p:cNvSpPr txBox="1"/>
          <p:nvPr/>
        </p:nvSpPr>
        <p:spPr>
          <a:xfrm>
            <a:off x="35258" y="6626031"/>
            <a:ext cx="11947729" cy="257506"/>
          </a:xfrm>
          <a:prstGeom prst="rect">
            <a:avLst/>
          </a:prstGeom>
          <a:noFill/>
        </p:spPr>
        <p:txBody>
          <a:bodyPr wrap="square">
            <a:spAutoFit/>
          </a:bodyPr>
          <a:lstStyle/>
          <a:p>
            <a:pPr>
              <a:lnSpc>
                <a:spcPct val="107000"/>
              </a:lnSpc>
              <a:spcAft>
                <a:spcPts val="800"/>
              </a:spcAft>
            </a:pPr>
            <a:r>
              <a:rPr lang="en-GB" sz="1000" b="1" u="sng" dirty="0">
                <a:effectLst/>
                <a:latin typeface="Calibri" panose="020F0502020204030204" pitchFamily="34" charset="0"/>
                <a:ea typeface="Calibri" panose="020F0502020204030204" pitchFamily="34" charset="0"/>
                <a:cs typeface="Times New Roman" panose="02020603050405020304" pitchFamily="18" charset="0"/>
              </a:rPr>
              <a:t>For abnormal LFTs</a:t>
            </a:r>
            <a:r>
              <a:rPr lang="en-GB" sz="1000" b="1" dirty="0">
                <a:effectLst/>
                <a:latin typeface="Calibri" panose="020F0502020204030204" pitchFamily="34" charset="0"/>
                <a:ea typeface="Calibri" panose="020F0502020204030204" pitchFamily="34" charset="0"/>
                <a:cs typeface="Times New Roman" panose="02020603050405020304" pitchFamily="18" charset="0"/>
              </a:rPr>
              <a:t>:  If transaminases raised 3xULN</a:t>
            </a:r>
            <a:r>
              <a:rPr lang="en-GB" sz="1000" dirty="0">
                <a:effectLst/>
                <a:latin typeface="Calibri" panose="020F0502020204030204" pitchFamily="34" charset="0"/>
                <a:ea typeface="Calibri" panose="020F0502020204030204" pitchFamily="34" charset="0"/>
                <a:cs typeface="Times New Roman" panose="02020603050405020304" pitchFamily="18" charset="0"/>
              </a:rPr>
              <a:t> stop and restart once LFTs normalised- consider other causes of abnormal LFTs.  LFTs are checked at baseline and within 1 year of statin therapy.</a:t>
            </a:r>
          </a:p>
        </p:txBody>
      </p:sp>
      <p:sp>
        <p:nvSpPr>
          <p:cNvPr id="22" name="TextBox 21">
            <a:extLst>
              <a:ext uri="{FF2B5EF4-FFF2-40B4-BE49-F238E27FC236}">
                <a16:creationId xmlns:a16="http://schemas.microsoft.com/office/drawing/2014/main" id="{47182A83-6E0D-45D3-A135-6C3E71BFB1AF}"/>
              </a:ext>
            </a:extLst>
          </p:cNvPr>
          <p:cNvSpPr txBox="1"/>
          <p:nvPr/>
        </p:nvSpPr>
        <p:spPr>
          <a:xfrm>
            <a:off x="43731" y="6174212"/>
            <a:ext cx="11999347" cy="553998"/>
          </a:xfrm>
          <a:prstGeom prst="rect">
            <a:avLst/>
          </a:prstGeom>
          <a:noFill/>
        </p:spPr>
        <p:txBody>
          <a:bodyPr wrap="square">
            <a:spAutoFit/>
          </a:bodyPr>
          <a:lstStyle/>
          <a:p>
            <a:r>
              <a:rPr lang="en-GB" sz="1000" b="1" u="sng" dirty="0">
                <a:effectLst/>
                <a:latin typeface="Calibri" panose="020F0502020204030204" pitchFamily="34" charset="0"/>
                <a:ea typeface="Calibri" panose="020F0502020204030204" pitchFamily="34" charset="0"/>
                <a:cs typeface="Times New Roman" panose="02020603050405020304" pitchFamily="18" charset="0"/>
              </a:rPr>
              <a:t>Risk factors for intolerance</a:t>
            </a:r>
            <a:r>
              <a:rPr lang="en-GB" sz="1000" b="1" dirty="0">
                <a:effectLst/>
                <a:latin typeface="Calibri" panose="020F0502020204030204" pitchFamily="34" charset="0"/>
                <a:ea typeface="Calibri" panose="020F0502020204030204" pitchFamily="34" charset="0"/>
                <a:cs typeface="Times New Roman" panose="02020603050405020304" pitchFamily="18" charset="0"/>
              </a:rPr>
              <a:t>:</a:t>
            </a:r>
            <a:r>
              <a:rPr lang="en-GB" sz="1000" b="1" dirty="0"/>
              <a:t> </a:t>
            </a:r>
            <a:r>
              <a:rPr lang="en-GB" sz="1000" dirty="0"/>
              <a:t>for all doses of all statins (except for simvastatin 80 mg), factors predisposing to these adverse effects are not well defined, but as with most drugs, older people appear to be more vulnerable. Hypothyroidism, pre-existing muscle disease, and renal impairment are also possible causative factors, and commencement of treatment with an interacting drug is a well-established precipitant. Other suspected risk factors include female sex, diabetes mellitus, and Chinese (and possibly East Asian in general) ancestry.</a:t>
            </a:r>
          </a:p>
        </p:txBody>
      </p:sp>
      <p:cxnSp>
        <p:nvCxnSpPr>
          <p:cNvPr id="23" name="Straight Connector 22">
            <a:extLst>
              <a:ext uri="{FF2B5EF4-FFF2-40B4-BE49-F238E27FC236}">
                <a16:creationId xmlns:a16="http://schemas.microsoft.com/office/drawing/2014/main" id="{C78A060D-FD03-4700-B402-952AE0950384}"/>
              </a:ext>
            </a:extLst>
          </p:cNvPr>
          <p:cNvCxnSpPr>
            <a:cxnSpLocks/>
          </p:cNvCxnSpPr>
          <p:nvPr/>
        </p:nvCxnSpPr>
        <p:spPr>
          <a:xfrm>
            <a:off x="83890" y="629174"/>
            <a:ext cx="1201303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9BA228A-6C35-4574-917C-16DC553AEAD3}"/>
              </a:ext>
            </a:extLst>
          </p:cNvPr>
          <p:cNvSpPr/>
          <p:nvPr/>
        </p:nvSpPr>
        <p:spPr>
          <a:xfrm>
            <a:off x="151990" y="1171852"/>
            <a:ext cx="11877194" cy="47152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3341C94-CA78-4EB6-BA7B-B9C50A2BA16D}"/>
              </a:ext>
            </a:extLst>
          </p:cNvPr>
          <p:cNvSpPr/>
          <p:nvPr/>
        </p:nvSpPr>
        <p:spPr>
          <a:xfrm>
            <a:off x="151992" y="1655454"/>
            <a:ext cx="11877194" cy="460005"/>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7DF2AD99-919B-4DEB-A33A-1CEFFC9E3D7D}"/>
              </a:ext>
            </a:extLst>
          </p:cNvPr>
          <p:cNvSpPr/>
          <p:nvPr/>
        </p:nvSpPr>
        <p:spPr>
          <a:xfrm>
            <a:off x="146600" y="2186056"/>
            <a:ext cx="4496609" cy="59728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5F0B201-391C-4ECF-9ACB-FD9F7E32CE58}"/>
              </a:ext>
            </a:extLst>
          </p:cNvPr>
          <p:cNvSpPr/>
          <p:nvPr/>
        </p:nvSpPr>
        <p:spPr>
          <a:xfrm>
            <a:off x="158516" y="3104397"/>
            <a:ext cx="11795189" cy="2133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2722FAF-F9F1-49A1-8727-BD77ABD9782E}"/>
              </a:ext>
            </a:extLst>
          </p:cNvPr>
          <p:cNvSpPr/>
          <p:nvPr/>
        </p:nvSpPr>
        <p:spPr>
          <a:xfrm>
            <a:off x="250991" y="3446438"/>
            <a:ext cx="6229707" cy="213501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05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Bempedoic</a:t>
            </a:r>
            <a:r>
              <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acid initiation: </a:t>
            </a:r>
            <a:r>
              <a:rPr lang="en-GB" sz="105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GB" sz="1050" b="1" u="sng" kern="0" dirty="0">
                <a:solidFill>
                  <a:schemeClr val="tx1"/>
                </a:solidFill>
                <a:ea typeface="Calibri" panose="020F0502020204030204" pitchFamily="34" charset="0"/>
                <a:cs typeface="Calibri" panose="020F0502020204030204" pitchFamily="34" charset="0"/>
              </a:rPr>
              <a:t>rescribed- </a:t>
            </a:r>
            <a:r>
              <a:rPr lang="en-GB" sz="1050" b="1" kern="0" dirty="0">
                <a:solidFill>
                  <a:schemeClr val="tx1"/>
                </a:solidFill>
                <a:ea typeface="Calibri" panose="020F0502020204030204" pitchFamily="34" charset="0"/>
                <a:cs typeface="Calibri" panose="020F0502020204030204" pitchFamily="34" charset="0"/>
              </a:rPr>
              <a:t>Bempedoic acid </a:t>
            </a:r>
            <a:r>
              <a:rPr lang="en-GB" sz="1050" b="1" u="sng" kern="0" dirty="0">
                <a:solidFill>
                  <a:schemeClr val="tx1"/>
                </a:solidFill>
                <a:ea typeface="Calibri" panose="020F0502020204030204" pitchFamily="34" charset="0"/>
                <a:cs typeface="Calibri" panose="020F0502020204030204" pitchFamily="34" charset="0"/>
              </a:rPr>
              <a:t>plus</a:t>
            </a:r>
            <a:r>
              <a:rPr lang="en-GB" sz="1050" b="1" kern="0" dirty="0">
                <a:solidFill>
                  <a:schemeClr val="tx1"/>
                </a:solidFill>
                <a:ea typeface="Calibri" panose="020F0502020204030204" pitchFamily="34" charset="0"/>
                <a:cs typeface="Calibri" panose="020F0502020204030204" pitchFamily="34" charset="0"/>
              </a:rPr>
              <a:t> ezetimibe 180mg/10mg (Nustendi)</a:t>
            </a:r>
            <a:r>
              <a:rPr lang="en-GB" sz="1050" kern="0" baseline="30000" dirty="0">
                <a:solidFill>
                  <a:schemeClr val="tx1"/>
                </a:solidFill>
                <a:ea typeface="Calibri" panose="020F0502020204030204" pitchFamily="34" charset="0"/>
                <a:cs typeface="Times New Roman" panose="02020603050405020304" pitchFamily="18" charset="0"/>
              </a:rPr>
              <a:t>▼</a:t>
            </a:r>
            <a:r>
              <a:rPr lang="en-GB" sz="1050" dirty="0">
                <a:solidFill>
                  <a:schemeClr val="tx1"/>
                </a:solidFill>
                <a:ea typeface="Calibri" panose="020F0502020204030204" pitchFamily="34" charset="0"/>
                <a:cs typeface="Times New Roman" panose="02020603050405020304" pitchFamily="18" charset="0"/>
              </a:rPr>
              <a:t>(</a:t>
            </a:r>
            <a:r>
              <a:rPr lang="en-GB" sz="1050" i="1" u="sng" dirty="0">
                <a:solidFill>
                  <a:srgbClr val="0563C1"/>
                </a:solidFill>
                <a:ea typeface="Calibri" panose="020F0502020204030204" pitchFamily="34" charset="0"/>
                <a:cs typeface="Times New Roman" panose="02020603050405020304" pitchFamily="18" charset="0"/>
                <a:hlinkClick r:id="rId5"/>
              </a:rPr>
              <a:t>NICE</a:t>
            </a:r>
            <a:r>
              <a:rPr lang="en-GB" sz="1050" i="1" u="sng" baseline="30000" dirty="0">
                <a:solidFill>
                  <a:srgbClr val="0563C1"/>
                </a:solidFill>
                <a:ea typeface="Calibri" panose="020F0502020204030204" pitchFamily="34" charset="0"/>
                <a:cs typeface="Times New Roman" panose="02020603050405020304" pitchFamily="18" charset="0"/>
                <a:hlinkClick r:id="rId5"/>
              </a:rPr>
              <a:t>8</a:t>
            </a:r>
            <a:r>
              <a:rPr lang="en-GB" sz="1050" dirty="0">
                <a:solidFill>
                  <a:schemeClr val="tx1"/>
                </a:solidFill>
                <a:ea typeface="Calibri" panose="020F0502020204030204" pitchFamily="34" charset="0"/>
                <a:cs typeface="Times New Roman" panose="02020603050405020304" pitchFamily="18" charset="0"/>
              </a:rPr>
              <a:t>)</a:t>
            </a:r>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is </a:t>
            </a:r>
            <a:r>
              <a:rPr lang="en-GB" sz="1050" b="1" dirty="0">
                <a:solidFill>
                  <a:schemeClr val="accent2"/>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Amber 1</a:t>
            </a:r>
            <a:r>
              <a:rPr lang="en-GB" sz="105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in SWL and initiation can be undertaken </a:t>
            </a:r>
            <a:r>
              <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by a specialist </a:t>
            </a:r>
            <a:r>
              <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t>
            </a:r>
            <a:r>
              <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prescribed in primary care :</a:t>
            </a: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050" strike="sngStrike"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GB" sz="1050" b="1" strike="sngStrike"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FED26B7D-3248-4699-A285-C6D665F33554}"/>
              </a:ext>
            </a:extLst>
          </p:cNvPr>
          <p:cNvSpPr/>
          <p:nvPr/>
        </p:nvSpPr>
        <p:spPr>
          <a:xfrm>
            <a:off x="151992" y="668128"/>
            <a:ext cx="11877194" cy="455584"/>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71576B5-A631-4EF0-863C-2F3D9806685D}"/>
              </a:ext>
            </a:extLst>
          </p:cNvPr>
          <p:cNvSpPr/>
          <p:nvPr/>
        </p:nvSpPr>
        <p:spPr>
          <a:xfrm>
            <a:off x="4793941" y="2155880"/>
            <a:ext cx="7235243" cy="94167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7B37C77-E7C7-4F83-9A66-9C6EB161BA8F}"/>
              </a:ext>
            </a:extLst>
          </p:cNvPr>
          <p:cNvSpPr/>
          <p:nvPr/>
        </p:nvSpPr>
        <p:spPr>
          <a:xfrm>
            <a:off x="6595523" y="3437454"/>
            <a:ext cx="5379810" cy="21529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sz="1050" b="1" dirty="0" err="1">
                <a:solidFill>
                  <a:schemeClr val="tx1"/>
                </a:solidFill>
                <a:ea typeface="Calibri" panose="020F0502020204030204" pitchFamily="34" charset="0"/>
                <a:cs typeface="Times New Roman" panose="02020603050405020304" pitchFamily="18" charset="0"/>
              </a:rPr>
              <a:t>Bempedoic</a:t>
            </a:r>
            <a:r>
              <a:rPr lang="en-GB" sz="1050" b="1" dirty="0">
                <a:solidFill>
                  <a:schemeClr val="tx1"/>
                </a:solidFill>
                <a:ea typeface="Calibri" panose="020F0502020204030204" pitchFamily="34" charset="0"/>
                <a:cs typeface="Times New Roman" panose="02020603050405020304" pitchFamily="18" charset="0"/>
              </a:rPr>
              <a:t> acid primary care monitoring: NOTE: </a:t>
            </a:r>
            <a:r>
              <a:rPr lang="en-GB" sz="105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GB" sz="1050" b="1" u="sng" kern="0" dirty="0">
                <a:solidFill>
                  <a:schemeClr val="tx1"/>
                </a:solidFill>
                <a:ea typeface="Calibri" panose="020F0502020204030204" pitchFamily="34" charset="0"/>
                <a:cs typeface="Calibri" panose="020F0502020204030204" pitchFamily="34" charset="0"/>
              </a:rPr>
              <a:t>rescribed- </a:t>
            </a:r>
            <a:r>
              <a:rPr lang="en-GB" sz="1050" b="1" kern="0" dirty="0">
                <a:solidFill>
                  <a:schemeClr val="tx1"/>
                </a:solidFill>
                <a:ea typeface="Calibri" panose="020F0502020204030204" pitchFamily="34" charset="0"/>
                <a:cs typeface="Calibri" panose="020F0502020204030204" pitchFamily="34" charset="0"/>
              </a:rPr>
              <a:t>Bempedoic acid </a:t>
            </a:r>
            <a:r>
              <a:rPr lang="en-GB" sz="1050" b="1" u="sng" kern="0" dirty="0">
                <a:solidFill>
                  <a:schemeClr val="tx1"/>
                </a:solidFill>
                <a:ea typeface="Calibri" panose="020F0502020204030204" pitchFamily="34" charset="0"/>
                <a:cs typeface="Calibri" panose="020F0502020204030204" pitchFamily="34" charset="0"/>
              </a:rPr>
              <a:t>plus</a:t>
            </a:r>
            <a:r>
              <a:rPr lang="en-GB" sz="1050" b="1" kern="0" dirty="0">
                <a:solidFill>
                  <a:schemeClr val="tx1"/>
                </a:solidFill>
                <a:ea typeface="Calibri" panose="020F0502020204030204" pitchFamily="34" charset="0"/>
                <a:cs typeface="Calibri" panose="020F0502020204030204" pitchFamily="34" charset="0"/>
              </a:rPr>
              <a:t> ezetimibe 180mg/10mg (Nustendi)</a:t>
            </a:r>
            <a:r>
              <a:rPr lang="en-GB" sz="1050" kern="0" baseline="30000" dirty="0">
                <a:solidFill>
                  <a:schemeClr val="tx1"/>
                </a:solidFill>
                <a:ea typeface="Calibri" panose="020F0502020204030204" pitchFamily="34" charset="0"/>
                <a:cs typeface="Times New Roman" panose="02020603050405020304" pitchFamily="18" charset="0"/>
              </a:rPr>
              <a:t>▼</a:t>
            </a:r>
            <a:r>
              <a:rPr lang="en-GB" sz="1050" dirty="0">
                <a:solidFill>
                  <a:schemeClr val="tx1"/>
                </a:solidFill>
                <a:ea typeface="Calibri" panose="020F0502020204030204" pitchFamily="34" charset="0"/>
                <a:cs typeface="Times New Roman" panose="02020603050405020304" pitchFamily="18" charset="0"/>
              </a:rPr>
              <a:t>(</a:t>
            </a:r>
            <a:r>
              <a:rPr lang="en-GB" sz="1050" i="1" u="sng" dirty="0">
                <a:solidFill>
                  <a:srgbClr val="0563C1"/>
                </a:solidFill>
                <a:ea typeface="Calibri" panose="020F0502020204030204" pitchFamily="34" charset="0"/>
                <a:cs typeface="Times New Roman" panose="02020603050405020304" pitchFamily="18" charset="0"/>
                <a:hlinkClick r:id="rId5"/>
              </a:rPr>
              <a:t>NICE</a:t>
            </a:r>
            <a:r>
              <a:rPr lang="en-GB" sz="1050" i="1" u="sng" baseline="30000" dirty="0">
                <a:solidFill>
                  <a:srgbClr val="0563C1"/>
                </a:solidFill>
                <a:ea typeface="Calibri" panose="020F0502020204030204" pitchFamily="34" charset="0"/>
                <a:cs typeface="Times New Roman" panose="02020603050405020304" pitchFamily="18" charset="0"/>
                <a:hlinkClick r:id="rId5"/>
              </a:rPr>
              <a:t>8</a:t>
            </a:r>
            <a:r>
              <a:rPr lang="en-GB" sz="1050" dirty="0">
                <a:solidFill>
                  <a:schemeClr val="tx1"/>
                </a:solidFill>
                <a:ea typeface="Calibri" panose="020F0502020204030204" pitchFamily="34" charset="0"/>
                <a:cs typeface="Times New Roman" panose="02020603050405020304" pitchFamily="18" charset="0"/>
              </a:rPr>
              <a:t>) </a:t>
            </a:r>
          </a:p>
          <a:p>
            <a:pPr>
              <a:lnSpc>
                <a:spcPct val="107000"/>
              </a:lnSpc>
            </a:pPr>
            <a:endParaRPr lang="en-GB" sz="1050" dirty="0">
              <a:solidFill>
                <a:schemeClr val="tx1"/>
              </a:solidFill>
              <a:ea typeface="Calibri" panose="020F0502020204030204" pitchFamily="34" charset="0"/>
              <a:cs typeface="Times New Roman" panose="02020603050405020304" pitchFamily="18" charset="0"/>
            </a:endParaRPr>
          </a:p>
          <a:p>
            <a:pPr>
              <a:lnSpc>
                <a:spcPct val="107000"/>
              </a:lnSpc>
            </a:pPr>
            <a:endParaRPr lang="en-GB" sz="1050" dirty="0">
              <a:solidFill>
                <a:schemeClr val="tx1"/>
              </a:solidFill>
              <a:ea typeface="Calibri" panose="020F0502020204030204" pitchFamily="34" charset="0"/>
              <a:cs typeface="Times New Roman" panose="02020603050405020304" pitchFamily="18" charset="0"/>
            </a:endParaRPr>
          </a:p>
          <a:p>
            <a:pPr>
              <a:lnSpc>
                <a:spcPct val="107000"/>
              </a:lnSpc>
            </a:pPr>
            <a:endParaRPr lang="en-GB" b="1" dirty="0">
              <a:solidFill>
                <a:schemeClr val="tx1"/>
              </a:solidFill>
              <a:ea typeface="Calibri" panose="020F0502020204030204" pitchFamily="34" charset="0"/>
              <a:cs typeface="Times New Roman" panose="02020603050405020304" pitchFamily="18" charset="0"/>
            </a:endParaRPr>
          </a:p>
          <a:p>
            <a:pPr>
              <a:lnSpc>
                <a:spcPct val="107000"/>
              </a:lnSpc>
            </a:pPr>
            <a:endParaRPr lang="en-GB" b="1" dirty="0">
              <a:solidFill>
                <a:schemeClr val="tx1"/>
              </a:solidFill>
              <a:ea typeface="Calibri" panose="020F0502020204030204" pitchFamily="34" charset="0"/>
              <a:cs typeface="Times New Roman" panose="02020603050405020304" pitchFamily="18" charset="0"/>
            </a:endParaRPr>
          </a:p>
          <a:p>
            <a:pPr>
              <a:lnSpc>
                <a:spcPct val="107000"/>
              </a:lnSpc>
            </a:pPr>
            <a:endParaRPr lang="en-GB" b="1" dirty="0">
              <a:solidFill>
                <a:schemeClr val="tx1"/>
              </a:solidFill>
              <a:ea typeface="Calibri" panose="020F0502020204030204" pitchFamily="34" charset="0"/>
              <a:cs typeface="Times New Roman" panose="02020603050405020304" pitchFamily="18" charset="0"/>
              <a:hlinkClick r:id="rId7"/>
            </a:endParaRPr>
          </a:p>
          <a:p>
            <a:pPr>
              <a:lnSpc>
                <a:spcPct val="107000"/>
              </a:lnSpc>
            </a:pPr>
            <a:endParaRPr lang="en-GB" b="1" dirty="0">
              <a:solidFill>
                <a:schemeClr val="tx1"/>
              </a:solidFill>
              <a:ea typeface="Calibri" panose="020F0502020204030204" pitchFamily="34" charset="0"/>
              <a:cs typeface="Times New Roman" panose="02020603050405020304" pitchFamily="18" charset="0"/>
              <a:hlinkClick r:id="rId7"/>
            </a:endParaRPr>
          </a:p>
          <a:p>
            <a:pPr>
              <a:lnSpc>
                <a:spcPct val="107000"/>
              </a:lnSpc>
            </a:pPr>
            <a:endParaRPr lang="en-GB" sz="1050" b="1" dirty="0">
              <a:solidFill>
                <a:schemeClr val="tx1"/>
              </a:solidFill>
              <a:ea typeface="Calibri" panose="020F0502020204030204" pitchFamily="34" charset="0"/>
              <a:cs typeface="Times New Roman" panose="02020603050405020304" pitchFamily="18" charset="0"/>
              <a:hlinkClick r:id="rId7"/>
            </a:endParaRPr>
          </a:p>
          <a:p>
            <a:pPr>
              <a:lnSpc>
                <a:spcPct val="107000"/>
              </a:lnSpc>
            </a:pPr>
            <a:r>
              <a:rPr lang="en-GB" sz="1050" b="1" dirty="0">
                <a:solidFill>
                  <a:schemeClr val="tx1"/>
                </a:solidFill>
                <a:ea typeface="Calibri" panose="020F0502020204030204" pitchFamily="34" charset="0"/>
                <a:cs typeface="Times New Roman" panose="02020603050405020304" pitchFamily="18" charset="0"/>
                <a:hlinkClick r:id="rId7"/>
              </a:rPr>
              <a:t>Patient information</a:t>
            </a:r>
            <a:r>
              <a:rPr lang="en-GB" sz="1050" b="1" dirty="0">
                <a:solidFill>
                  <a:schemeClr val="tx1"/>
                </a:solidFill>
                <a:ea typeface="Calibri" panose="020F0502020204030204" pitchFamily="34" charset="0"/>
                <a:cs typeface="Times New Roman" panose="02020603050405020304" pitchFamily="18" charset="0"/>
              </a:rPr>
              <a:t>:  </a:t>
            </a:r>
            <a:r>
              <a:rPr lang="en-GB" sz="1050" dirty="0">
                <a:solidFill>
                  <a:schemeClr val="tx1"/>
                </a:solidFill>
                <a:ea typeface="Calibri" panose="020F0502020204030204" pitchFamily="34" charset="0"/>
                <a:cs typeface="Times New Roman" panose="02020603050405020304" pitchFamily="18" charset="0"/>
              </a:rPr>
              <a:t>Report any unexplained muscle pain, tenderness or weakness</a:t>
            </a:r>
            <a:r>
              <a:rPr lang="en-GB" sz="1050" b="1" dirty="0">
                <a:solidFill>
                  <a:schemeClr val="tx1"/>
                </a:solidFill>
                <a:ea typeface="Calibri" panose="020F0502020204030204" pitchFamily="34" charset="0"/>
                <a:cs typeface="Times New Roman" panose="02020603050405020304" pitchFamily="18" charset="0"/>
              </a:rPr>
              <a:t>^</a:t>
            </a:r>
            <a:r>
              <a:rPr lang="en-GB" sz="1050" dirty="0">
                <a:solidFill>
                  <a:schemeClr val="tx1"/>
                </a:solidFill>
                <a:ea typeface="Calibri" panose="020F0502020204030204" pitchFamily="34" charset="0"/>
                <a:cs typeface="Times New Roman" panose="02020603050405020304" pitchFamily="18" charset="0"/>
              </a:rPr>
              <a:t>. </a:t>
            </a:r>
          </a:p>
        </p:txBody>
      </p:sp>
      <p:sp>
        <p:nvSpPr>
          <p:cNvPr id="40" name="TextBox 39">
            <a:extLst>
              <a:ext uri="{FF2B5EF4-FFF2-40B4-BE49-F238E27FC236}">
                <a16:creationId xmlns:a16="http://schemas.microsoft.com/office/drawing/2014/main" id="{4691D415-B522-4681-B886-7854B57E423B}"/>
              </a:ext>
            </a:extLst>
          </p:cNvPr>
          <p:cNvSpPr txBox="1"/>
          <p:nvPr/>
        </p:nvSpPr>
        <p:spPr>
          <a:xfrm>
            <a:off x="150929" y="3107520"/>
            <a:ext cx="11877193" cy="256993"/>
          </a:xfrm>
          <a:prstGeom prst="rect">
            <a:avLst/>
          </a:prstGeom>
          <a:solidFill>
            <a:schemeClr val="accent4">
              <a:lumMod val="40000"/>
              <a:lumOff val="60000"/>
            </a:schemeClr>
          </a:solidFill>
          <a:ln w="9525">
            <a:solidFill>
              <a:schemeClr val="accent1">
                <a:lumMod val="60000"/>
                <a:lumOff val="40000"/>
              </a:schemeClr>
            </a:solidFill>
          </a:ln>
        </p:spPr>
        <p:txBody>
          <a:bodyPr wrap="square">
            <a:spAutoFit/>
          </a:bodyPr>
          <a:lstStyle/>
          <a:p>
            <a:pPr>
              <a:lnSpc>
                <a:spcPct val="107000"/>
              </a:lnSpc>
            </a:pPr>
            <a:r>
              <a:rPr lang="en-GB" sz="1000" u="sng" dirty="0">
                <a:effectLst/>
                <a:ea typeface="Calibri" panose="020F0502020204030204" pitchFamily="34" charset="0"/>
                <a:cs typeface="Times New Roman" panose="02020603050405020304" pitchFamily="18" charset="0"/>
              </a:rPr>
              <a:t>If tolerating ezetimibe</a:t>
            </a:r>
            <a:r>
              <a:rPr lang="en-GB" sz="1000" dirty="0">
                <a:effectLst/>
                <a:ea typeface="Calibri" panose="020F0502020204030204" pitchFamily="34" charset="0"/>
                <a:cs typeface="Times New Roman" panose="02020603050405020304" pitchFamily="18" charset="0"/>
              </a:rPr>
              <a:t> but not achieving lipid lowering targets: consider </a:t>
            </a:r>
            <a:r>
              <a:rPr lang="en-GB" sz="1000" dirty="0">
                <a:ea typeface="Calibri" panose="020F0502020204030204" pitchFamily="34" charset="0"/>
                <a:cs typeface="Times New Roman" panose="02020603050405020304" pitchFamily="18" charset="0"/>
              </a:rPr>
              <a:t>a</a:t>
            </a:r>
            <a:r>
              <a:rPr lang="en-GB" sz="1000" dirty="0">
                <a:effectLst/>
                <a:ea typeface="Calibri" panose="020F0502020204030204" pitchFamily="34" charset="0"/>
                <a:cs typeface="Times New Roman" panose="02020603050405020304" pitchFamily="18" charset="0"/>
              </a:rPr>
              <a:t>dding bempedoic acid </a:t>
            </a:r>
            <a:r>
              <a:rPr lang="en-GB" sz="1000" kern="0" dirty="0">
                <a:ea typeface="Calibri" panose="020F0502020204030204" pitchFamily="34" charset="0"/>
                <a:cs typeface="Calibri" panose="020F0502020204030204" pitchFamily="34" charset="0"/>
              </a:rPr>
              <a:t>[</a:t>
            </a:r>
            <a:r>
              <a:rPr lang="en-GB" sz="1000" b="1" u="sng" kern="0" dirty="0">
                <a:ea typeface="Calibri" panose="020F0502020204030204" pitchFamily="34" charset="0"/>
                <a:cs typeface="Calibri" panose="020F0502020204030204" pitchFamily="34" charset="0"/>
              </a:rPr>
              <a:t>Prescribed: </a:t>
            </a:r>
            <a:r>
              <a:rPr lang="en-GB" sz="1000" b="1" kern="0" dirty="0">
                <a:ea typeface="Calibri" panose="020F0502020204030204" pitchFamily="34" charset="0"/>
                <a:cs typeface="Calibri" panose="020F0502020204030204" pitchFamily="34" charset="0"/>
              </a:rPr>
              <a:t>bempedoic acid </a:t>
            </a:r>
            <a:r>
              <a:rPr lang="en-GB" sz="1000" b="1" u="sng" kern="0" dirty="0">
                <a:ea typeface="Calibri" panose="020F0502020204030204" pitchFamily="34" charset="0"/>
                <a:cs typeface="Calibri" panose="020F0502020204030204" pitchFamily="34" charset="0"/>
              </a:rPr>
              <a:t>plus </a:t>
            </a:r>
            <a:r>
              <a:rPr lang="en-GB" sz="1000" b="1" kern="0" dirty="0">
                <a:ea typeface="Calibri" panose="020F0502020204030204" pitchFamily="34" charset="0"/>
                <a:cs typeface="Calibri" panose="020F0502020204030204" pitchFamily="34" charset="0"/>
              </a:rPr>
              <a:t>ezetimibe 180mg/10mg</a:t>
            </a:r>
            <a:r>
              <a:rPr lang="en-GB" sz="1000" kern="0" baseline="30000" dirty="0">
                <a:ea typeface="Calibri" panose="020F0502020204030204" pitchFamily="34" charset="0"/>
                <a:cs typeface="Times New Roman" panose="02020603050405020304" pitchFamily="18" charset="0"/>
              </a:rPr>
              <a:t>▼</a:t>
            </a:r>
            <a:r>
              <a:rPr lang="en-GB" sz="1000" kern="0" dirty="0">
                <a:ea typeface="Calibri" panose="020F0502020204030204" pitchFamily="34" charset="0"/>
                <a:cs typeface="Times New Roman" panose="02020603050405020304" pitchFamily="18" charset="0"/>
              </a:rPr>
              <a:t>] </a:t>
            </a:r>
            <a:r>
              <a:rPr lang="en-GB" sz="1000" dirty="0">
                <a:effectLst/>
                <a:ea typeface="Calibri" panose="020F0502020204030204" pitchFamily="34" charset="0"/>
                <a:cs typeface="Times New Roman" panose="02020603050405020304" pitchFamily="18" charset="0"/>
              </a:rPr>
              <a:t>(</a:t>
            </a:r>
            <a:r>
              <a:rPr lang="en-GB" sz="1000" i="1" u="sng" dirty="0">
                <a:solidFill>
                  <a:srgbClr val="0563C1"/>
                </a:solidFill>
                <a:ea typeface="Calibri" panose="020F0502020204030204" pitchFamily="34" charset="0"/>
                <a:cs typeface="Times New Roman" panose="02020603050405020304" pitchFamily="18" charset="0"/>
                <a:hlinkClick r:id="rId5"/>
              </a:rPr>
              <a:t>NICE</a:t>
            </a:r>
            <a:r>
              <a:rPr lang="en-GB" sz="1000" i="1" u="sng" baseline="30000" dirty="0">
                <a:solidFill>
                  <a:srgbClr val="0563C1"/>
                </a:solidFill>
                <a:ea typeface="Calibri" panose="020F0502020204030204" pitchFamily="34" charset="0"/>
                <a:cs typeface="Times New Roman" panose="02020603050405020304" pitchFamily="18" charset="0"/>
                <a:hlinkClick r:id="rId5"/>
              </a:rPr>
              <a:t>8</a:t>
            </a:r>
            <a:r>
              <a:rPr lang="en-GB" sz="1000" dirty="0">
                <a:effectLst/>
                <a:ea typeface="Calibri" panose="020F0502020204030204" pitchFamily="34" charset="0"/>
                <a:cs typeface="Times New Roman" panose="02020603050405020304" pitchFamily="18" charset="0"/>
              </a:rPr>
              <a:t>) or </a:t>
            </a:r>
            <a:r>
              <a:rPr lang="en-GB" sz="1000" b="1" dirty="0">
                <a:effectLst/>
                <a:ea typeface="Calibri" panose="020F0502020204030204" pitchFamily="34" charset="0"/>
                <a:cs typeface="Times New Roman" panose="02020603050405020304" pitchFamily="18" charset="0"/>
              </a:rPr>
              <a:t>lipid</a:t>
            </a:r>
            <a:r>
              <a:rPr lang="en-GB" sz="1000" dirty="0">
                <a:effectLst/>
                <a:ea typeface="Calibri" panose="020F0502020204030204" pitchFamily="34" charset="0"/>
                <a:cs typeface="Times New Roman" panose="02020603050405020304" pitchFamily="18" charset="0"/>
              </a:rPr>
              <a:t> </a:t>
            </a:r>
            <a:r>
              <a:rPr lang="en-GB" sz="1000" b="1" dirty="0">
                <a:ea typeface="Calibri" panose="020F0502020204030204" pitchFamily="34" charset="0"/>
                <a:cs typeface="Times New Roman" panose="02020603050405020304" pitchFamily="18" charset="0"/>
              </a:rPr>
              <a:t>specialist</a:t>
            </a:r>
            <a:r>
              <a:rPr lang="en-GB" sz="1000" b="1" dirty="0">
                <a:effectLst/>
                <a:ea typeface="Calibri" panose="020F0502020204030204" pitchFamily="34" charset="0"/>
                <a:cs typeface="Times New Roman" panose="02020603050405020304" pitchFamily="18" charset="0"/>
              </a:rPr>
              <a:t> input</a:t>
            </a:r>
            <a:r>
              <a:rPr lang="en-GB" sz="1000" dirty="0">
                <a:effectLst/>
                <a:ea typeface="Calibri" panose="020F0502020204030204" pitchFamily="34" charset="0"/>
                <a:cs typeface="Times New Roman" panose="02020603050405020304" pitchFamily="18" charset="0"/>
              </a:rPr>
              <a:t> -</a:t>
            </a:r>
            <a:r>
              <a:rPr lang="en-GB" sz="1000" dirty="0">
                <a:ea typeface="Calibri" panose="020F0502020204030204" pitchFamily="34" charset="0"/>
                <a:cs typeface="Times New Roman" panose="02020603050405020304" pitchFamily="18" charset="0"/>
              </a:rPr>
              <a:t>inclisiran▼ </a:t>
            </a:r>
            <a:r>
              <a:rPr lang="en-GB" sz="1000" dirty="0">
                <a:effectLst/>
                <a:ea typeface="Calibri" panose="020F0502020204030204" pitchFamily="34" charset="0"/>
                <a:cs typeface="Times New Roman" panose="02020603050405020304" pitchFamily="18" charset="0"/>
              </a:rPr>
              <a:t>for secondary prevention</a:t>
            </a:r>
          </a:p>
        </p:txBody>
      </p:sp>
      <p:sp>
        <p:nvSpPr>
          <p:cNvPr id="41" name="Arrow: Down 40">
            <a:extLst>
              <a:ext uri="{FF2B5EF4-FFF2-40B4-BE49-F238E27FC236}">
                <a16:creationId xmlns:a16="http://schemas.microsoft.com/office/drawing/2014/main" id="{F392AE40-BF69-45EC-A42E-B44EC96E21D2}"/>
              </a:ext>
            </a:extLst>
          </p:cNvPr>
          <p:cNvSpPr/>
          <p:nvPr/>
        </p:nvSpPr>
        <p:spPr>
          <a:xfrm>
            <a:off x="5024761" y="3367489"/>
            <a:ext cx="295478" cy="77430"/>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3" name="Arrow: Down 42">
            <a:extLst>
              <a:ext uri="{FF2B5EF4-FFF2-40B4-BE49-F238E27FC236}">
                <a16:creationId xmlns:a16="http://schemas.microsoft.com/office/drawing/2014/main" id="{CFABF54C-0D09-4286-9717-C13EB742BDE8}"/>
              </a:ext>
            </a:extLst>
          </p:cNvPr>
          <p:cNvSpPr/>
          <p:nvPr/>
        </p:nvSpPr>
        <p:spPr>
          <a:xfrm rot="16200000">
            <a:off x="6448212" y="4426932"/>
            <a:ext cx="257765" cy="192792"/>
          </a:xfrm>
          <a:prstGeom prst="down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9CF1B2E-717E-4AF8-A2BD-8F9BCB9315D7}"/>
              </a:ext>
            </a:extLst>
          </p:cNvPr>
          <p:cNvSpPr txBox="1"/>
          <p:nvPr/>
        </p:nvSpPr>
        <p:spPr>
          <a:xfrm>
            <a:off x="43731" y="5871790"/>
            <a:ext cx="9766523" cy="414344"/>
          </a:xfrm>
          <a:prstGeom prst="rect">
            <a:avLst/>
          </a:prstGeom>
          <a:noFill/>
        </p:spPr>
        <p:txBody>
          <a:bodyPr wrap="square">
            <a:spAutoFit/>
          </a:bodyPr>
          <a:lstStyle/>
          <a:p>
            <a:pPr>
              <a:lnSpc>
                <a:spcPct val="107000"/>
              </a:lnSpc>
            </a:pPr>
            <a:r>
              <a:rPr kumimoji="0" lang="en-GB" sz="1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patients report symptoms that are not typical of SRM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(e.g. asymmetric distribution, failure to resolve with de-challenge despite normal CK) consider other musculoskeletal disorders, metabolic, degenerative or inflammatory e.g. Vitamin D deficiency, polymyalgia rheumatica. Check Bone profile, Vitamin D, C-Reactive Protein.</a:t>
            </a:r>
          </a:p>
        </p:txBody>
      </p:sp>
      <p:sp>
        <p:nvSpPr>
          <p:cNvPr id="7" name="Slide Number Placeholder 6"/>
          <p:cNvSpPr>
            <a:spLocks noGrp="1"/>
          </p:cNvSpPr>
          <p:nvPr>
            <p:ph type="sldNum" sz="quarter" idx="12"/>
          </p:nvPr>
        </p:nvSpPr>
        <p:spPr>
          <a:xfrm>
            <a:off x="9458559" y="6578510"/>
            <a:ext cx="2743200" cy="365125"/>
          </a:xfrm>
        </p:spPr>
        <p:txBody>
          <a:bodyPr/>
          <a:lstStyle/>
          <a:p>
            <a:fld id="{30781FA9-86EB-4758-8ACB-88AD1FEA6957}" type="slidenum">
              <a:rPr lang="en-GB" sz="1100" smtClean="0"/>
              <a:t>9</a:t>
            </a:fld>
            <a:endParaRPr lang="en-GB" sz="1100" dirty="0"/>
          </a:p>
        </p:txBody>
      </p:sp>
      <p:sp>
        <p:nvSpPr>
          <p:cNvPr id="3" name="TextBox 2"/>
          <p:cNvSpPr txBox="1"/>
          <p:nvPr/>
        </p:nvSpPr>
        <p:spPr>
          <a:xfrm>
            <a:off x="9836264" y="5799403"/>
            <a:ext cx="2331926" cy="400110"/>
          </a:xfrm>
          <a:prstGeom prst="rect">
            <a:avLst/>
          </a:prstGeom>
          <a:noFill/>
          <a:ln>
            <a:solidFill>
              <a:schemeClr val="tx1">
                <a:lumMod val="65000"/>
                <a:lumOff val="35000"/>
              </a:schemeClr>
            </a:solidFill>
          </a:ln>
        </p:spPr>
        <p:txBody>
          <a:bodyPr wrap="square" rtlCol="0">
            <a:spAutoFit/>
          </a:bodyPr>
          <a:lstStyle/>
          <a:p>
            <a:r>
              <a:rPr lang="en-GB" sz="1000" dirty="0">
                <a:solidFill>
                  <a:srgbClr val="FF0000"/>
                </a:solidFill>
              </a:rPr>
              <a:t>For all drugs listed- check </a:t>
            </a:r>
            <a:r>
              <a:rPr lang="en-GB" sz="1000" dirty="0">
                <a:solidFill>
                  <a:srgbClr val="FF0000"/>
                </a:solidFill>
                <a:hlinkClick r:id="rId8"/>
              </a:rPr>
              <a:t>SPC</a:t>
            </a:r>
            <a:r>
              <a:rPr lang="en-GB" sz="1000" dirty="0">
                <a:solidFill>
                  <a:srgbClr val="FF0000"/>
                </a:solidFill>
              </a:rPr>
              <a:t>  or </a:t>
            </a:r>
            <a:r>
              <a:rPr lang="en-GB" sz="1000" dirty="0">
                <a:solidFill>
                  <a:srgbClr val="FF0000"/>
                </a:solidFill>
                <a:hlinkClick r:id="rId9"/>
              </a:rPr>
              <a:t>BNF</a:t>
            </a:r>
            <a:r>
              <a:rPr lang="en-GB" sz="1000" dirty="0">
                <a:solidFill>
                  <a:srgbClr val="FF0000"/>
                </a:solidFill>
              </a:rPr>
              <a:t> for cautions, contraindications &amp; interactions </a:t>
            </a:r>
          </a:p>
        </p:txBody>
      </p:sp>
      <p:graphicFrame>
        <p:nvGraphicFramePr>
          <p:cNvPr id="15" name="Table 14"/>
          <p:cNvGraphicFramePr>
            <a:graphicFrameLocks noGrp="1"/>
          </p:cNvGraphicFramePr>
          <p:nvPr/>
        </p:nvGraphicFramePr>
        <p:xfrm>
          <a:off x="6651951" y="3800112"/>
          <a:ext cx="5266954" cy="1594993"/>
        </p:xfrm>
        <a:graphic>
          <a:graphicData uri="http://schemas.openxmlformats.org/drawingml/2006/table">
            <a:tbl>
              <a:tblPr firstRow="1" firstCol="1" bandRow="1">
                <a:tableStyleId>{5C22544A-7EE6-4342-B048-85BDC9FD1C3A}</a:tableStyleId>
              </a:tblPr>
              <a:tblGrid>
                <a:gridCol w="943424">
                  <a:extLst>
                    <a:ext uri="{9D8B030D-6E8A-4147-A177-3AD203B41FA5}">
                      <a16:colId xmlns:a16="http://schemas.microsoft.com/office/drawing/2014/main" val="1512219230"/>
                    </a:ext>
                  </a:extLst>
                </a:gridCol>
                <a:gridCol w="4323530">
                  <a:extLst>
                    <a:ext uri="{9D8B030D-6E8A-4147-A177-3AD203B41FA5}">
                      <a16:colId xmlns:a16="http://schemas.microsoft.com/office/drawing/2014/main" val="1867703830"/>
                    </a:ext>
                  </a:extLst>
                </a:gridCol>
              </a:tblGrid>
              <a:tr h="104264">
                <a:tc>
                  <a:txBody>
                    <a:bodyPr/>
                    <a:lstStyle/>
                    <a:p>
                      <a:pPr algn="l">
                        <a:lnSpc>
                          <a:spcPct val="107000"/>
                        </a:lnSpc>
                        <a:spcAft>
                          <a:spcPts val="0"/>
                        </a:spcAft>
                      </a:pPr>
                      <a:r>
                        <a:rPr lang="en-GB" sz="1000" dirty="0">
                          <a:solidFill>
                            <a:schemeClr val="tx1"/>
                          </a:solidFill>
                          <a:effectLst/>
                          <a:latin typeface="+mn-lt"/>
                          <a:ea typeface="+mn-ea"/>
                          <a:cs typeface="+mn-cs"/>
                        </a:rPr>
                        <a:t>Monitor </a:t>
                      </a:r>
                      <a:r>
                        <a:rPr lang="en-GB" sz="1000" b="0" u="sng" dirty="0">
                          <a:solidFill>
                            <a:schemeClr val="tx1"/>
                          </a:solidFill>
                          <a:effectLst/>
                          <a:hlinkClick r:id="rId8"/>
                        </a:rPr>
                        <a:t>SPC</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GB" sz="1000" dirty="0">
                          <a:solidFill>
                            <a:schemeClr val="tx1"/>
                          </a:solidFill>
                          <a:effectLst/>
                        </a:rPr>
                        <a:t> Within 3 months then annually</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810743535"/>
                  </a:ext>
                </a:extLst>
              </a:tr>
              <a:tr h="0">
                <a:tc>
                  <a:txBody>
                    <a:bodyPr/>
                    <a:lstStyle/>
                    <a:p>
                      <a:pPr>
                        <a:lnSpc>
                          <a:spcPct val="107000"/>
                        </a:lnSpc>
                        <a:spcAft>
                          <a:spcPts val="0"/>
                        </a:spcAft>
                      </a:pPr>
                      <a:r>
                        <a:rPr lang="en-GB" sz="1000">
                          <a:solidFill>
                            <a:schemeClr val="tx1"/>
                          </a:solidFill>
                          <a:effectLst/>
                        </a:rPr>
                        <a:t>Renal function</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000" dirty="0">
                          <a:effectLst/>
                        </a:rPr>
                        <a:t>Review- </a:t>
                      </a:r>
                      <a:r>
                        <a:rPr lang="en-GB" sz="1000" dirty="0" err="1">
                          <a:effectLst/>
                        </a:rPr>
                        <a:t>eGFR</a:t>
                      </a:r>
                      <a:r>
                        <a:rPr lang="en-GB" sz="1000" dirty="0">
                          <a:effectLst/>
                        </a:rPr>
                        <a:t> &lt;30ml/min/1.73m</a:t>
                      </a:r>
                      <a:r>
                        <a:rPr lang="en-GB" sz="1000" baseline="30000" dirty="0">
                          <a:effectLst/>
                        </a:rPr>
                        <a:t>2</a:t>
                      </a:r>
                      <a:r>
                        <a:rPr lang="en-GB" sz="1000" dirty="0">
                          <a:effectLst/>
                        </a:rPr>
                        <a:t>- limited experience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3066612"/>
                  </a:ext>
                </a:extLst>
              </a:tr>
              <a:tr h="0">
                <a:tc>
                  <a:txBody>
                    <a:bodyPr/>
                    <a:lstStyle/>
                    <a:p>
                      <a:pPr>
                        <a:lnSpc>
                          <a:spcPct val="107000"/>
                        </a:lnSpc>
                        <a:spcAft>
                          <a:spcPts val="0"/>
                        </a:spcAft>
                      </a:pPr>
                      <a:r>
                        <a:rPr lang="en-GB" sz="1000">
                          <a:solidFill>
                            <a:schemeClr val="tx1"/>
                          </a:solidFill>
                          <a:effectLst/>
                        </a:rPr>
                        <a:t>Liver function</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000" kern="1200" dirty="0">
                          <a:effectLst/>
                        </a:rPr>
                        <a:t>Review- AST/ALT ≥3x ULN- Stop treatment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574739"/>
                  </a:ext>
                </a:extLst>
              </a:tr>
              <a:tr h="0">
                <a:tc>
                  <a:txBody>
                    <a:bodyPr/>
                    <a:lstStyle/>
                    <a:p>
                      <a:pPr>
                        <a:lnSpc>
                          <a:spcPct val="107000"/>
                        </a:lnSpc>
                        <a:spcAft>
                          <a:spcPts val="0"/>
                        </a:spcAft>
                      </a:pPr>
                      <a:r>
                        <a:rPr lang="en-GB" sz="1000">
                          <a:solidFill>
                            <a:schemeClr val="tx1"/>
                          </a:solidFill>
                          <a:effectLst/>
                        </a:rPr>
                        <a:t>Uric acid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000" kern="1200" dirty="0">
                          <a:effectLst/>
                        </a:rPr>
                        <a:t>Hyperuricaemia with gout symptoms present- Stop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981756"/>
                  </a:ext>
                </a:extLst>
              </a:tr>
              <a:tr h="0">
                <a:tc>
                  <a:txBody>
                    <a:bodyPr/>
                    <a:lstStyle/>
                    <a:p>
                      <a:pPr>
                        <a:lnSpc>
                          <a:spcPct val="107000"/>
                        </a:lnSpc>
                        <a:spcAft>
                          <a:spcPts val="0"/>
                        </a:spcAft>
                      </a:pPr>
                      <a:r>
                        <a:rPr lang="en-GB" sz="1000" dirty="0">
                          <a:solidFill>
                            <a:schemeClr val="tx1"/>
                          </a:solidFill>
                          <a:effectLst/>
                        </a:rPr>
                        <a:t>FBC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000" kern="1200" dirty="0" err="1">
                          <a:effectLst/>
                        </a:rPr>
                        <a:t>Hb</a:t>
                      </a:r>
                      <a:r>
                        <a:rPr lang="en-GB" sz="1000" kern="1200" dirty="0">
                          <a:effectLst/>
                        </a:rPr>
                        <a:t> decrease by ≥20g/L from baseline or &lt; lower limit of normal (LLN)- Stop treatment, investigate further/ refer to appropriate specialist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874867"/>
                  </a:ext>
                </a:extLst>
              </a:tr>
              <a:tr h="0">
                <a:tc>
                  <a:txBody>
                    <a:bodyPr/>
                    <a:lstStyle/>
                    <a:p>
                      <a:pPr>
                        <a:lnSpc>
                          <a:spcPct val="107000"/>
                        </a:lnSpc>
                        <a:spcAft>
                          <a:spcPts val="0"/>
                        </a:spcAft>
                      </a:pPr>
                      <a:r>
                        <a:rPr lang="en-GB" sz="1000" dirty="0">
                          <a:solidFill>
                            <a:schemeClr val="tx1"/>
                          </a:solidFill>
                          <a:effectLst/>
                        </a:rPr>
                        <a:t>Myopathy</a:t>
                      </a:r>
                    </a:p>
                    <a:p>
                      <a:pPr>
                        <a:lnSpc>
                          <a:spcPct val="107000"/>
                        </a:lnSpc>
                        <a:spcAft>
                          <a:spcPts val="0"/>
                        </a:spcAft>
                      </a:pPr>
                      <a:r>
                        <a:rPr lang="en-GB" sz="1000" dirty="0">
                          <a:solidFill>
                            <a:schemeClr val="tx1"/>
                          </a:solidFill>
                          <a:effectLst/>
                        </a:rPr>
                        <a:t>Symptoms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n-GB" sz="1000" dirty="0">
                          <a:effectLst/>
                        </a:rPr>
                        <a:t>Monitor: if present check CK &gt;10x ULN confirms myopathy- Stop </a:t>
                      </a:r>
                      <a:r>
                        <a:rPr lang="en-GB" sz="1000" dirty="0" err="1">
                          <a:effectLst/>
                        </a:rPr>
                        <a:t>bempedoic</a:t>
                      </a:r>
                      <a:r>
                        <a:rPr lang="en-GB" sz="1000" dirty="0">
                          <a:effectLst/>
                        </a:rPr>
                        <a:t> acid and statin;</a:t>
                      </a:r>
                      <a:r>
                        <a:rPr lang="en-GB" sz="1000" baseline="0" dirty="0">
                          <a:effectLst/>
                        </a:rPr>
                        <a:t> </a:t>
                      </a:r>
                      <a:r>
                        <a:rPr lang="en-GB" sz="1000" dirty="0">
                          <a:effectLst/>
                        </a:rPr>
                        <a:t>reduce statin dose or change statin/lipid lowering therapy if symptoms persist (</a:t>
                      </a:r>
                      <a:r>
                        <a:rPr lang="en-GB" sz="1000" b="1" i="1" dirty="0">
                          <a:effectLst/>
                        </a:rPr>
                        <a:t>see above</a:t>
                      </a:r>
                      <a:r>
                        <a:rPr lang="en-GB" sz="1000" dirty="0">
                          <a:effectLst/>
                        </a:rPr>
                        <a:t>).▼Report any side effects to the </a:t>
                      </a:r>
                      <a:r>
                        <a:rPr lang="en-GB" sz="1000" dirty="0">
                          <a:effectLst/>
                          <a:hlinkClick r:id="rId10"/>
                        </a:rPr>
                        <a:t>yellow card </a:t>
                      </a:r>
                      <a:r>
                        <a:rPr lang="en-GB" sz="1000" dirty="0">
                          <a:effectLst/>
                        </a:rPr>
                        <a:t>scheme. </a:t>
                      </a:r>
                      <a:r>
                        <a:rPr lang="en-GB" sz="1000" dirty="0">
                          <a:effectLst/>
                          <a:hlinkClick r:id="rId11"/>
                        </a:rPr>
                        <a:t>Patient counselling</a:t>
                      </a:r>
                      <a:r>
                        <a:rPr lang="en-GB" sz="1050" b="1" baseline="0" dirty="0">
                          <a:effectLst/>
                        </a:rPr>
                        <a:t>^</a:t>
                      </a:r>
                      <a:endParaRPr lang="en-GB" sz="105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882735"/>
                  </a:ext>
                </a:extLst>
              </a:tr>
            </a:tbl>
          </a:graphicData>
        </a:graphic>
      </p:graphicFrame>
      <p:graphicFrame>
        <p:nvGraphicFramePr>
          <p:cNvPr id="5" name="Table 4">
            <a:extLst>
              <a:ext uri="{FF2B5EF4-FFF2-40B4-BE49-F238E27FC236}">
                <a16:creationId xmlns:a16="http://schemas.microsoft.com/office/drawing/2014/main" id="{1982759F-52DE-F29C-B26E-E96EAFF26B34}"/>
              </a:ext>
            </a:extLst>
          </p:cNvPr>
          <p:cNvGraphicFramePr>
            <a:graphicFrameLocks noGrp="1"/>
          </p:cNvGraphicFramePr>
          <p:nvPr/>
        </p:nvGraphicFramePr>
        <p:xfrm>
          <a:off x="356813" y="3807272"/>
          <a:ext cx="5984026" cy="1530350"/>
        </p:xfrm>
        <a:graphic>
          <a:graphicData uri="http://schemas.openxmlformats.org/drawingml/2006/table">
            <a:tbl>
              <a:tblPr firstRow="1" firstCol="1" bandRow="1">
                <a:tableStyleId>{5C22544A-7EE6-4342-B048-85BDC9FD1C3A}</a:tableStyleId>
              </a:tblPr>
              <a:tblGrid>
                <a:gridCol w="1664847">
                  <a:extLst>
                    <a:ext uri="{9D8B030D-6E8A-4147-A177-3AD203B41FA5}">
                      <a16:colId xmlns:a16="http://schemas.microsoft.com/office/drawing/2014/main" val="3658248770"/>
                    </a:ext>
                  </a:extLst>
                </a:gridCol>
                <a:gridCol w="4319179">
                  <a:extLst>
                    <a:ext uri="{9D8B030D-6E8A-4147-A177-3AD203B41FA5}">
                      <a16:colId xmlns:a16="http://schemas.microsoft.com/office/drawing/2014/main" val="1091609494"/>
                    </a:ext>
                  </a:extLst>
                </a:gridCol>
              </a:tblGrid>
              <a:tr h="190500">
                <a:tc>
                  <a:txBody>
                    <a:bodyPr/>
                    <a:lstStyle/>
                    <a:p>
                      <a:pPr algn="ctr" rtl="0" fontAlgn="ctr"/>
                      <a:r>
                        <a:rPr lang="en-GB" sz="1100" u="sng" strike="noStrike" dirty="0">
                          <a:solidFill>
                            <a:srgbClr val="0563C1"/>
                          </a:solidFill>
                          <a:effectLst/>
                          <a:hlinkClick r:id="rId8">
                            <a:extLst>
                              <a:ext uri="{A12FA001-AC4F-418D-AE19-62706E023703}">
                                <ahyp:hlinkClr xmlns:ahyp="http://schemas.microsoft.com/office/drawing/2018/hyperlinkcolor" val="tx"/>
                              </a:ext>
                            </a:extLst>
                          </a:hlinkClick>
                        </a:rPr>
                        <a:t> </a:t>
                      </a:r>
                      <a:r>
                        <a:rPr lang="en-GB" sz="1100" u="sng" strike="noStrike" dirty="0">
                          <a:solidFill>
                            <a:schemeClr val="tx1"/>
                          </a:solidFill>
                          <a:effectLst/>
                          <a:hlinkClick r:id="rId8">
                            <a:extLst>
                              <a:ext uri="{A12FA001-AC4F-418D-AE19-62706E023703}">
                                <ahyp:hlinkClr xmlns:ahyp="http://schemas.microsoft.com/office/drawing/2018/hyperlinkcolor" val="tx"/>
                              </a:ext>
                            </a:extLst>
                          </a:hlinkClick>
                        </a:rPr>
                        <a:t>Monitor</a:t>
                      </a:r>
                      <a:r>
                        <a:rPr lang="en-GB" sz="1100" u="sng" strike="noStrike" dirty="0">
                          <a:solidFill>
                            <a:srgbClr val="0563C1"/>
                          </a:solidFill>
                          <a:effectLst/>
                          <a:hlinkClick r:id="rId8">
                            <a:extLst>
                              <a:ext uri="{A12FA001-AC4F-418D-AE19-62706E023703}">
                                <ahyp:hlinkClr xmlns:ahyp="http://schemas.microsoft.com/office/drawing/2018/hyperlinkcolor" val="tx"/>
                              </a:ext>
                            </a:extLst>
                          </a:hlinkClick>
                        </a:rPr>
                        <a:t> SPC</a:t>
                      </a:r>
                      <a:endParaRPr lang="en-GB" sz="1100" b="0" i="0" u="sng" strike="noStrike" dirty="0">
                        <a:solidFill>
                          <a:srgbClr val="0563C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rtl="0" fontAlgn="ctr"/>
                      <a:r>
                        <a:rPr lang="en-GB" sz="1000" b="1" u="none" strike="noStrike" dirty="0">
                          <a:solidFill>
                            <a:schemeClr val="tx1"/>
                          </a:solidFill>
                          <a:effectLst/>
                        </a:rPr>
                        <a:t>Baseline</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89335829"/>
                  </a:ext>
                </a:extLst>
              </a:tr>
              <a:tr h="196850">
                <a:tc>
                  <a:txBody>
                    <a:bodyPr/>
                    <a:lstStyle/>
                    <a:p>
                      <a:pPr algn="l" rtl="0" fontAlgn="ctr"/>
                      <a:r>
                        <a:rPr lang="en-GB" sz="1000" u="none" strike="noStrike" dirty="0">
                          <a:solidFill>
                            <a:schemeClr val="tx1"/>
                          </a:solidFill>
                          <a:effectLst/>
                        </a:rPr>
                        <a:t>Renal function</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sv-SE" sz="1000" u="none" strike="noStrike">
                          <a:effectLst/>
                        </a:rPr>
                        <a:t>eGFR &lt;30ml/min/1.73m</a:t>
                      </a:r>
                      <a:r>
                        <a:rPr lang="sv-SE" sz="1000" u="none" strike="noStrike" baseline="30000">
                          <a:effectLst/>
                        </a:rPr>
                        <a:t>2</a:t>
                      </a:r>
                      <a:r>
                        <a:rPr lang="sv-SE" sz="1000" u="none" strike="noStrike">
                          <a:effectLst/>
                        </a:rPr>
                        <a:t>: Avoid</a:t>
                      </a:r>
                      <a:endParaRPr lang="sv-SE"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3934133"/>
                  </a:ext>
                </a:extLst>
              </a:tr>
              <a:tr h="190500">
                <a:tc>
                  <a:txBody>
                    <a:bodyPr/>
                    <a:lstStyle/>
                    <a:p>
                      <a:pPr algn="l" rtl="0" fontAlgn="ctr"/>
                      <a:r>
                        <a:rPr lang="en-GB" sz="1000" u="none" strike="noStrike" dirty="0">
                          <a:solidFill>
                            <a:schemeClr val="tx1"/>
                          </a:solidFill>
                          <a:effectLst/>
                        </a:rPr>
                        <a:t>Liver function</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en-GB" sz="1000" u="none" strike="noStrike" dirty="0">
                          <a:effectLst/>
                        </a:rPr>
                        <a:t>Severe hepatic impairment: Avoid</a:t>
                      </a:r>
                      <a:endParaRPr lang="en-GB" sz="1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80340263"/>
                  </a:ext>
                </a:extLst>
              </a:tr>
              <a:tr h="190500">
                <a:tc>
                  <a:txBody>
                    <a:bodyPr/>
                    <a:lstStyle/>
                    <a:p>
                      <a:pPr algn="l" rtl="0" fontAlgn="ctr"/>
                      <a:r>
                        <a:rPr lang="en-GB" sz="1000" u="none" strike="noStrike" dirty="0">
                          <a:solidFill>
                            <a:schemeClr val="tx1"/>
                          </a:solidFill>
                          <a:effectLst/>
                        </a:rPr>
                        <a:t>Uric acid </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en-GB" sz="1000" u="none" strike="noStrike">
                          <a:effectLst/>
                        </a:rPr>
                        <a:t>Active gout: Avoid</a:t>
                      </a:r>
                      <a:endParaRPr lang="en-GB"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99816614"/>
                  </a:ext>
                </a:extLst>
              </a:tr>
              <a:tr h="190500">
                <a:tc>
                  <a:txBody>
                    <a:bodyPr/>
                    <a:lstStyle/>
                    <a:p>
                      <a:pPr algn="l" rtl="0" fontAlgn="ctr"/>
                      <a:r>
                        <a:rPr lang="en-GB" sz="1000" u="none" strike="noStrike" dirty="0">
                          <a:solidFill>
                            <a:schemeClr val="tx1"/>
                          </a:solidFill>
                          <a:effectLst/>
                        </a:rPr>
                        <a:t>FBC </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en-GB" sz="1000" u="none" strike="noStrike">
                          <a:effectLst/>
                        </a:rPr>
                        <a:t>Hb level (in particular)</a:t>
                      </a:r>
                      <a:endParaRPr lang="en-GB"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39868400"/>
                  </a:ext>
                </a:extLst>
              </a:tr>
              <a:tr h="190500">
                <a:tc>
                  <a:txBody>
                    <a:bodyPr/>
                    <a:lstStyle/>
                    <a:p>
                      <a:pPr algn="l" rtl="0" fontAlgn="ctr"/>
                      <a:r>
                        <a:rPr lang="en-GB" sz="1000" u="none" strike="noStrike" dirty="0">
                          <a:solidFill>
                            <a:schemeClr val="tx1"/>
                          </a:solidFill>
                          <a:effectLst/>
                        </a:rPr>
                        <a:t>Drug interactions </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en-GB" sz="1000" u="none" strike="noStrike" dirty="0">
                          <a:effectLst/>
                        </a:rPr>
                        <a:t>e.g. simvastatin 40mg; For full list- See </a:t>
                      </a:r>
                      <a:r>
                        <a:rPr lang="en-GB" sz="1000" u="none" strike="noStrike" dirty="0">
                          <a:effectLst/>
                          <a:hlinkClick r:id="rId9"/>
                        </a:rPr>
                        <a:t>BNF</a:t>
                      </a:r>
                      <a:r>
                        <a:rPr lang="en-GB" sz="1000" u="none" strike="noStrike" dirty="0">
                          <a:effectLst/>
                        </a:rPr>
                        <a:t> &amp; </a:t>
                      </a:r>
                      <a:r>
                        <a:rPr lang="en-GB" sz="1000" u="none" strike="noStrike" dirty="0">
                          <a:effectLst/>
                          <a:hlinkClick r:id="rId8"/>
                        </a:rPr>
                        <a:t>SPC</a:t>
                      </a:r>
                      <a:endParaRPr lang="en-GB" sz="1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70405931"/>
                  </a:ext>
                </a:extLst>
              </a:tr>
              <a:tr h="190500">
                <a:tc>
                  <a:txBody>
                    <a:bodyPr/>
                    <a:lstStyle/>
                    <a:p>
                      <a:pPr algn="l" rtl="0" fontAlgn="ctr"/>
                      <a:r>
                        <a:rPr lang="en-GB" sz="1000" u="none" strike="noStrike" dirty="0">
                          <a:solidFill>
                            <a:schemeClr val="tx1"/>
                          </a:solidFill>
                          <a:effectLst/>
                        </a:rPr>
                        <a:t>Contraindications</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en-GB" sz="1100" u="sng" strike="noStrike" dirty="0">
                          <a:effectLst/>
                        </a:rPr>
                        <a:t>Pregnancy, breast feeding, age &lt;18yrs: For full list- See  </a:t>
                      </a:r>
                      <a:r>
                        <a:rPr lang="en-GB" sz="1100" u="sng" strike="noStrike" dirty="0">
                          <a:effectLst/>
                          <a:hlinkClick r:id="rId8"/>
                        </a:rPr>
                        <a:t>SPC</a:t>
                      </a:r>
                      <a:endParaRPr lang="en-GB" sz="1100" b="0" i="0" u="sng" strike="noStrike" dirty="0">
                        <a:solidFill>
                          <a:srgbClr val="0563C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88197853"/>
                  </a:ext>
                </a:extLst>
              </a:tr>
              <a:tr h="190500">
                <a:tc>
                  <a:txBody>
                    <a:bodyPr/>
                    <a:lstStyle/>
                    <a:p>
                      <a:pPr algn="l" rtl="0" fontAlgn="ctr"/>
                      <a:r>
                        <a:rPr lang="en-GB" sz="1000" u="none" strike="noStrike" dirty="0">
                          <a:solidFill>
                            <a:schemeClr val="tx1"/>
                          </a:solidFill>
                          <a:effectLst/>
                        </a:rPr>
                        <a:t>Myopathy symptoms</a:t>
                      </a:r>
                      <a:endParaRPr lang="en-GB" sz="1000" b="1" i="0" u="none" strike="noStrike" dirty="0">
                        <a:solidFill>
                          <a:schemeClr val="tx1"/>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l" rtl="0" fontAlgn="ctr"/>
                      <a:r>
                        <a:rPr lang="en-GB" sz="1000" u="none" strike="noStrike" dirty="0">
                          <a:effectLst/>
                        </a:rPr>
                        <a:t>Check</a:t>
                      </a:r>
                      <a:endParaRPr lang="en-GB" sz="1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49959598"/>
                  </a:ext>
                </a:extLst>
              </a:tr>
            </a:tbl>
          </a:graphicData>
        </a:graphic>
      </p:graphicFrame>
    </p:spTree>
    <p:extLst>
      <p:ext uri="{BB962C8B-B14F-4D97-AF65-F5344CB8AC3E}">
        <p14:creationId xmlns:p14="http://schemas.microsoft.com/office/powerpoint/2010/main" val="154151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1c8a05-ef8c-4d12-a116-d3b5c016c9d9">
      <Terms xmlns="http://schemas.microsoft.com/office/infopath/2007/PartnerControls"/>
    </lcf76f155ced4ddcb4097134ff3c332f>
    <TaxCatchAll xmlns="72e71d6a-dace-44cc-9edf-ed41cdb3ba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6" ma:contentTypeDescription="Create a new document." ma:contentTypeScope="" ma:versionID="9c4590b58471793a2874104e25cc1769">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551fca1a46486459655408f4b13aa7f9"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BA8F9E-A3C2-45FC-9D67-FB3DA274EE0C}">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931c8a05-ef8c-4d12-a116-d3b5c016c9d9"/>
    <ds:schemaRef ds:uri="72e71d6a-dace-44cc-9edf-ed41cdb3bab6"/>
  </ds:schemaRefs>
</ds:datastoreItem>
</file>

<file path=customXml/itemProps2.xml><?xml version="1.0" encoding="utf-8"?>
<ds:datastoreItem xmlns:ds="http://schemas.openxmlformats.org/officeDocument/2006/customXml" ds:itemID="{3F782A14-1E69-4709-9674-7F2259D45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c8a05-ef8c-4d12-a116-d3b5c016c9d9"/>
    <ds:schemaRef ds:uri="72e71d6a-dace-44cc-9edf-ed41cdb3b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C82992-2341-4776-9D7D-B4F896320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3821</TotalTime>
  <Words>7435</Words>
  <Application>Microsoft Office PowerPoint</Application>
  <PresentationFormat>Widescreen</PresentationFormat>
  <Paragraphs>559</Paragraphs>
  <Slides>28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-apple-system</vt:lpstr>
      <vt:lpstr>Arial</vt:lpstr>
      <vt:lpstr>Calibri</vt:lpstr>
      <vt:lpstr>Calibri (body)</vt:lpstr>
      <vt:lpstr>Calibri Light</vt:lpstr>
      <vt:lpstr>GDS Transport</vt:lpstr>
      <vt:lpstr>inherit</vt:lpstr>
      <vt:lpstr>Inter</vt:lpstr>
      <vt:lpstr>Open Sans</vt:lpstr>
      <vt:lpstr>Times New Roman</vt:lpstr>
      <vt:lpstr>Wingdings</vt:lpstr>
      <vt:lpstr>Office Theme</vt:lpstr>
      <vt:lpstr>PowerPoint Presentation</vt:lpstr>
      <vt:lpstr>PowerPoint Presentation</vt:lpstr>
      <vt:lpstr>PowerPoint Presentation</vt:lpstr>
      <vt:lpstr>PowerPoint Presentation</vt:lpstr>
      <vt:lpstr>Primary Prevention: Medicines Optimisation for Lipid Management in primary care</vt:lpstr>
      <vt:lpstr>PowerPoint Presentation</vt:lpstr>
      <vt:lpstr>CVD Secondary Prevention: Medicines optimisation pathway for Lipid Management  </vt:lpstr>
      <vt:lpstr>PowerPoint Presentation</vt:lpstr>
      <vt:lpstr>Statin intolerance pathway/options if not achieving lipid lowering targets</vt:lpstr>
      <vt:lpstr>Statin intolerance and shared-decision making </vt:lpstr>
      <vt:lpstr>PowerPoint Presentation</vt:lpstr>
      <vt:lpstr>Hypertriglyceridaemia Pathway</vt:lpstr>
      <vt:lpstr>PowerPoint Presentation</vt:lpstr>
      <vt:lpstr>PowerPoint Presentation</vt:lpstr>
      <vt:lpstr>Lipid Summary of lipid lowering therapy options and CV risk reduction</vt:lpstr>
      <vt:lpstr>INCLISIRAN (NICE TA 733- 2021) ▼ </vt:lpstr>
      <vt:lpstr>PCSK-9 INHIBITORS: ALIROCUMAB AND EVOLOCUMAB </vt:lpstr>
      <vt:lpstr>ICOSAPENT ETHYL (TA805) ▼ </vt:lpstr>
      <vt:lpstr>PowerPoint Presentation</vt:lpstr>
      <vt:lpstr>PowerPoint Presentation</vt:lpstr>
      <vt:lpstr>PowerPoint Presentation</vt:lpstr>
      <vt:lpstr>Case study: AG 65 yo male</vt:lpstr>
      <vt:lpstr>PowerPoint Presentation</vt:lpstr>
      <vt:lpstr>Case study 3: Treatment plan</vt:lpstr>
      <vt:lpstr>Case study: F/Up- July 2023</vt:lpstr>
      <vt:lpstr>PowerPoint Presentation</vt:lpstr>
      <vt:lpstr>Case study AG: F/Up- October 2023</vt:lpstr>
      <vt:lpstr>Case study: F/Up- October 2023 Treatment plan: CV risk optimisation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 Lipid Management Project</dc:title>
  <dc:creator>Jin On</dc:creator>
  <cp:lastModifiedBy>Pedro Bandeira</cp:lastModifiedBy>
  <cp:revision>413</cp:revision>
  <dcterms:created xsi:type="dcterms:W3CDTF">2022-03-18T13:14:31Z</dcterms:created>
  <dcterms:modified xsi:type="dcterms:W3CDTF">2024-01-26T12:26:11Z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0x010100FBA7DB4AF249DA4A93166A0302B4ED20</vt:lpwstr>
  </property>
  <property fmtid="{D5CDD505-2E9C-101B-9397-08002B2CF9AE}" pid="3" name="MediaServiceImageTags">
    <vt:lpwstr/>
  </property>
</Properties>
</file>